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1136" r:id="rId2"/>
    <p:sldId id="1167" r:id="rId3"/>
    <p:sldId id="1168" r:id="rId4"/>
    <p:sldId id="1169" r:id="rId5"/>
    <p:sldId id="1170" r:id="rId6"/>
    <p:sldId id="1171" r:id="rId7"/>
    <p:sldId id="1172" r:id="rId8"/>
    <p:sldId id="1173" r:id="rId9"/>
    <p:sldId id="1174" r:id="rId10"/>
    <p:sldId id="1175" r:id="rId11"/>
    <p:sldId id="1176" r:id="rId12"/>
    <p:sldId id="1177" r:id="rId13"/>
    <p:sldId id="1178" r:id="rId14"/>
    <p:sldId id="1157" r:id="rId15"/>
    <p:sldId id="1159" r:id="rId16"/>
    <p:sldId id="1165" r:id="rId17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60000"/>
    <a:srgbClr val="43F754"/>
    <a:srgbClr val="860000"/>
    <a:srgbClr val="044982"/>
    <a:srgbClr val="FFFFB9"/>
    <a:srgbClr val="FFFFD5"/>
    <a:srgbClr val="FFF4CD"/>
    <a:srgbClr val="FFF8DD"/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6163" autoAdjust="0"/>
  </p:normalViewPr>
  <p:slideViewPr>
    <p:cSldViewPr>
      <p:cViewPr>
        <p:scale>
          <a:sx n="66" d="100"/>
          <a:sy n="66" d="100"/>
        </p:scale>
        <p:origin x="-610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86"/>
    </p:cViewPr>
  </p:sorterViewPr>
  <p:notesViewPr>
    <p:cSldViewPr>
      <p:cViewPr>
        <p:scale>
          <a:sx n="100" d="100"/>
          <a:sy n="100" d="100"/>
        </p:scale>
        <p:origin x="-816" y="1506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9" tIns="46745" rIns="93489" bIns="46745" numCol="1" anchor="t" anchorCtr="0" compatLnSpc="1">
            <a:prstTxWarp prst="textNoShape">
              <a:avLst/>
            </a:prstTxWarp>
          </a:bodyPr>
          <a:lstStyle>
            <a:lvl1pPr defTabSz="935031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614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9" tIns="46745" rIns="93489" bIns="46745" numCol="1" anchor="t" anchorCtr="0" compatLnSpc="1">
            <a:prstTxWarp prst="textNoShape">
              <a:avLst/>
            </a:prstTxWarp>
          </a:bodyPr>
          <a:lstStyle>
            <a:lvl1pPr algn="r" defTabSz="935031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9" tIns="46745" rIns="93489" bIns="46745" numCol="1" anchor="b" anchorCtr="0" compatLnSpc="1">
            <a:prstTxWarp prst="textNoShape">
              <a:avLst/>
            </a:prstTxWarp>
          </a:bodyPr>
          <a:lstStyle>
            <a:lvl1pPr defTabSz="935031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614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9" tIns="46745" rIns="93489" bIns="46745" numCol="1" anchor="b" anchorCtr="0" compatLnSpc="1">
            <a:prstTxWarp prst="textNoShape">
              <a:avLst/>
            </a:prstTxWarp>
          </a:bodyPr>
          <a:lstStyle>
            <a:lvl1pPr algn="r" defTabSz="935031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C6F40736-09DF-4F17-8C1A-BE3742CF7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9" tIns="46745" rIns="93489" bIns="46745" numCol="1" anchor="t" anchorCtr="0" compatLnSpc="1">
            <a:prstTxWarp prst="textNoShape">
              <a:avLst/>
            </a:prstTxWarp>
          </a:bodyPr>
          <a:lstStyle>
            <a:lvl1pPr defTabSz="935031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614" y="0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9" tIns="46745" rIns="93489" bIns="46745" numCol="1" anchor="t" anchorCtr="0" compatLnSpc="1">
            <a:prstTxWarp prst="textNoShape">
              <a:avLst/>
            </a:prstTxWarp>
          </a:bodyPr>
          <a:lstStyle>
            <a:lvl1pPr algn="r" defTabSz="935031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965" y="4422459"/>
            <a:ext cx="5641333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9" tIns="46745" rIns="93489" bIns="46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9" tIns="46745" rIns="93489" bIns="46745" numCol="1" anchor="b" anchorCtr="0" compatLnSpc="1">
            <a:prstTxWarp prst="textNoShape">
              <a:avLst/>
            </a:prstTxWarp>
          </a:bodyPr>
          <a:lstStyle>
            <a:lvl1pPr defTabSz="935031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614" y="8841738"/>
            <a:ext cx="305705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89" tIns="46745" rIns="93489" bIns="46745" numCol="1" anchor="b" anchorCtr="0" compatLnSpc="1">
            <a:prstTxWarp prst="textNoShape">
              <a:avLst/>
            </a:prstTxWarp>
          </a:bodyPr>
          <a:lstStyle>
            <a:lvl1pPr algn="r" defTabSz="935031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85E9B13F-3989-42E1-9624-9008DD97E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14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50FB5-14B0-4A91-8FA2-C459EAB9A0FF}" type="slidenum">
              <a:rPr lang="en-US" smtClean="0">
                <a:latin typeface="Tahoma" pitchFamily="34" charset="0"/>
                <a:cs typeface="Tahoma" pitchFamily="34" charset="0"/>
              </a:rPr>
              <a:pPr/>
              <a:t>1</a:t>
            </a:fld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CB0F6-6C3A-488E-BD89-A4E70B914B6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B13F-3989-42E1-9624-9008DD97EC1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B13F-3989-42E1-9624-9008DD97EC1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81800-21DD-4470-900A-423DE953B5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B13F-3989-42E1-9624-9008DD97EC1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B13F-3989-42E1-9624-9008DD97EC1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B13F-3989-42E1-9624-9008DD97EC1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B13F-3989-42E1-9624-9008DD97EC1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C4C23-D691-4C12-8585-3F5502114A4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CB0F6-6C3A-488E-BD89-A4E70B914B6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5DA364-6455-4DCB-B977-74DF813581F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49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B13F-3989-42E1-9624-9008DD97EC1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49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B13F-3989-42E1-9624-9008DD97EC1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B13F-3989-42E1-9624-9008DD97EC1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9B13F-3989-42E1-9624-9008DD97EC1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934200" cy="23622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91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BAB4-BB6F-4CC1-8E3E-64A500A3A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2" y="930275"/>
            <a:ext cx="8440737" cy="1143000"/>
          </a:xfrm>
        </p:spPr>
        <p:txBody>
          <a:bodyPr/>
          <a:lstStyle>
            <a:lvl1pPr algn="ctr">
              <a:defRPr sz="3000" b="1" i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400" baseline="0">
                <a:latin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9B50D-0184-42FF-8A24-A06C7ADB3D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BD1CF-24DD-46E5-A159-87975FD4D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447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447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D561-75C6-4926-841C-34F7227F8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AAC&amp;U, January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11E5-B1F8-4638-B866-E5F3DC2E22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7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rgbClr val="FFF4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0D24D71D-7D22-4BC7-A970-FBD5EC4F1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743200" y="0"/>
            <a:ext cx="6400800" cy="838200"/>
          </a:xfrm>
          <a:prstGeom prst="rect">
            <a:avLst/>
          </a:prstGeom>
          <a:solidFill>
            <a:srgbClr val="04498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         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Prof. J. K.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Hudzik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   Michigan State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4997" r:id="rId2"/>
    <p:sldLayoutId id="2147484999" r:id="rId3"/>
    <p:sldLayoutId id="2147485000" r:id="rId4"/>
    <p:sldLayoutId id="2147485008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0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  <a:cs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  <a:cs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  <a:cs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  <a:cs typeface="Tahom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  <a:cs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  <a:cs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  <a:cs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Blip>
          <a:blip r:embed="rId8"/>
        </a:buBlip>
        <a:defRPr sz="26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9"/>
        </a:buBlip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HudzikPPTcove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BDFFBD"/>
          </a:solidFill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62400" y="381000"/>
            <a:ext cx="495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500" b="1" kern="0" dirty="0" smtClean="0">
              <a:solidFill>
                <a:schemeClr val="bg1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1" kern="0" dirty="0" smtClean="0">
                <a:solidFill>
                  <a:srgbClr val="43F754"/>
                </a:solidFill>
                <a:latin typeface="Arial" pitchFamily="34" charset="0"/>
                <a:ea typeface="+mj-ea"/>
                <a:cs typeface="+mj-cs"/>
              </a:rPr>
              <a:t>A Changing Global Context  for  Internationalization  of Higher Education: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700" b="1" i="1" kern="0" dirty="0">
              <a:solidFill>
                <a:srgbClr val="43F754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1" kern="0" dirty="0" smtClean="0">
                <a:solidFill>
                  <a:srgbClr val="43F754"/>
                </a:solidFill>
                <a:latin typeface="Arial" pitchFamily="34" charset="0"/>
                <a:ea typeface="+mj-ea"/>
                <a:cs typeface="+mj-cs"/>
              </a:rPr>
              <a:t>Imperatives, Rationales, Barriers and  Key Institutional Behaviors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i="1" kern="0" dirty="0" smtClean="0">
              <a:solidFill>
                <a:srgbClr val="43F754"/>
              </a:solidFill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rgbClr val="04498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John K. Hudzik, Michigan State University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AIEA Annual Conference, February 2012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Washington D. C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0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Copyrighted by Prof. J.K. </a:t>
            </a:r>
            <a:r>
              <a:rPr lang="en-US" sz="1200" i="1" kern="0" dirty="0" err="1" smtClean="0">
                <a:solidFill>
                  <a:schemeClr val="bg1"/>
                </a:solidFill>
                <a:latin typeface="Arial" pitchFamily="34" charset="0"/>
                <a:cs typeface="+mn-cs"/>
              </a:rPr>
              <a:t>Hudzik</a:t>
            </a:r>
            <a:endParaRPr lang="en-US" sz="1200" i="1" kern="0" dirty="0" smtClean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1219199"/>
            <a:ext cx="8839200" cy="762001"/>
          </a:xfrm>
        </p:spPr>
        <p:txBody>
          <a:bodyPr/>
          <a:lstStyle/>
          <a:p>
            <a:r>
              <a:rPr lang="en-US" i="1" dirty="0" smtClean="0">
                <a:solidFill>
                  <a:srgbClr val="960000"/>
                </a:solidFill>
              </a:rPr>
              <a:t>Paradigm Shift in </a:t>
            </a:r>
            <a:br>
              <a:rPr lang="en-US" i="1" dirty="0" smtClean="0">
                <a:solidFill>
                  <a:srgbClr val="960000"/>
                </a:solidFill>
              </a:rPr>
            </a:br>
            <a:r>
              <a:rPr lang="en-US" i="1" dirty="0" smtClean="0">
                <a:solidFill>
                  <a:srgbClr val="960000"/>
                </a:solidFill>
              </a:rPr>
              <a:t>Scale, Scope and Institutional Culture</a:t>
            </a:r>
            <a:endParaRPr lang="en-US" i="1" dirty="0">
              <a:solidFill>
                <a:srgbClr val="9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382000" cy="4433888"/>
          </a:xfrm>
        </p:spPr>
        <p:txBody>
          <a:bodyPr/>
          <a:lstStyle/>
          <a:p>
            <a:r>
              <a:rPr lang="en-US" dirty="0" smtClean="0"/>
              <a:t>Seeks to touch:</a:t>
            </a:r>
          </a:p>
          <a:p>
            <a:pPr lvl="1"/>
            <a:r>
              <a:rPr lang="en-US" sz="2400" dirty="0" smtClean="0"/>
              <a:t>All institutional missions</a:t>
            </a:r>
          </a:p>
          <a:p>
            <a:pPr lvl="1"/>
            <a:r>
              <a:rPr lang="en-US" sz="2400" dirty="0" smtClean="0"/>
              <a:t>All students and majors.</a:t>
            </a:r>
          </a:p>
          <a:p>
            <a:pPr lvl="1"/>
            <a:r>
              <a:rPr lang="en-US" sz="2400" dirty="0" smtClean="0"/>
              <a:t>All </a:t>
            </a:r>
            <a:r>
              <a:rPr lang="en-US" dirty="0" smtClean="0"/>
              <a:t>faculty </a:t>
            </a:r>
            <a:r>
              <a:rPr lang="en-US" sz="2400" dirty="0" smtClean="0"/>
              <a:t>and staff.</a:t>
            </a:r>
          </a:p>
          <a:p>
            <a:r>
              <a:rPr lang="en-US" dirty="0"/>
              <a:t>Defines institutional missions and values in global terms as well as in local or national terms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Is </a:t>
            </a:r>
            <a:r>
              <a:rPr lang="en-US" dirty="0"/>
              <a:t>a broadly shared vision throughout the </a:t>
            </a:r>
            <a:r>
              <a:rPr lang="en-US" dirty="0" smtClean="0"/>
              <a:t>institution.</a:t>
            </a:r>
          </a:p>
          <a:p>
            <a:r>
              <a:rPr lang="en-US" dirty="0" smtClean="0"/>
              <a:t>A road with no end.</a:t>
            </a:r>
            <a:endParaRPr lang="en-US" dirty="0"/>
          </a:p>
          <a:p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17C-0060-46AA-B006-0F0A80FB99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4925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1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440737" cy="777875"/>
          </a:xfrm>
        </p:spPr>
        <p:txBody>
          <a:bodyPr/>
          <a:lstStyle/>
          <a:p>
            <a:r>
              <a:rPr lang="en-US" sz="3600" i="1" dirty="0" smtClean="0">
                <a:solidFill>
                  <a:srgbClr val="960000"/>
                </a:solidFill>
              </a:rPr>
              <a:t>Differing Institutional Paths for CI</a:t>
            </a:r>
            <a:endParaRPr lang="en-US" sz="3600" i="1" dirty="0">
              <a:solidFill>
                <a:srgbClr val="9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3576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Institutions are idiosyncratic---</a:t>
            </a:r>
            <a:r>
              <a:rPr lang="en-US" dirty="0" smtClean="0"/>
              <a:t>so will be their approaches to CI.</a:t>
            </a:r>
          </a:p>
          <a:p>
            <a:r>
              <a:rPr lang="en-US" b="1" dirty="0" smtClean="0"/>
              <a:t>Differences shaped by an institution’s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Missions, values and priorities.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Starting points.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is possible.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Modes of operation.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/>
              <a:t>There is no “best” model</a:t>
            </a:r>
            <a:r>
              <a:rPr lang="en-US" dirty="0" smtClean="0"/>
              <a:t>, and no “checklist” to follow.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CI must link to the institutional realities and priorities.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 smtClean="0"/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9B50D-0184-42FF-8A24-A06C7ADB3DB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593138" cy="854075"/>
          </a:xfrm>
        </p:spPr>
        <p:txBody>
          <a:bodyPr/>
          <a:lstStyle/>
          <a:p>
            <a:r>
              <a:rPr lang="en-US" sz="3600" i="1" dirty="0" smtClean="0">
                <a:solidFill>
                  <a:srgbClr val="960000"/>
                </a:solidFill>
              </a:rPr>
              <a:t>Commitment to Common Aspirations </a:t>
            </a:r>
            <a:br>
              <a:rPr lang="en-US" sz="3600" i="1" dirty="0" smtClean="0">
                <a:solidFill>
                  <a:srgbClr val="960000"/>
                </a:solidFill>
              </a:rPr>
            </a:br>
            <a:r>
              <a:rPr lang="en-US" sz="3600" i="1" dirty="0" smtClean="0">
                <a:solidFill>
                  <a:srgbClr val="960000"/>
                </a:solidFill>
              </a:rPr>
              <a:t>Following Different Paths</a:t>
            </a:r>
            <a:endParaRPr lang="en-US" sz="3600" i="1" dirty="0">
              <a:solidFill>
                <a:srgbClr val="9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534400" cy="35814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 smtClean="0"/>
              <a:t>Mainstream</a:t>
            </a:r>
            <a:r>
              <a:rPr lang="en-US" dirty="0" smtClean="0"/>
              <a:t>: Expand faculty and student reach.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 smtClean="0"/>
              <a:t>Integrate</a:t>
            </a:r>
            <a:r>
              <a:rPr lang="en-US" dirty="0" smtClean="0"/>
              <a:t> CI into core institutional missions.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 smtClean="0"/>
              <a:t>Widen who supports and contributes</a:t>
            </a:r>
            <a:r>
              <a:rPr lang="en-US" dirty="0" smtClean="0"/>
              <a:t>: Beyond the international office to academic and support units.</a:t>
            </a:r>
            <a:endParaRPr lang="en-US" sz="2800" dirty="0" smtClean="0"/>
          </a:p>
          <a:p>
            <a:pPr lvl="0">
              <a:spcBef>
                <a:spcPts val="1200"/>
              </a:spcBef>
            </a:pPr>
            <a:r>
              <a:rPr lang="en-US" sz="2800" b="1" dirty="0" smtClean="0"/>
              <a:t>Interconnect</a:t>
            </a:r>
            <a:r>
              <a:rPr lang="en-US" sz="2800" dirty="0" smtClean="0"/>
              <a:t> CI activities to produce synergies.</a:t>
            </a:r>
            <a:endParaRPr lang="en-US" dirty="0" smtClean="0"/>
          </a:p>
          <a:p>
            <a:pPr mar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9B50D-0184-42FF-8A24-A06C7ADB3DB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" y="1371600"/>
            <a:ext cx="87630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60000"/>
                </a:solidFill>
                <a:latin typeface="Arial" charset="0"/>
                <a:cs typeface="Arial" charset="0"/>
              </a:rPr>
              <a:t>What are the Intellectual Drivers and Expected Outcomes?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534400" cy="34432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</a:t>
            </a:r>
            <a:r>
              <a:rPr lang="en-US" b="1" dirty="0" smtClean="0"/>
              <a:t>learning</a:t>
            </a:r>
          </a:p>
          <a:p>
            <a:pPr>
              <a:defRPr/>
            </a:pPr>
            <a:r>
              <a:rPr lang="en-US" dirty="0" smtClean="0"/>
              <a:t>For </a:t>
            </a:r>
            <a:r>
              <a:rPr lang="en-US" b="1" dirty="0" smtClean="0"/>
              <a:t>research</a:t>
            </a:r>
            <a:r>
              <a:rPr lang="en-US" dirty="0" smtClean="0"/>
              <a:t>/scholarship.</a:t>
            </a:r>
          </a:p>
          <a:p>
            <a:pPr>
              <a:defRPr/>
            </a:pPr>
            <a:r>
              <a:rPr lang="en-US" dirty="0" smtClean="0"/>
              <a:t>For</a:t>
            </a:r>
            <a:r>
              <a:rPr lang="en-US" b="1" dirty="0" smtClean="0"/>
              <a:t> institutional priorities</a:t>
            </a:r>
            <a:r>
              <a:rPr lang="en-US" dirty="0" smtClean="0"/>
              <a:t> in curricula and research.</a:t>
            </a:r>
          </a:p>
          <a:p>
            <a:pPr>
              <a:defRPr/>
            </a:pPr>
            <a:r>
              <a:rPr lang="en-US" dirty="0" smtClean="0"/>
              <a:t>Community </a:t>
            </a:r>
            <a:r>
              <a:rPr lang="en-US" b="1" dirty="0" smtClean="0"/>
              <a:t>engagement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Building sustainable </a:t>
            </a:r>
            <a:r>
              <a:rPr lang="en-US" b="1" dirty="0" smtClean="0"/>
              <a:t>institutional capacity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r>
              <a:rPr lang="en-US" dirty="0" smtClean="0"/>
              <a:t>How will success be defined?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6A2EB-C514-4DC3-A965-DE646F43144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Strategic Implementation.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47888"/>
            <a:ext cx="8458200" cy="4114800"/>
          </a:xfrm>
        </p:spPr>
        <p:txBody>
          <a:bodyPr/>
          <a:lstStyle/>
          <a:p>
            <a:r>
              <a:rPr lang="en-US" b="1" i="1" dirty="0" smtClean="0"/>
              <a:t>Build an Institutional </a:t>
            </a:r>
            <a:r>
              <a:rPr lang="en-US" b="1" i="1" dirty="0"/>
              <a:t>Culture</a:t>
            </a:r>
            <a:r>
              <a:rPr lang="en-US" b="1" dirty="0"/>
              <a:t>. </a:t>
            </a:r>
            <a:r>
              <a:rPr lang="en-US" dirty="0"/>
              <a:t>Comprehensive internationalization needs a culture that defines institutional missions and values in global terms–not just in local or national </a:t>
            </a:r>
            <a:r>
              <a:rPr lang="en-US" dirty="0" smtClean="0"/>
              <a:t>terms.</a:t>
            </a:r>
          </a:p>
          <a:p>
            <a:r>
              <a:rPr lang="en-US" b="1" i="1" dirty="0" smtClean="0"/>
              <a:t>Define and Measure </a:t>
            </a:r>
            <a:r>
              <a:rPr lang="en-US" b="1" i="1" dirty="0"/>
              <a:t>Success. </a:t>
            </a:r>
            <a:r>
              <a:rPr lang="en-US" b="1" i="1" dirty="0" smtClean="0"/>
              <a:t> </a:t>
            </a:r>
            <a:r>
              <a:rPr lang="en-US" dirty="0" smtClean="0"/>
              <a:t>Intended </a:t>
            </a:r>
            <a:r>
              <a:rPr lang="en-US" dirty="0"/>
              <a:t>learning, research, problem solving, and capacity </a:t>
            </a:r>
            <a:r>
              <a:rPr lang="en-US" dirty="0" smtClean="0"/>
              <a:t>building outcomes. Link to “intellectual” goals/values.</a:t>
            </a:r>
            <a:endParaRPr lang="en-US" dirty="0"/>
          </a:p>
          <a:p>
            <a:r>
              <a:rPr lang="en-US" b="1" i="1" dirty="0" smtClean="0"/>
              <a:t>Expand Academic and Service Units Involved.  </a:t>
            </a:r>
            <a:r>
              <a:rPr lang="en-US" dirty="0" smtClean="0"/>
              <a:t>All units are </a:t>
            </a:r>
            <a:r>
              <a:rPr lang="en-US" dirty="0"/>
              <a:t>better informed by global perspective, shaped by it, and capable of contributing globally.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9B50D-0184-42FF-8A24-A06C7ADB3DB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30275"/>
            <a:ext cx="8839200" cy="1143000"/>
          </a:xfrm>
        </p:spPr>
        <p:txBody>
          <a:bodyPr/>
          <a:lstStyle/>
          <a:p>
            <a:r>
              <a:rPr lang="en-US" dirty="0" smtClean="0"/>
              <a:t>Elements of Strategic Implementation.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114800"/>
          </a:xfrm>
        </p:spPr>
        <p:txBody>
          <a:bodyPr/>
          <a:lstStyle/>
          <a:p>
            <a:r>
              <a:rPr lang="en-US" b="1" dirty="0" smtClean="0"/>
              <a:t>Leadership </a:t>
            </a:r>
            <a:r>
              <a:rPr lang="en-US" b="1" dirty="0"/>
              <a:t>for Action.  </a:t>
            </a:r>
            <a:r>
              <a:rPr lang="en-US" dirty="0"/>
              <a:t>Clear and frequent messaging from the president and provost are important. </a:t>
            </a:r>
            <a:r>
              <a:rPr lang="en-US" dirty="0" smtClean="0"/>
              <a:t> Academic deans are </a:t>
            </a:r>
            <a:r>
              <a:rPr lang="en-US" dirty="0"/>
              <a:t>critical for </a:t>
            </a:r>
            <a:r>
              <a:rPr lang="en-US" dirty="0" smtClean="0"/>
              <a:t>action.  </a:t>
            </a:r>
            <a:r>
              <a:rPr lang="en-US" dirty="0"/>
              <a:t>Faculty intellectual leadership and commitment is essential for progress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Define </a:t>
            </a:r>
            <a:r>
              <a:rPr lang="en-US" b="1" dirty="0"/>
              <a:t>and Reward What Counts</a:t>
            </a:r>
            <a:r>
              <a:rPr lang="en-US" i="1" dirty="0"/>
              <a:t>.</a:t>
            </a:r>
            <a:r>
              <a:rPr lang="en-US" dirty="0"/>
              <a:t> What is counted </a:t>
            </a:r>
            <a:r>
              <a:rPr lang="en-US" dirty="0" smtClean="0"/>
              <a:t>counts: In curricular requirements; promotion </a:t>
            </a:r>
            <a:r>
              <a:rPr lang="en-US" dirty="0"/>
              <a:t>and </a:t>
            </a:r>
            <a:r>
              <a:rPr lang="en-US" dirty="0" smtClean="0"/>
              <a:t>tenure; commitment of resources.</a:t>
            </a:r>
          </a:p>
          <a:p>
            <a:r>
              <a:rPr lang="en-US" b="1" dirty="0" smtClean="0"/>
              <a:t>Recruit for internationalization</a:t>
            </a:r>
            <a:r>
              <a:rPr lang="en-US" i="1" dirty="0" smtClean="0"/>
              <a:t>.</a:t>
            </a:r>
            <a:r>
              <a:rPr lang="en-US" dirty="0" smtClean="0"/>
              <a:t>  Interested  students and administrators, faculty, and staff with international backgrounds, experience, or interests.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9B50D-0184-42FF-8A24-A06C7ADB3D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Build an Institutional Culture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i="1" dirty="0" smtClean="0"/>
              <a:t>Define </a:t>
            </a:r>
            <a:r>
              <a:rPr lang="en-US" b="1" i="1" dirty="0"/>
              <a:t>and Measure Success. </a:t>
            </a:r>
            <a:endParaRPr lang="en-US" b="1" i="1" dirty="0" smtClean="0"/>
          </a:p>
          <a:p>
            <a:r>
              <a:rPr lang="en-US" b="1" i="1" dirty="0" smtClean="0"/>
              <a:t>Expand </a:t>
            </a:r>
            <a:r>
              <a:rPr lang="en-US" b="1" i="1" dirty="0"/>
              <a:t>Academic and Service Units Involved. </a:t>
            </a:r>
            <a:endParaRPr lang="en-US" b="1" i="1" dirty="0" smtClean="0"/>
          </a:p>
          <a:p>
            <a:r>
              <a:rPr lang="en-US" b="1" i="1" dirty="0"/>
              <a:t>Build an Institutional Culture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i="1" dirty="0" smtClean="0"/>
              <a:t>Define </a:t>
            </a:r>
            <a:r>
              <a:rPr lang="en-US" b="1" i="1" dirty="0"/>
              <a:t>and Measure Success. </a:t>
            </a:r>
            <a:endParaRPr lang="en-US" b="1" i="1" dirty="0" smtClean="0"/>
          </a:p>
          <a:p>
            <a:r>
              <a:rPr lang="en-US" b="1" i="1" dirty="0" smtClean="0"/>
              <a:t>Expand Academic and Service Units Involved.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9B50D-0184-42FF-8A24-A06C7ADB3DB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839200" cy="914400"/>
          </a:xfrm>
        </p:spPr>
        <p:txBody>
          <a:bodyPr/>
          <a:lstStyle/>
          <a:p>
            <a:r>
              <a:rPr lang="en-US" dirty="0" smtClean="0">
                <a:solidFill>
                  <a:srgbClr val="960000"/>
                </a:solidFill>
              </a:rPr>
              <a:t>Changing Higher Education Engagement in Internationalization</a:t>
            </a:r>
            <a:endParaRPr lang="en-US" dirty="0">
              <a:solidFill>
                <a:srgbClr val="9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458200" cy="3976688"/>
          </a:xfrm>
        </p:spPr>
        <p:txBody>
          <a:bodyPr/>
          <a:lstStyle/>
          <a:p>
            <a:r>
              <a:rPr lang="en-US" dirty="0" smtClean="0"/>
              <a:t>For decades, some U.S. higher education institutions engaged internationally—some widely so.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M</a:t>
            </a:r>
            <a:r>
              <a:rPr lang="en-US" dirty="0" smtClean="0"/>
              <a:t>any engaged not at all or minimally.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Engagement generally touched the few, not the many.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globalization is forcing a more comprehensive approach  to internationalization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9B50D-0184-42FF-8A24-A06C7ADB3DB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048000" y="1676400"/>
            <a:ext cx="3048000" cy="2955961"/>
          </a:xfrm>
          <a:custGeom>
            <a:avLst/>
            <a:gdLst>
              <a:gd name="connsiteX0" fmla="*/ 0 w 3319457"/>
              <a:gd name="connsiteY0" fmla="*/ 1659729 h 3319457"/>
              <a:gd name="connsiteX1" fmla="*/ 486125 w 3319457"/>
              <a:gd name="connsiteY1" fmla="*/ 486124 h 3319457"/>
              <a:gd name="connsiteX2" fmla="*/ 1659732 w 3319457"/>
              <a:gd name="connsiteY2" fmla="*/ 2 h 3319457"/>
              <a:gd name="connsiteX3" fmla="*/ 2833337 w 3319457"/>
              <a:gd name="connsiteY3" fmla="*/ 486127 h 3319457"/>
              <a:gd name="connsiteX4" fmla="*/ 3319459 w 3319457"/>
              <a:gd name="connsiteY4" fmla="*/ 1659734 h 3319457"/>
              <a:gd name="connsiteX5" fmla="*/ 2833335 w 3319457"/>
              <a:gd name="connsiteY5" fmla="*/ 2833340 h 3319457"/>
              <a:gd name="connsiteX6" fmla="*/ 1659729 w 3319457"/>
              <a:gd name="connsiteY6" fmla="*/ 3319463 h 3319457"/>
              <a:gd name="connsiteX7" fmla="*/ 486123 w 3319457"/>
              <a:gd name="connsiteY7" fmla="*/ 2833339 h 3319457"/>
              <a:gd name="connsiteX8" fmla="*/ 1 w 3319457"/>
              <a:gd name="connsiteY8" fmla="*/ 1659732 h 3319457"/>
              <a:gd name="connsiteX9" fmla="*/ 0 w 3319457"/>
              <a:gd name="connsiteY9" fmla="*/ 1659729 h 331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9457" h="3319457">
                <a:moveTo>
                  <a:pt x="0" y="1659729"/>
                </a:moveTo>
                <a:cubicBezTo>
                  <a:pt x="1" y="1219541"/>
                  <a:pt x="174865" y="797383"/>
                  <a:pt x="486125" y="486124"/>
                </a:cubicBezTo>
                <a:cubicBezTo>
                  <a:pt x="797385" y="174865"/>
                  <a:pt x="1219544" y="2"/>
                  <a:pt x="1659732" y="2"/>
                </a:cubicBezTo>
                <a:cubicBezTo>
                  <a:pt x="2099920" y="3"/>
                  <a:pt x="2522078" y="174867"/>
                  <a:pt x="2833337" y="486127"/>
                </a:cubicBezTo>
                <a:cubicBezTo>
                  <a:pt x="3144596" y="797387"/>
                  <a:pt x="3319459" y="1219546"/>
                  <a:pt x="3319459" y="1659734"/>
                </a:cubicBezTo>
                <a:cubicBezTo>
                  <a:pt x="3319459" y="2099922"/>
                  <a:pt x="3144595" y="2522080"/>
                  <a:pt x="2833335" y="2833340"/>
                </a:cubicBezTo>
                <a:cubicBezTo>
                  <a:pt x="2522075" y="3144600"/>
                  <a:pt x="2099916" y="3319463"/>
                  <a:pt x="1659729" y="3319463"/>
                </a:cubicBezTo>
                <a:cubicBezTo>
                  <a:pt x="1219541" y="3319463"/>
                  <a:pt x="797383" y="3144599"/>
                  <a:pt x="486123" y="2833339"/>
                </a:cubicBezTo>
                <a:cubicBezTo>
                  <a:pt x="174864" y="2522079"/>
                  <a:pt x="0" y="2099920"/>
                  <a:pt x="1" y="1659732"/>
                </a:cubicBezTo>
                <a:cubicBezTo>
                  <a:pt x="1" y="1659731"/>
                  <a:pt x="0" y="1659730"/>
                  <a:pt x="0" y="1659729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42594" tIns="580905" rIns="442594" bIns="1244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kern="1200" dirty="0" smtClean="0"/>
              <a:t>“Business”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/>
              <a:t>Drivers</a:t>
            </a:r>
            <a:endParaRPr lang="en-US" sz="3200" kern="1200" dirty="0"/>
          </a:p>
        </p:txBody>
      </p:sp>
      <p:sp>
        <p:nvSpPr>
          <p:cNvPr id="6" name="Freeform 5"/>
          <p:cNvSpPr/>
          <p:nvPr/>
        </p:nvSpPr>
        <p:spPr>
          <a:xfrm>
            <a:off x="5334000" y="2362200"/>
            <a:ext cx="3107528" cy="3106695"/>
          </a:xfrm>
          <a:custGeom>
            <a:avLst/>
            <a:gdLst>
              <a:gd name="connsiteX0" fmla="*/ 0 w 3319457"/>
              <a:gd name="connsiteY0" fmla="*/ 1659729 h 3319457"/>
              <a:gd name="connsiteX1" fmla="*/ 486125 w 3319457"/>
              <a:gd name="connsiteY1" fmla="*/ 486124 h 3319457"/>
              <a:gd name="connsiteX2" fmla="*/ 1659732 w 3319457"/>
              <a:gd name="connsiteY2" fmla="*/ 2 h 3319457"/>
              <a:gd name="connsiteX3" fmla="*/ 2833337 w 3319457"/>
              <a:gd name="connsiteY3" fmla="*/ 486127 h 3319457"/>
              <a:gd name="connsiteX4" fmla="*/ 3319459 w 3319457"/>
              <a:gd name="connsiteY4" fmla="*/ 1659734 h 3319457"/>
              <a:gd name="connsiteX5" fmla="*/ 2833335 w 3319457"/>
              <a:gd name="connsiteY5" fmla="*/ 2833340 h 3319457"/>
              <a:gd name="connsiteX6" fmla="*/ 1659729 w 3319457"/>
              <a:gd name="connsiteY6" fmla="*/ 3319463 h 3319457"/>
              <a:gd name="connsiteX7" fmla="*/ 486123 w 3319457"/>
              <a:gd name="connsiteY7" fmla="*/ 2833339 h 3319457"/>
              <a:gd name="connsiteX8" fmla="*/ 1 w 3319457"/>
              <a:gd name="connsiteY8" fmla="*/ 1659732 h 3319457"/>
              <a:gd name="connsiteX9" fmla="*/ 0 w 3319457"/>
              <a:gd name="connsiteY9" fmla="*/ 1659729 h 331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9457" h="3319457">
                <a:moveTo>
                  <a:pt x="0" y="1659729"/>
                </a:moveTo>
                <a:cubicBezTo>
                  <a:pt x="1" y="1219541"/>
                  <a:pt x="174865" y="797383"/>
                  <a:pt x="486125" y="486124"/>
                </a:cubicBezTo>
                <a:cubicBezTo>
                  <a:pt x="797385" y="174865"/>
                  <a:pt x="1219544" y="2"/>
                  <a:pt x="1659732" y="2"/>
                </a:cubicBezTo>
                <a:cubicBezTo>
                  <a:pt x="2099920" y="3"/>
                  <a:pt x="2522078" y="174867"/>
                  <a:pt x="2833337" y="486127"/>
                </a:cubicBezTo>
                <a:cubicBezTo>
                  <a:pt x="3144596" y="797387"/>
                  <a:pt x="3319459" y="1219546"/>
                  <a:pt x="3319459" y="1659734"/>
                </a:cubicBezTo>
                <a:cubicBezTo>
                  <a:pt x="3319459" y="2099922"/>
                  <a:pt x="3144595" y="2522080"/>
                  <a:pt x="2833335" y="2833340"/>
                </a:cubicBezTo>
                <a:cubicBezTo>
                  <a:pt x="2522075" y="3144600"/>
                  <a:pt x="2099916" y="3319463"/>
                  <a:pt x="1659729" y="3319463"/>
                </a:cubicBezTo>
                <a:cubicBezTo>
                  <a:pt x="1219541" y="3319463"/>
                  <a:pt x="797383" y="3144599"/>
                  <a:pt x="486123" y="2833339"/>
                </a:cubicBezTo>
                <a:cubicBezTo>
                  <a:pt x="174864" y="2522079"/>
                  <a:pt x="0" y="2099920"/>
                  <a:pt x="1" y="1659732"/>
                </a:cubicBezTo>
                <a:cubicBezTo>
                  <a:pt x="1" y="1659731"/>
                  <a:pt x="0" y="1659730"/>
                  <a:pt x="0" y="1659729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015200" tIns="857527" rIns="312583" bIns="6362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 </a:t>
            </a:r>
            <a:endParaRPr lang="en-US" sz="2800" kern="1200" dirty="0"/>
          </a:p>
        </p:txBody>
      </p:sp>
      <p:sp>
        <p:nvSpPr>
          <p:cNvPr id="7" name="Freeform 6"/>
          <p:cNvSpPr/>
          <p:nvPr/>
        </p:nvSpPr>
        <p:spPr>
          <a:xfrm>
            <a:off x="914400" y="2362200"/>
            <a:ext cx="3014657" cy="3106695"/>
          </a:xfrm>
          <a:custGeom>
            <a:avLst/>
            <a:gdLst>
              <a:gd name="connsiteX0" fmla="*/ 0 w 3319457"/>
              <a:gd name="connsiteY0" fmla="*/ 1659729 h 3319457"/>
              <a:gd name="connsiteX1" fmla="*/ 486125 w 3319457"/>
              <a:gd name="connsiteY1" fmla="*/ 486124 h 3319457"/>
              <a:gd name="connsiteX2" fmla="*/ 1659732 w 3319457"/>
              <a:gd name="connsiteY2" fmla="*/ 2 h 3319457"/>
              <a:gd name="connsiteX3" fmla="*/ 2833337 w 3319457"/>
              <a:gd name="connsiteY3" fmla="*/ 486127 h 3319457"/>
              <a:gd name="connsiteX4" fmla="*/ 3319459 w 3319457"/>
              <a:gd name="connsiteY4" fmla="*/ 1659734 h 3319457"/>
              <a:gd name="connsiteX5" fmla="*/ 2833335 w 3319457"/>
              <a:gd name="connsiteY5" fmla="*/ 2833340 h 3319457"/>
              <a:gd name="connsiteX6" fmla="*/ 1659729 w 3319457"/>
              <a:gd name="connsiteY6" fmla="*/ 3319463 h 3319457"/>
              <a:gd name="connsiteX7" fmla="*/ 486123 w 3319457"/>
              <a:gd name="connsiteY7" fmla="*/ 2833339 h 3319457"/>
              <a:gd name="connsiteX8" fmla="*/ 1 w 3319457"/>
              <a:gd name="connsiteY8" fmla="*/ 1659732 h 3319457"/>
              <a:gd name="connsiteX9" fmla="*/ 0 w 3319457"/>
              <a:gd name="connsiteY9" fmla="*/ 1659729 h 331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9457" h="3319457">
                <a:moveTo>
                  <a:pt x="0" y="1659729"/>
                </a:moveTo>
                <a:cubicBezTo>
                  <a:pt x="1" y="1219541"/>
                  <a:pt x="174865" y="797383"/>
                  <a:pt x="486125" y="486124"/>
                </a:cubicBezTo>
                <a:cubicBezTo>
                  <a:pt x="797385" y="174865"/>
                  <a:pt x="1219544" y="2"/>
                  <a:pt x="1659732" y="2"/>
                </a:cubicBezTo>
                <a:cubicBezTo>
                  <a:pt x="2099920" y="3"/>
                  <a:pt x="2522078" y="174867"/>
                  <a:pt x="2833337" y="486127"/>
                </a:cubicBezTo>
                <a:cubicBezTo>
                  <a:pt x="3144596" y="797387"/>
                  <a:pt x="3319459" y="1219546"/>
                  <a:pt x="3319459" y="1659734"/>
                </a:cubicBezTo>
                <a:cubicBezTo>
                  <a:pt x="3319459" y="2099922"/>
                  <a:pt x="3144595" y="2522080"/>
                  <a:pt x="2833335" y="2833340"/>
                </a:cubicBezTo>
                <a:cubicBezTo>
                  <a:pt x="2522075" y="3144600"/>
                  <a:pt x="2099916" y="3319463"/>
                  <a:pt x="1659729" y="3319463"/>
                </a:cubicBezTo>
                <a:cubicBezTo>
                  <a:pt x="1219541" y="3319463"/>
                  <a:pt x="797383" y="3144599"/>
                  <a:pt x="486123" y="2833339"/>
                </a:cubicBezTo>
                <a:cubicBezTo>
                  <a:pt x="174864" y="2522079"/>
                  <a:pt x="0" y="2099920"/>
                  <a:pt x="1" y="1659732"/>
                </a:cubicBezTo>
                <a:cubicBezTo>
                  <a:pt x="1" y="1659731"/>
                  <a:pt x="0" y="1659730"/>
                  <a:pt x="0" y="1659729"/>
                </a:cubicBezTo>
                <a:close/>
              </a:path>
            </a:pathLst>
          </a:custGeom>
          <a:solidFill>
            <a:srgbClr val="B8E08C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2582" tIns="857527" rIns="1015201" bIns="636229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ts val="0"/>
              </a:spcAft>
            </a:pPr>
            <a:r>
              <a:rPr lang="en-US" sz="3000" kern="1200" dirty="0" smtClean="0"/>
              <a:t>Customer</a:t>
            </a:r>
            <a:endParaRPr lang="en-US" sz="3000" dirty="0"/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 smtClean="0"/>
              <a:t> Drivers</a:t>
            </a:r>
            <a:endParaRPr lang="en-US" sz="3000" kern="1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 flipV="1">
            <a:off x="0" y="838200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4290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 smtClean="0"/>
              <a:t>Responsibility</a:t>
            </a:r>
          </a:p>
          <a:p>
            <a:pPr lvl="0" algn="ctr"/>
            <a:r>
              <a:rPr lang="en-US" sz="3000" dirty="0" smtClean="0"/>
              <a:t>Drivers</a:t>
            </a:r>
          </a:p>
        </p:txBody>
      </p:sp>
      <p:sp>
        <p:nvSpPr>
          <p:cNvPr id="9" name="Freeform 8"/>
          <p:cNvSpPr/>
          <p:nvPr/>
        </p:nvSpPr>
        <p:spPr>
          <a:xfrm>
            <a:off x="3208116" y="3657600"/>
            <a:ext cx="3048000" cy="2971800"/>
          </a:xfrm>
          <a:custGeom>
            <a:avLst/>
            <a:gdLst>
              <a:gd name="connsiteX0" fmla="*/ 0 w 3319457"/>
              <a:gd name="connsiteY0" fmla="*/ 1659729 h 3319457"/>
              <a:gd name="connsiteX1" fmla="*/ 486125 w 3319457"/>
              <a:gd name="connsiteY1" fmla="*/ 486124 h 3319457"/>
              <a:gd name="connsiteX2" fmla="*/ 1659732 w 3319457"/>
              <a:gd name="connsiteY2" fmla="*/ 2 h 3319457"/>
              <a:gd name="connsiteX3" fmla="*/ 2833337 w 3319457"/>
              <a:gd name="connsiteY3" fmla="*/ 486127 h 3319457"/>
              <a:gd name="connsiteX4" fmla="*/ 3319459 w 3319457"/>
              <a:gd name="connsiteY4" fmla="*/ 1659734 h 3319457"/>
              <a:gd name="connsiteX5" fmla="*/ 2833335 w 3319457"/>
              <a:gd name="connsiteY5" fmla="*/ 2833340 h 3319457"/>
              <a:gd name="connsiteX6" fmla="*/ 1659729 w 3319457"/>
              <a:gd name="connsiteY6" fmla="*/ 3319463 h 3319457"/>
              <a:gd name="connsiteX7" fmla="*/ 486123 w 3319457"/>
              <a:gd name="connsiteY7" fmla="*/ 2833339 h 3319457"/>
              <a:gd name="connsiteX8" fmla="*/ 1 w 3319457"/>
              <a:gd name="connsiteY8" fmla="*/ 1659732 h 3319457"/>
              <a:gd name="connsiteX9" fmla="*/ 0 w 3319457"/>
              <a:gd name="connsiteY9" fmla="*/ 1659729 h 331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9457" h="3319457">
                <a:moveTo>
                  <a:pt x="0" y="1659729"/>
                </a:moveTo>
                <a:cubicBezTo>
                  <a:pt x="1" y="1219541"/>
                  <a:pt x="174865" y="797383"/>
                  <a:pt x="486125" y="486124"/>
                </a:cubicBezTo>
                <a:cubicBezTo>
                  <a:pt x="797385" y="174865"/>
                  <a:pt x="1219544" y="2"/>
                  <a:pt x="1659732" y="2"/>
                </a:cubicBezTo>
                <a:cubicBezTo>
                  <a:pt x="2099920" y="3"/>
                  <a:pt x="2522078" y="174867"/>
                  <a:pt x="2833337" y="486127"/>
                </a:cubicBezTo>
                <a:cubicBezTo>
                  <a:pt x="3144596" y="797387"/>
                  <a:pt x="3319459" y="1219546"/>
                  <a:pt x="3319459" y="1659734"/>
                </a:cubicBezTo>
                <a:cubicBezTo>
                  <a:pt x="3319459" y="2099922"/>
                  <a:pt x="3144595" y="2522080"/>
                  <a:pt x="2833335" y="2833340"/>
                </a:cubicBezTo>
                <a:cubicBezTo>
                  <a:pt x="2522075" y="3144600"/>
                  <a:pt x="2099916" y="3319463"/>
                  <a:pt x="1659729" y="3319463"/>
                </a:cubicBezTo>
                <a:cubicBezTo>
                  <a:pt x="1219541" y="3319463"/>
                  <a:pt x="797383" y="3144599"/>
                  <a:pt x="486123" y="2833339"/>
                </a:cubicBezTo>
                <a:cubicBezTo>
                  <a:pt x="174864" y="2522079"/>
                  <a:pt x="0" y="2099920"/>
                  <a:pt x="1" y="1659732"/>
                </a:cubicBezTo>
                <a:cubicBezTo>
                  <a:pt x="1" y="1659731"/>
                  <a:pt x="0" y="1659730"/>
                  <a:pt x="0" y="1659729"/>
                </a:cubicBezTo>
                <a:close/>
              </a:path>
            </a:pathLst>
          </a:custGeom>
          <a:solidFill>
            <a:srgbClr val="FF99CC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42594" tIns="580905" rIns="442594" bIns="1244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 smtClean="0"/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 smtClean="0"/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/>
              <a:t>Globalization Drivers</a:t>
            </a:r>
            <a:endParaRPr lang="en-US" sz="3000" kern="12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52400" y="1229667"/>
            <a:ext cx="3200400" cy="8934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ahoma" charset="0"/>
              </a:rPr>
              <a:t>Rationales and Drivers of Change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11E5-B1F8-4638-B866-E5F3DC2E22A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4925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205740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buNone/>
            </a:pPr>
            <a:r>
              <a:rPr lang="en-US" sz="3300" dirty="0" smtClean="0"/>
              <a:t>The “business” of universities is ideas and innovation.</a:t>
            </a:r>
          </a:p>
          <a:p>
            <a:pPr marL="457200">
              <a:lnSpc>
                <a:spcPct val="120000"/>
              </a:lnSpc>
              <a:spcBef>
                <a:spcPts val="600"/>
              </a:spcBef>
            </a:pPr>
            <a:r>
              <a:rPr lang="en-US" sz="3300" dirty="0" smtClean="0"/>
              <a:t>Creation of knowledge through research.</a:t>
            </a:r>
          </a:p>
          <a:p>
            <a:pPr marL="457200" lvl="0">
              <a:lnSpc>
                <a:spcPct val="120000"/>
              </a:lnSpc>
              <a:spcBef>
                <a:spcPts val="600"/>
              </a:spcBef>
            </a:pPr>
            <a:r>
              <a:rPr lang="en-US" sz="3300" dirty="0" smtClean="0"/>
              <a:t>Transmission of knowledge to learners</a:t>
            </a:r>
          </a:p>
          <a:p>
            <a:pPr marL="457200" lvl="0">
              <a:lnSpc>
                <a:spcPct val="120000"/>
              </a:lnSpc>
              <a:spcBef>
                <a:spcPts val="600"/>
              </a:spcBef>
            </a:pPr>
            <a:r>
              <a:rPr lang="en-US" sz="3300" dirty="0" smtClean="0"/>
              <a:t>Translating knowledge into action for society’s benefit. </a:t>
            </a:r>
          </a:p>
          <a:p>
            <a:pPr marL="457200" lvl="0">
              <a:lnSpc>
                <a:spcPct val="120000"/>
              </a:lnSpc>
              <a:spcBef>
                <a:spcPts val="600"/>
              </a:spcBef>
              <a:buNone/>
            </a:pPr>
            <a:endParaRPr lang="en-US" sz="35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500" dirty="0" smtClean="0"/>
          </a:p>
          <a:p>
            <a:pPr marL="0" lvl="0" indent="0">
              <a:lnSpc>
                <a:spcPct val="120000"/>
              </a:lnSpc>
              <a:buNone/>
            </a:pPr>
            <a:endParaRPr lang="en-US" sz="3500" dirty="0" smtClean="0"/>
          </a:p>
          <a:p>
            <a:pPr lvl="0"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6717C-0060-46AA-B006-0F0A80FB99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14400"/>
          </a:xfrm>
          <a:solidFill>
            <a:srgbClr val="B8E08C"/>
          </a:solidFill>
          <a:ln>
            <a:noFill/>
          </a:ln>
        </p:spPr>
        <p:txBody>
          <a:bodyPr/>
          <a:lstStyle/>
          <a:p>
            <a:pPr marL="457200" algn="l"/>
            <a:r>
              <a:rPr lang="en-US" dirty="0" smtClean="0">
                <a:solidFill>
                  <a:schemeClr val="tx1"/>
                </a:solidFill>
              </a:rPr>
              <a:t>The “Business” Model Rationale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8686800" cy="1231106"/>
          </a:xfrm>
          <a:prstGeom prst="rect">
            <a:avLst/>
          </a:prstGeom>
          <a:solidFill>
            <a:srgbClr val="FFDC6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With globalization, the business of universities is increasingly conducted across borders.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17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2362200"/>
          </a:xfrm>
        </p:spPr>
        <p:txBody>
          <a:bodyPr>
            <a:normAutofit/>
          </a:bodyPr>
          <a:lstStyle/>
          <a:p>
            <a:pPr marL="41275" lvl="0" indent="-41275">
              <a:buNone/>
            </a:pPr>
            <a:r>
              <a:rPr lang="en-US" sz="3000" dirty="0" smtClean="0"/>
              <a:t>Higher Education has customers—who are they? </a:t>
            </a:r>
          </a:p>
          <a:p>
            <a:pPr marL="73152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3000" dirty="0" smtClean="0"/>
              <a:t>Our students/graduates.</a:t>
            </a:r>
          </a:p>
          <a:p>
            <a:pPr marL="731520"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dirty="0" smtClean="0"/>
              <a:t>Our communities.</a:t>
            </a:r>
          </a:p>
          <a:p>
            <a:pPr marL="731520"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dirty="0" smtClean="0"/>
              <a:t>Our businesses and employers.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2185-0F7F-4D03-8948-A0715E5B162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9144000" cy="914400"/>
          </a:xfrm>
          <a:prstGeom prst="rect">
            <a:avLst/>
          </a:prstGeom>
          <a:solidFill>
            <a:srgbClr val="B8E08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Client/</a:t>
            </a: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Customer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Rationale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267200"/>
            <a:ext cx="8153400" cy="2246769"/>
          </a:xfrm>
          <a:prstGeom prst="rect">
            <a:avLst/>
          </a:prstGeom>
          <a:solidFill>
            <a:srgbClr val="FFDC6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Life and work in a</a:t>
            </a:r>
            <a:r>
              <a:rPr lang="en-US" sz="2800" b="1" i="1" dirty="0" smtClean="0"/>
              <a:t> global </a:t>
            </a:r>
            <a:r>
              <a:rPr lang="en-US" sz="2800" b="1" dirty="0" smtClean="0"/>
              <a:t>environment is increasingly an expectation for everyone.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Our “customers” at home are global customers too.</a:t>
            </a:r>
          </a:p>
        </p:txBody>
      </p:sp>
    </p:spTree>
    <p:extLst>
      <p:ext uri="{BB962C8B-B14F-4D97-AF65-F5344CB8AC3E}">
        <p14:creationId xmlns:p14="http://schemas.microsoft.com/office/powerpoint/2010/main" val="8287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14400"/>
          </a:xfrm>
          <a:solidFill>
            <a:srgbClr val="B8E08C"/>
          </a:solidFill>
          <a:ln>
            <a:noFill/>
          </a:ln>
        </p:spPr>
        <p:txBody>
          <a:bodyPr>
            <a:normAutofit/>
          </a:bodyPr>
          <a:lstStyle/>
          <a:p>
            <a:pPr marL="457200" algn="l"/>
            <a:r>
              <a:rPr lang="en-US" dirty="0" smtClean="0">
                <a:solidFill>
                  <a:schemeClr val="tx1"/>
                </a:solidFill>
              </a:rPr>
              <a:t>The Social and National Needs Rationale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800" dirty="0" smtClean="0"/>
              <a:t>Foster global relationships, influence, peace and justice.</a:t>
            </a:r>
          </a:p>
          <a:p>
            <a:pPr lvl="0">
              <a:spcBef>
                <a:spcPts val="1800"/>
              </a:spcBef>
            </a:pPr>
            <a:r>
              <a:rPr lang="en-US" sz="2800" dirty="0" smtClean="0"/>
              <a:t>Enhance position in the global economy</a:t>
            </a:r>
          </a:p>
          <a:p>
            <a:pPr lvl="0">
              <a:spcBef>
                <a:spcPts val="1800"/>
              </a:spcBef>
            </a:pPr>
            <a:r>
              <a:rPr lang="en-US" sz="2800" dirty="0" smtClean="0"/>
              <a:t>Improve cross-cultural understanding</a:t>
            </a:r>
          </a:p>
          <a:p>
            <a:pPr marL="0" lvl="0" indent="0">
              <a:spcBef>
                <a:spcPts val="1800"/>
              </a:spcBef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50D-0184-42FF-8A24-A06C7ADB3D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8723" y="4648200"/>
            <a:ext cx="7696200" cy="1676400"/>
          </a:xfrm>
          <a:prstGeom prst="rect">
            <a:avLst/>
          </a:prstGeom>
          <a:solidFill>
            <a:srgbClr val="FFD65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The social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responsibilities of higher education have rising global dimensions.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ahom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It is not local v. global but local </a:t>
            </a:r>
            <a:r>
              <a:rPr kumimoji="0" lang="en-US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and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global.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14400"/>
          </a:xfrm>
          <a:solidFill>
            <a:srgbClr val="B8E08C"/>
          </a:solidFill>
          <a:ln>
            <a:noFill/>
          </a:ln>
        </p:spPr>
        <p:txBody>
          <a:bodyPr>
            <a:normAutofit/>
          </a:bodyPr>
          <a:lstStyle/>
          <a:p>
            <a:pPr marL="457200"/>
            <a:r>
              <a:rPr lang="en-US" dirty="0" smtClean="0">
                <a:solidFill>
                  <a:schemeClr val="tx1"/>
                </a:solidFill>
              </a:rPr>
              <a:t>Higher Education Globalization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800" dirty="0" smtClean="0"/>
              <a:t>Growth and spread in global higher education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Instructional demand and capacity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Research capacity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Increased cross-border H.E.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Trade </a:t>
            </a:r>
            <a:r>
              <a:rPr lang="en-US" sz="2800" dirty="0"/>
              <a:t>and competition </a:t>
            </a:r>
          </a:p>
          <a:p>
            <a:pPr lvl="1"/>
            <a:r>
              <a:rPr lang="en-US" sz="2800" dirty="0" smtClean="0"/>
              <a:t>Collaboration</a:t>
            </a:r>
            <a:r>
              <a:rPr lang="en-US" sz="2800" dirty="0"/>
              <a:t>.</a:t>
            </a:r>
          </a:p>
          <a:p>
            <a:pPr>
              <a:spcBef>
                <a:spcPts val="1800"/>
              </a:spcBef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50D-0184-42FF-8A24-A06C7ADB3D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12137" cy="1143000"/>
          </a:xfrm>
        </p:spPr>
        <p:txBody>
          <a:bodyPr/>
          <a:lstStyle/>
          <a:p>
            <a:r>
              <a:rPr lang="en-US" dirty="0" smtClean="0">
                <a:solidFill>
                  <a:srgbClr val="960000"/>
                </a:solidFill>
              </a:rPr>
              <a:t>Implications for Higher Education’s International</a:t>
            </a:r>
            <a:endParaRPr lang="en-US" dirty="0">
              <a:solidFill>
                <a:srgbClr val="9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3048000"/>
          </a:xfrm>
        </p:spPr>
        <p:txBody>
          <a:bodyPr/>
          <a:lstStyle/>
          <a:p>
            <a:r>
              <a:rPr lang="en-US" dirty="0" smtClean="0"/>
              <a:t>A growing interest in strategic and multi-mission partnerships.  (The “external”)</a:t>
            </a:r>
          </a:p>
          <a:p>
            <a:r>
              <a:rPr lang="en-US" dirty="0" smtClean="0"/>
              <a:t>A changing mix of campus interests and power centers for defining international engagement strategy and priorities.  (The “internal”)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9B50D-0184-42FF-8A24-A06C7ADB3D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2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440737" cy="838200"/>
          </a:xfrm>
        </p:spPr>
        <p:txBody>
          <a:bodyPr/>
          <a:lstStyle/>
          <a:p>
            <a:r>
              <a:rPr lang="en-US" sz="4000" i="1" dirty="0" smtClean="0">
                <a:solidFill>
                  <a:srgbClr val="960000"/>
                </a:solidFill>
              </a:rPr>
              <a:t>What is Comprehensive Internationalization (CI)?  </a:t>
            </a:r>
            <a:endParaRPr lang="en-US" sz="4000" i="1" dirty="0">
              <a:solidFill>
                <a:srgbClr val="9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7772400" cy="3824288"/>
          </a:xfrm>
        </p:spPr>
        <p:txBody>
          <a:bodyPr/>
          <a:lstStyle/>
          <a:p>
            <a:pPr lvl="0"/>
            <a:r>
              <a:rPr lang="en-US" dirty="0" smtClean="0"/>
              <a:t>Commitment and action to integrate international, global and comparative content and perspective throughout the teaching, research and service missions of higher education.</a:t>
            </a:r>
          </a:p>
          <a:p>
            <a:pPr lvl="1"/>
            <a:r>
              <a:rPr lang="en-US" dirty="0" smtClean="0"/>
              <a:t>Achieving benefits in core learning and discovery outcomes.</a:t>
            </a:r>
          </a:p>
          <a:p>
            <a:pPr lvl="1"/>
            <a:r>
              <a:rPr lang="en-US" dirty="0" smtClean="0"/>
              <a:t>Becoming an institutional imperative not just a desirable possibility.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B50D-0184-42FF-8A24-A06C7ADB3D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4925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zn generic">
  <a:themeElements>
    <a:clrScheme name="Global design template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 design template">
      <a:majorFont>
        <a:latin typeface="Times New Roman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Global design templat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20984</TotalTime>
  <Words>805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cizn generic</vt:lpstr>
      <vt:lpstr>PowerPoint Presentation</vt:lpstr>
      <vt:lpstr>Changing Higher Education Engagement in Internationalization</vt:lpstr>
      <vt:lpstr>PowerPoint Presentation</vt:lpstr>
      <vt:lpstr>The “Business” Model Rationale</vt:lpstr>
      <vt:lpstr>PowerPoint Presentation</vt:lpstr>
      <vt:lpstr>The Social and National Needs Rationale</vt:lpstr>
      <vt:lpstr>Higher Education Globalization</vt:lpstr>
      <vt:lpstr>Implications for Higher Education’s International</vt:lpstr>
      <vt:lpstr>What is Comprehensive Internationalization (CI)?  </vt:lpstr>
      <vt:lpstr>Paradigm Shift in  Scale, Scope and Institutional Culture</vt:lpstr>
      <vt:lpstr>Differing Institutional Paths for CI</vt:lpstr>
      <vt:lpstr>Commitment to Common Aspirations  Following Different Paths</vt:lpstr>
      <vt:lpstr>What are the Intellectual Drivers and Expected Outcomes?</vt:lpstr>
      <vt:lpstr>Elements of Strategic Implementation.</vt:lpstr>
      <vt:lpstr>Elements of Strategic Implementation.</vt:lpstr>
      <vt:lpstr> </vt:lpstr>
    </vt:vector>
  </TitlesOfParts>
  <Company>NAFSA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Collins Cheryl</dc:creator>
  <cp:lastModifiedBy>John Hudzik</cp:lastModifiedBy>
  <cp:revision>389</cp:revision>
  <cp:lastPrinted>2012-02-18T16:52:53Z</cp:lastPrinted>
  <dcterms:created xsi:type="dcterms:W3CDTF">2011-01-10T13:53:59Z</dcterms:created>
  <dcterms:modified xsi:type="dcterms:W3CDTF">2012-03-05T16:08:17Z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TC010690261033</vt:lpwstr>
  </property>
</Properties>
</file>