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1"/>
  </p:notesMasterIdLst>
  <p:sldIdLst>
    <p:sldId id="261" r:id="rId2"/>
    <p:sldId id="278" r:id="rId3"/>
    <p:sldId id="262" r:id="rId4"/>
    <p:sldId id="293" r:id="rId5"/>
    <p:sldId id="294" r:id="rId6"/>
    <p:sldId id="299" r:id="rId7"/>
    <p:sldId id="277" r:id="rId8"/>
    <p:sldId id="263" r:id="rId9"/>
    <p:sldId id="281" r:id="rId10"/>
    <p:sldId id="280" r:id="rId11"/>
    <p:sldId id="282" r:id="rId12"/>
    <p:sldId id="264" r:id="rId13"/>
    <p:sldId id="279" r:id="rId14"/>
    <p:sldId id="271" r:id="rId15"/>
    <p:sldId id="265" r:id="rId16"/>
    <p:sldId id="266" r:id="rId17"/>
    <p:sldId id="283" r:id="rId18"/>
    <p:sldId id="286" r:id="rId19"/>
    <p:sldId id="273" r:id="rId20"/>
    <p:sldId id="267" r:id="rId21"/>
    <p:sldId id="287" r:id="rId22"/>
    <p:sldId id="274" r:id="rId23"/>
    <p:sldId id="268" r:id="rId24"/>
    <p:sldId id="288" r:id="rId25"/>
    <p:sldId id="289" r:id="rId26"/>
    <p:sldId id="292" r:id="rId27"/>
    <p:sldId id="291" r:id="rId28"/>
    <p:sldId id="284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5885"/>
    <a:srgbClr val="355C8B"/>
    <a:srgbClr val="62A0D8"/>
    <a:srgbClr val="254265"/>
    <a:srgbClr val="203856"/>
    <a:srgbClr val="396497"/>
    <a:srgbClr val="345A88"/>
    <a:srgbClr val="213A59"/>
    <a:srgbClr val="264264"/>
    <a:srgbClr val="4376B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6688" autoAdjust="0"/>
  </p:normalViewPr>
  <p:slideViewPr>
    <p:cSldViewPr>
      <p:cViewPr>
        <p:scale>
          <a:sx n="95" d="100"/>
          <a:sy n="95" d="100"/>
        </p:scale>
        <p:origin x="-127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F802A-3FE1-1B4C-97B9-C7FD0E529880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D596-7543-0442-A11E-AB20E3CE0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092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8D596-7543-0442-A11E-AB20E3CE04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15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</a:rPr>
              <a:t>MITCH: Introduction of UNGC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A0B0AC-362C-4BB0-89E6-87129C897BF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</a:rPr>
              <a:t>MITCH: Role of the Working Group – its Mission,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E9B77-4F6E-4247-ADD6-39CCABF4480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286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6497"/>
                </a:solidFill>
                <a:latin typeface="Georgia" pitchFamily="18" charset="0"/>
              </a:rPr>
              <a:t>2011 Conference</a:t>
            </a:r>
            <a:endParaRPr lang="en-US" dirty="0">
              <a:solidFill>
                <a:srgbClr val="396497"/>
              </a:solidFill>
              <a:latin typeface="Georgia" pitchFamily="18" charset="0"/>
            </a:endParaRPr>
          </a:p>
        </p:txBody>
      </p:sp>
      <p:pic>
        <p:nvPicPr>
          <p:cNvPr id="5" name="Picture 4" descr="aiea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714500" cy="695325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/>
          <p:cNvCxnSpPr/>
          <p:nvPr userDrawn="1"/>
        </p:nvCxnSpPr>
        <p:spPr>
          <a:xfrm rot="5400000">
            <a:off x="-2552700" y="3848100"/>
            <a:ext cx="55626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0800000">
            <a:off x="2057400" y="152401"/>
            <a:ext cx="67056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0800000">
            <a:off x="2362200" y="304800"/>
            <a:ext cx="6400800" cy="0"/>
          </a:xfrm>
          <a:prstGeom prst="line">
            <a:avLst/>
          </a:prstGeom>
          <a:ln w="19050">
            <a:solidFill>
              <a:srgbClr val="F1C6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355C8B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75000">
              <a:schemeClr val="bg1"/>
            </a:gs>
            <a:gs pos="25000">
              <a:srgbClr val="62A0D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iea_logo.gif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52400" y="152400"/>
            <a:ext cx="1714500" cy="695325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 rot="5400000">
            <a:off x="-2552700" y="3848100"/>
            <a:ext cx="55626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10800000">
            <a:off x="2057400" y="152401"/>
            <a:ext cx="67056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10800000">
            <a:off x="2362200" y="304800"/>
            <a:ext cx="6400800" cy="0"/>
          </a:xfrm>
          <a:prstGeom prst="line">
            <a:avLst/>
          </a:prstGeom>
          <a:ln w="19050">
            <a:solidFill>
              <a:srgbClr val="F1C6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286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6497"/>
                </a:solidFill>
                <a:latin typeface="Georgia" pitchFamily="18" charset="0"/>
              </a:rPr>
              <a:t>2012 Conference</a:t>
            </a:r>
            <a:endParaRPr lang="en-US" dirty="0">
              <a:solidFill>
                <a:srgbClr val="396497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" y="63246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54265"/>
                </a:solidFill>
                <a:latin typeface="Georgia" pitchFamily="18" charset="0"/>
              </a:rPr>
              <a:t>Building a Secure World </a:t>
            </a:r>
            <a:r>
              <a:rPr lang="en-US" sz="1600" smtClean="0">
                <a:solidFill>
                  <a:srgbClr val="254265"/>
                </a:solidFill>
                <a:latin typeface="Georgia" pitchFamily="18" charset="0"/>
              </a:rPr>
              <a:t>Through International Education</a:t>
            </a:r>
            <a:endParaRPr lang="en-US" sz="1600" dirty="0">
              <a:solidFill>
                <a:srgbClr val="254265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335885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un.org/dpi/ngosection" TargetMode="External"/><Relationship Id="rId3" Type="http://schemas.openxmlformats.org/officeDocument/2006/relationships/hyperlink" Target="mailto:keroberts@fordham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sonet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ngocongo.org/" TargetMode="External"/><Relationship Id="rId3" Type="http://schemas.openxmlformats.org/officeDocument/2006/relationships/hyperlink" Target="mailto:Jo-Anne_Murphy@fdu.ed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unesco.org/new/en/education/themes/strengthening-education-systems/higher-educat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unaoc.org/" TargetMode="External"/><Relationship Id="rId3" Type="http://schemas.openxmlformats.org/officeDocument/2006/relationships/hyperlink" Target="mailto:jeancb@unops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unglobalcompact.org/" TargetMode="External"/><Relationship Id="rId3" Type="http://schemas.openxmlformats.org/officeDocument/2006/relationships/hyperlink" Target="mailto:mitch.leventhal@suny.edu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Mitch.Leventhal@suny.edu" TargetMode="External"/><Relationship Id="rId3" Type="http://schemas.openxmlformats.org/officeDocument/2006/relationships/hyperlink" Target="mailto:Scorza@fd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outreach.un.org/unai/" TargetMode="External"/><Relationship Id="rId3" Type="http://schemas.openxmlformats.org/officeDocument/2006/relationships/hyperlink" Target="mailto:damodaran@un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85900" y="1676400"/>
            <a:ext cx="6477000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Beyond Higher Education: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00800" cy="2438400"/>
          </a:xfrm>
        </p:spPr>
        <p:txBody>
          <a:bodyPr/>
          <a:lstStyle/>
          <a:p>
            <a:r>
              <a:rPr lang="en-US" dirty="0" smtClean="0"/>
              <a:t>Resources and Partnerships for </a:t>
            </a:r>
            <a:r>
              <a:rPr lang="en-US" dirty="0" err="1" smtClean="0"/>
              <a:t>SIOs</a:t>
            </a:r>
            <a:r>
              <a:rPr lang="en-US" dirty="0" smtClean="0"/>
              <a:t> in Building Inclusive Societies</a:t>
            </a:r>
          </a:p>
          <a:p>
            <a:r>
              <a:rPr lang="en-US" dirty="0" smtClean="0"/>
              <a:t>02/20/12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/>
              <a:t>UN/DPI NGO Section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More Information: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http://www.</a:t>
            </a:r>
            <a:r>
              <a:rPr lang="en-US" b="1" dirty="0" smtClean="0">
                <a:hlinkClick r:id="rId2"/>
              </a:rPr>
              <a:t>un</a:t>
            </a:r>
            <a:r>
              <a:rPr lang="en-US" dirty="0" smtClean="0">
                <a:hlinkClick r:id="rId2"/>
              </a:rPr>
              <a:t>.org/</a:t>
            </a:r>
            <a:r>
              <a:rPr lang="en-US" b="1" dirty="0" smtClean="0">
                <a:hlinkClick r:id="rId2"/>
              </a:rPr>
              <a:t>dpi</a:t>
            </a:r>
            <a:r>
              <a:rPr lang="en-US" dirty="0" smtClean="0">
                <a:hlinkClick r:id="rId2"/>
              </a:rPr>
              <a:t>/</a:t>
            </a:r>
            <a:r>
              <a:rPr lang="en-US" b="1" dirty="0" smtClean="0">
                <a:hlinkClick r:id="rId2"/>
              </a:rPr>
              <a:t>ngos</a:t>
            </a:r>
            <a:r>
              <a:rPr lang="en-US" dirty="0" smtClean="0">
                <a:hlinkClick r:id="rId2"/>
              </a:rPr>
              <a:t>ection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Kelly Roberts</a:t>
            </a:r>
          </a:p>
          <a:p>
            <a:pPr algn="ctr">
              <a:buNone/>
            </a:pPr>
            <a:r>
              <a:rPr lang="en-US" dirty="0" smtClean="0"/>
              <a:t>UN/DPO NGO Section Executive Board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keroberts@fordham.edu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057400"/>
            <a:ext cx="2601259" cy="2822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ECOSOC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Full NGO status through UN Economic and Social Council</a:t>
            </a:r>
          </a:p>
          <a:p>
            <a:r>
              <a:rPr lang="en-US" dirty="0" smtClean="0"/>
              <a:t>Participation in ECOSOC high-level segment</a:t>
            </a:r>
          </a:p>
          <a:p>
            <a:r>
              <a:rPr lang="en-US" dirty="0" smtClean="0"/>
              <a:t>Participation in other UN meetings including the Commission for Social Development, Commission on the Status of Women, Commission on Sustainable Development</a:t>
            </a:r>
          </a:p>
          <a:p>
            <a:r>
              <a:rPr lang="en-US" dirty="0" smtClean="0"/>
              <a:t>Opportunities to submit written statements and make oral presentations</a:t>
            </a:r>
          </a:p>
          <a:p>
            <a:r>
              <a:rPr lang="en-US" dirty="0" smtClean="0"/>
              <a:t>Fifteen grounds passes (five at each UN HQ) </a:t>
            </a:r>
          </a:p>
          <a:p>
            <a:r>
              <a:rPr lang="en-US" dirty="0" smtClean="0"/>
              <a:t>Very demanding application process</a:t>
            </a:r>
          </a:p>
          <a:p>
            <a:r>
              <a:rPr lang="en-US" dirty="0" smtClean="0"/>
              <a:t>Next deadline for new applications is 31 May 2012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ECOSOC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More Information: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http://csonet.org/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Andrei </a:t>
            </a:r>
            <a:r>
              <a:rPr lang="en-US" dirty="0" err="1" smtClean="0"/>
              <a:t>Abramov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Chief, NGO Branch, DESA</a:t>
            </a:r>
          </a:p>
          <a:p>
            <a:pPr algn="ctr">
              <a:buNone/>
            </a:pPr>
            <a:r>
              <a:rPr lang="en-US" dirty="0" smtClean="0"/>
              <a:t>1-212-963-8652 (Irma Perez)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286000"/>
            <a:ext cx="3380184" cy="2738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CoNGO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Conference of NGOS in Consultative Relations with the United Nations</a:t>
            </a:r>
          </a:p>
          <a:p>
            <a:r>
              <a:rPr lang="en-US" dirty="0" smtClean="0"/>
              <a:t>ECOSOC status required for full membership, DPI status for associate membership</a:t>
            </a:r>
          </a:p>
          <a:p>
            <a:r>
              <a:rPr lang="en-US" dirty="0" smtClean="0"/>
              <a:t>Serves as advocate for NGOs within UN system</a:t>
            </a:r>
          </a:p>
          <a:p>
            <a:r>
              <a:rPr lang="en-US" dirty="0" smtClean="0"/>
              <a:t>Active substantive committees on various issues (e.g., human rights, sustainable development, education, health, women, youth, etc.)</a:t>
            </a:r>
          </a:p>
          <a:p>
            <a:r>
              <a:rPr lang="en-US" dirty="0" smtClean="0"/>
              <a:t>Semi-Annual Civil Society Forums (NY and Geneva)</a:t>
            </a:r>
          </a:p>
          <a:p>
            <a:r>
              <a:rPr lang="en-US" dirty="0" smtClean="0"/>
              <a:t>Tw0 university members (one full, one associate)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More Information: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http://www.ngocongo.org/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Jo Anne Murphy</a:t>
            </a:r>
          </a:p>
          <a:p>
            <a:pPr algn="ctr">
              <a:buNone/>
            </a:pPr>
            <a:r>
              <a:rPr lang="en-US" dirty="0" err="1" smtClean="0"/>
              <a:t>CoNGO</a:t>
            </a:r>
            <a:r>
              <a:rPr lang="en-US" dirty="0" smtClean="0"/>
              <a:t> Executive Board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Jo-Anne_Murphy@fdu.edu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070100"/>
            <a:ext cx="3431374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UNESCO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 Priorities: research (all areas), capacity building, access issues, research, teacher training, and inter-university cooperation</a:t>
            </a:r>
          </a:p>
          <a:p>
            <a:r>
              <a:rPr lang="en-US" dirty="0" smtClean="0"/>
              <a:t>715 UNESCO Chairs/69 UNITWIN Networks</a:t>
            </a:r>
          </a:p>
          <a:p>
            <a:r>
              <a:rPr lang="en-US" dirty="0" smtClean="0"/>
              <a:t>830 HE institutions in 130 countries</a:t>
            </a:r>
          </a:p>
          <a:p>
            <a:r>
              <a:rPr lang="en-US" dirty="0" smtClean="0"/>
              <a:t>Shifting emphasis from Chairs to Networks</a:t>
            </a:r>
          </a:p>
          <a:p>
            <a:r>
              <a:rPr lang="en-US" dirty="0" smtClean="0"/>
              <a:t>Any university or group may apply to UNESCO but highly advisable to consult with program officer</a:t>
            </a:r>
          </a:p>
          <a:p>
            <a:r>
              <a:rPr lang="en-US" dirty="0" smtClean="0"/>
              <a:t>April 30 deadline</a:t>
            </a:r>
          </a:p>
          <a:p>
            <a:r>
              <a:rPr lang="en-US" dirty="0" smtClean="0"/>
              <a:t>No funding from UNESCO but opportunities to leverage funding through application process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UNESCO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More Information: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http://www.unesco.org/new/en/education/themes/strengthening-education-systems/higher-education/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5819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8402961" cy="149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Alliance of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Initiative of UN SG to improve understanding and cooperative relations among nations and peoples across cultures and religions</a:t>
            </a:r>
          </a:p>
          <a:p>
            <a:r>
              <a:rPr lang="en-US" dirty="0" smtClean="0"/>
              <a:t>Alliance Research Network (21 institutions/networks of institutions and research centers )</a:t>
            </a:r>
          </a:p>
          <a:p>
            <a:r>
              <a:rPr lang="en-US" dirty="0" smtClean="0"/>
              <a:t>UNITWIN on Media and Information Literacy and Intercultural Dialogue</a:t>
            </a:r>
          </a:p>
          <a:p>
            <a:r>
              <a:rPr lang="en-US" dirty="0" smtClean="0"/>
              <a:t>UNAOC Forum (February 28-29, 2013)</a:t>
            </a:r>
          </a:p>
          <a:p>
            <a:r>
              <a:rPr lang="en-US" dirty="0" smtClean="0"/>
              <a:t>World Interfaith Harmony Week (February 1-7)</a:t>
            </a:r>
          </a:p>
          <a:p>
            <a:r>
              <a:rPr lang="en-US" dirty="0" smtClean="0"/>
              <a:t>World Day for Cultural Diversity for Dialogue and Development (May 21)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Alliance of Civilizations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More Information: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http://www.unaoc.org/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Jean-Christophe Bas</a:t>
            </a:r>
          </a:p>
          <a:p>
            <a:pPr algn="ctr">
              <a:buNone/>
            </a:pPr>
            <a:r>
              <a:rPr lang="en-US" dirty="0" smtClean="0"/>
              <a:t>Senior Advisor, Strategic Development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jeancb@unops.org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2044700"/>
            <a:ext cx="293370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 descr="gc_logo_small"/>
          <p:cNvSpPr>
            <a:spLocks noChangeAspect="1" noChangeArrowheads="1"/>
          </p:cNvSpPr>
          <p:nvPr/>
        </p:nvSpPr>
        <p:spPr bwMode="auto">
          <a:xfrm>
            <a:off x="4419600" y="3276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5" name="AutoShape 7" descr="gc_logo_small"/>
          <p:cNvSpPr>
            <a:spLocks noChangeAspect="1" noChangeArrowheads="1"/>
          </p:cNvSpPr>
          <p:nvPr/>
        </p:nvSpPr>
        <p:spPr bwMode="auto">
          <a:xfrm>
            <a:off x="4419600" y="3276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6" name="AutoShape 9" descr="gc_logo_smal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7" name="AutoShape 11" descr="gc_logo_smal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8" name="AutoShape 14" descr="gc_logo_small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1050925" y="255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801010" y="1349375"/>
            <a:ext cx="834299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E6AF00"/>
                </a:solidFill>
                <a:latin typeface="Times New Roman" pitchFamily="18" charset="0"/>
              </a:rPr>
              <a:t>HUMAN RIGHTS</a:t>
            </a:r>
          </a:p>
          <a:p>
            <a:pPr eaLnBrk="1" hangingPunct="1"/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1:  Support and respect the protection of internationally proclaimed human rights. </a:t>
            </a:r>
          </a:p>
          <a:p>
            <a:pPr eaLnBrk="1" hangingPunct="1"/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2:  Ensure the company is not complicit in human rights abuses.  </a:t>
            </a:r>
          </a:p>
          <a:p>
            <a:pPr eaLnBrk="1" hangingPunct="1"/>
            <a:endParaRPr lang="en-US" sz="1100" dirty="0">
              <a:solidFill>
                <a:srgbClr val="12085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LABOUR STANDARDS</a:t>
            </a:r>
          </a:p>
          <a:p>
            <a:pPr eaLnBrk="1" hangingPunct="1"/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3:  Uphold the freedom of association and the effective recognition of the right to </a:t>
            </a:r>
          </a:p>
          <a:p>
            <a:pPr eaLnBrk="1" hangingPunct="1"/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     collective bargaining. </a:t>
            </a:r>
          </a:p>
          <a:p>
            <a:pPr eaLnBrk="1" hangingPunct="1"/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4:  Eliminate all forms of forced and compulsory </a:t>
            </a:r>
            <a:r>
              <a:rPr lang="en-US" dirty="0" smtClean="0">
                <a:solidFill>
                  <a:srgbClr val="120850"/>
                </a:solidFill>
                <a:latin typeface="Times New Roman" pitchFamily="18" charset="0"/>
              </a:rPr>
              <a:t>labour</a:t>
            </a:r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5:  Seek the effective abolition of child </a:t>
            </a:r>
            <a:r>
              <a:rPr lang="en-US" dirty="0" smtClean="0">
                <a:solidFill>
                  <a:srgbClr val="120850"/>
                </a:solidFill>
                <a:latin typeface="Times New Roman" pitchFamily="18" charset="0"/>
              </a:rPr>
              <a:t>labour</a:t>
            </a:r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altLang="ja-JP" dirty="0">
                <a:solidFill>
                  <a:srgbClr val="120850"/>
                </a:solidFill>
                <a:latin typeface="Times New Roman" pitchFamily="18" charset="0"/>
                <a:ea typeface="ＭＳ Ｐゴシック" pitchFamily="34" charset="-128"/>
              </a:rPr>
              <a:t>6:  Eliminate discrimination with respect to employment and occupation. </a:t>
            </a:r>
            <a:endParaRPr lang="en-US" altLang="ja-JP" dirty="0" smtClean="0">
              <a:solidFill>
                <a:srgbClr val="12085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ja-JP" dirty="0">
                <a:solidFill>
                  <a:srgbClr val="120850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ja-JP" dirty="0">
                <a:solidFill>
                  <a:srgbClr val="12085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</a:rPr>
              <a:t>ENVIRONMENT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7: Support a precautionary approach to environmental challenges. </a:t>
            </a:r>
          </a:p>
          <a:p>
            <a:pPr eaLnBrk="1" hangingPunct="1"/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8: Undertake initiatives to promote greater environmental responsibility.  </a:t>
            </a:r>
          </a:p>
          <a:p>
            <a:pPr eaLnBrk="1" hangingPunct="1"/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9: Encourage the development and diffusion of environmentally friendly technologies.   </a:t>
            </a:r>
          </a:p>
          <a:p>
            <a:pPr eaLnBrk="1" hangingPunct="1"/>
            <a:endParaRPr lang="en-US" sz="1100" b="1" dirty="0">
              <a:solidFill>
                <a:srgbClr val="12085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ANTI-CORRUPTION</a:t>
            </a:r>
          </a:p>
          <a:p>
            <a:pPr eaLnBrk="1" hangingPunct="1"/>
            <a:r>
              <a:rPr lang="en-US" dirty="0">
                <a:solidFill>
                  <a:srgbClr val="120850"/>
                </a:solidFill>
                <a:latin typeface="Times New Roman" pitchFamily="18" charset="0"/>
              </a:rPr>
              <a:t>10: Work against all forms of corruption, including extortion and bribery.  </a:t>
            </a:r>
          </a:p>
          <a:p>
            <a:pPr eaLnBrk="1" hangingPunct="1">
              <a:buFont typeface="Symbol" pitchFamily="18" charset="2"/>
              <a:buChar char=""/>
            </a:pPr>
            <a:endParaRPr lang="en-US" dirty="0">
              <a:solidFill>
                <a:srgbClr val="120850"/>
              </a:solidFill>
              <a:latin typeface="Times New Roman" pitchFamily="18" charset="0"/>
            </a:endParaRP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2057400" y="336603"/>
            <a:ext cx="63627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 sz="2400" b="1" dirty="0">
                <a:solidFill>
                  <a:srgbClr val="24246E"/>
                </a:solidFill>
                <a:latin typeface="Times New Roman" pitchFamily="18" charset="0"/>
                <a:ea typeface="ＭＳ Ｐゴシック" pitchFamily="34" charset="-128"/>
              </a:rPr>
              <a:t>UN Global Compact’s Ten Universal Principles</a:t>
            </a:r>
          </a:p>
          <a:p>
            <a:pPr algn="ctr" eaLnBrk="1" hangingPunct="1"/>
            <a:r>
              <a:rPr lang="en-US" altLang="ja-JP" sz="2400" b="1" dirty="0">
                <a:solidFill>
                  <a:srgbClr val="24246E"/>
                </a:solidFill>
                <a:latin typeface="Times New Roman" pitchFamily="18" charset="0"/>
                <a:ea typeface="ＭＳ Ｐゴシック" pitchFamily="34" charset="-128"/>
              </a:rPr>
              <a:t>For Responsible Business </a:t>
            </a:r>
            <a:endParaRPr lang="en-US" sz="2400" b="1" dirty="0">
              <a:solidFill>
                <a:srgbClr val="2424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78009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UNGC Academic Working Group:</a:t>
            </a:r>
            <a:b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Mission, Vision &amp; Objectives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56260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Mission:</a:t>
            </a:r>
          </a:p>
          <a:p>
            <a:pPr marL="228600" indent="0">
              <a:buFontTx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promote the adoption and implementation of the UNGC’s Ten Principles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holistically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higher education institutions, through the creation and dissemination of applicable tools.</a:t>
            </a:r>
          </a:p>
          <a:p>
            <a:pPr marL="228600" indent="0">
              <a:buFontTx/>
              <a:buNone/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Vision:</a:t>
            </a:r>
          </a:p>
          <a:p>
            <a:pPr marL="228600" indent="0">
              <a:buFontTx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create a context in which higher educational institutions are able to build upon their awareness of their social responsibilities and have the necessary tools to fulfill these obligations.</a:t>
            </a:r>
          </a:p>
          <a:p>
            <a:pPr marL="228600" indent="0">
              <a:buFontTx/>
              <a:buNone/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Objectives:</a:t>
            </a:r>
          </a:p>
          <a:p>
            <a:pPr marL="457200" indent="-228600">
              <a:buFontTx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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 guidelines for academic institutions to implement the UNGC Principles in their goals, strategies, and operations.</a:t>
            </a:r>
          </a:p>
          <a:p>
            <a:pPr marL="457200" indent="-228600">
              <a:buFontTx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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Build upon awareness within the global academic community regarding its social responsibility and available tools for implementation and self-assessment.</a:t>
            </a:r>
          </a:p>
          <a:p>
            <a:pPr marL="457200" indent="-228600">
              <a:buFontTx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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Evaluate the sustainability of the guidelines and highlight best practices.</a:t>
            </a:r>
          </a:p>
          <a:p>
            <a:pPr marL="228600" indent="0">
              <a:buFontTx/>
              <a:buNone/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 descr="http://www.nilfisk-advance.com/upload/General%20Info/CompanyInfo/Sustainability/ung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76003" y="6292850"/>
            <a:ext cx="3571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384594" y="6240463"/>
            <a:ext cx="3090862" cy="4572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Cambria" pitchFamily="18" charset="0"/>
                <a:cs typeface="+mn-cs"/>
              </a:rPr>
              <a:t>UNGC Academic Working </a:t>
            </a:r>
            <a:r>
              <a:rPr lang="fr-FR" b="1" dirty="0" smtClean="0">
                <a:solidFill>
                  <a:schemeClr val="tx1"/>
                </a:solidFill>
                <a:latin typeface="Cambria" pitchFamily="18" charset="0"/>
                <a:cs typeface="+mn-cs"/>
              </a:rPr>
              <a:t>Group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38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52650" y="609600"/>
            <a:ext cx="548130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04800" y="1828800"/>
            <a:ext cx="3505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CSR In Higher Education:</a:t>
            </a:r>
          </a:p>
          <a:p>
            <a:pPr algn="ctr" eaLnBrk="1" hangingPunct="1"/>
            <a:endParaRPr lang="en-US" sz="2800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The Scope of Our</a:t>
            </a:r>
          </a:p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Responsibility 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356671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5609314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133600"/>
            <a:ext cx="3505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CSR In Higher Education:</a:t>
            </a:r>
          </a:p>
          <a:p>
            <a:pPr algn="ctr" eaLnBrk="1" hangingPunct="1"/>
            <a:endParaRPr lang="en-US" sz="2800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The Scope of Our</a:t>
            </a:r>
          </a:p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Responsibility 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4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UN Global Compact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More Information: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http://www.unglobalcompact.org/</a:t>
            </a:r>
            <a:endParaRPr lang="en-US" dirty="0" smtClean="0"/>
          </a:p>
          <a:p>
            <a:pPr algn="ctr">
              <a:buNone/>
            </a:pPr>
            <a:endParaRPr lang="en-US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ambria" pitchFamily="18" charset="0"/>
              </a:rPr>
              <a:t>Mitch </a:t>
            </a:r>
            <a:r>
              <a:rPr lang="en-US" dirty="0" err="1" smtClean="0">
                <a:latin typeface="Cambria" pitchFamily="18" charset="0"/>
              </a:rPr>
              <a:t>Leventhal</a:t>
            </a:r>
            <a:endParaRPr lang="en-US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ambria" pitchFamily="18" charset="0"/>
              </a:rPr>
              <a:t>Senior Advisor on Academic Affairs, UNGC</a:t>
            </a:r>
          </a:p>
          <a:p>
            <a:pPr algn="ctr">
              <a:buNone/>
            </a:pPr>
            <a:r>
              <a:rPr lang="en-US" dirty="0" smtClean="0">
                <a:latin typeface="Cambria" pitchFamily="18" charset="0"/>
                <a:hlinkClick r:id="rId3"/>
              </a:rPr>
              <a:t>mitch.leventhal@suny.edu</a:t>
            </a:r>
            <a:endParaRPr lang="en-US" dirty="0" smtClean="0">
              <a:latin typeface="Cambria" pitchFamily="18" charset="0"/>
            </a:endParaRP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Mitch </a:t>
            </a:r>
            <a:r>
              <a:rPr lang="en-US" dirty="0" err="1" smtClean="0"/>
              <a:t>Leventhal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Vice Chancellor for Global Affairs </a:t>
            </a:r>
          </a:p>
          <a:p>
            <a:pPr algn="ctr">
              <a:buNone/>
            </a:pPr>
            <a:r>
              <a:rPr lang="en-US" dirty="0" smtClean="0"/>
              <a:t>State University of New York (SUNY) System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Mitch.Leventhal@suny.edu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Jason </a:t>
            </a:r>
            <a:r>
              <a:rPr lang="en-US" dirty="0" err="1" smtClean="0"/>
              <a:t>Scorza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Vice Provost for International Education</a:t>
            </a:r>
          </a:p>
          <a:p>
            <a:pPr algn="ctr">
              <a:buNone/>
            </a:pPr>
            <a:r>
              <a:rPr lang="en-US" dirty="0" err="1" smtClean="0"/>
              <a:t>Fairleigh</a:t>
            </a:r>
            <a:r>
              <a:rPr lang="en-US" dirty="0" smtClean="0"/>
              <a:t> Dickinson University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Scorza@fdu.edu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553200" cy="1036638"/>
          </a:xfrm>
        </p:spPr>
        <p:txBody>
          <a:bodyPr/>
          <a:lstStyle/>
          <a:p>
            <a:r>
              <a:rPr lang="en-US" b="1" dirty="0" smtClean="0"/>
              <a:t>UN Academic Impact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Program of the Outreach Division of the UN Department of Public Information</a:t>
            </a:r>
          </a:p>
          <a:p>
            <a:r>
              <a:rPr lang="en-US" dirty="0" smtClean="0"/>
              <a:t>Introduced by SG Ban </a:t>
            </a:r>
            <a:r>
              <a:rPr lang="en-US" dirty="0" err="1" smtClean="0"/>
              <a:t>Ki</a:t>
            </a:r>
            <a:r>
              <a:rPr lang="en-US" dirty="0" smtClean="0"/>
              <a:t> Moon in 2010 to engage HE in issues on the UN agenda</a:t>
            </a:r>
          </a:p>
          <a:p>
            <a:r>
              <a:rPr lang="en-US" dirty="0" smtClean="0"/>
              <a:t>Ten universally accepted principles</a:t>
            </a:r>
          </a:p>
          <a:p>
            <a:r>
              <a:rPr lang="en-US" dirty="0" smtClean="0"/>
              <a:t>One new project each year from each member related to one or more principle</a:t>
            </a:r>
          </a:p>
          <a:p>
            <a:r>
              <a:rPr lang="en-US" dirty="0" smtClean="0"/>
              <a:t>More than 800 universities from 107 countries have become members</a:t>
            </a:r>
          </a:p>
          <a:p>
            <a:r>
              <a:rPr lang="en-US" dirty="0" smtClean="0"/>
              <a:t>Any university in the world may participate in this program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553200" cy="1036638"/>
          </a:xfrm>
        </p:spPr>
        <p:txBody>
          <a:bodyPr/>
          <a:lstStyle/>
          <a:p>
            <a:r>
              <a:rPr lang="en-US" b="1" dirty="0" smtClean="0"/>
              <a:t>UN Academic Impact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6000" b="1" i="1" dirty="0" smtClean="0"/>
              <a:t>Academic Impact</a:t>
            </a:r>
            <a:r>
              <a:rPr lang="en-US" sz="6000" dirty="0" smtClean="0"/>
              <a:t> is informed by a commitment to support and advance ten basic principles: </a:t>
            </a:r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6000" dirty="0" smtClean="0"/>
              <a:t>1. A commitment to the principles inherent in the United Nations Charter as values that education seeks to promote and help </a:t>
            </a:r>
            <a:r>
              <a:rPr lang="en-US" sz="6000" dirty="0" err="1" smtClean="0"/>
              <a:t>fulfil</a:t>
            </a:r>
            <a:r>
              <a:rPr lang="en-US" sz="6000" dirty="0" smtClean="0"/>
              <a:t>; </a:t>
            </a:r>
          </a:p>
          <a:p>
            <a:pPr>
              <a:buNone/>
            </a:pPr>
            <a:r>
              <a:rPr lang="en-US" sz="6000" dirty="0" smtClean="0"/>
              <a:t>2. A commitment to human rights, among them freedom of inquiry, opinion, and speech;</a:t>
            </a:r>
          </a:p>
          <a:p>
            <a:pPr>
              <a:buNone/>
            </a:pPr>
            <a:r>
              <a:rPr lang="en-US" sz="6000" dirty="0" smtClean="0"/>
              <a:t>3. A commitment to educational opportunity for all people regardless of gender, race, religion or ethnicity;</a:t>
            </a:r>
          </a:p>
          <a:p>
            <a:pPr>
              <a:buNone/>
            </a:pPr>
            <a:r>
              <a:rPr lang="en-US" sz="6000" dirty="0" smtClean="0"/>
              <a:t>4. A commitment to the opportunity for every interested individual to acquire the skills and knowledge necessary for the pursuit of higher education;</a:t>
            </a:r>
          </a:p>
          <a:p>
            <a:pPr>
              <a:buNone/>
            </a:pPr>
            <a:endParaRPr lang="en-US" sz="5895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553200" cy="1036638"/>
          </a:xfrm>
        </p:spPr>
        <p:txBody>
          <a:bodyPr/>
          <a:lstStyle/>
          <a:p>
            <a:r>
              <a:rPr lang="en-US" b="1" dirty="0" smtClean="0"/>
              <a:t>UN Academic Impact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600" dirty="0" smtClean="0"/>
              <a:t>5. A commitment to building capacity in higher education systems across the world;</a:t>
            </a:r>
          </a:p>
          <a:p>
            <a:pPr>
              <a:buNone/>
            </a:pPr>
            <a:r>
              <a:rPr lang="en-US" sz="3429" dirty="0" smtClean="0"/>
              <a:t>6. A commitment to encouraging global citizenship through education;</a:t>
            </a:r>
          </a:p>
          <a:p>
            <a:pPr>
              <a:buNone/>
            </a:pPr>
            <a:r>
              <a:rPr lang="en-US" sz="3840" dirty="0" smtClean="0"/>
              <a:t>7. </a:t>
            </a:r>
            <a:r>
              <a:rPr lang="en-US" sz="3429" dirty="0" smtClean="0"/>
              <a:t>A commitment to advancing peace and conflict resolution through education;</a:t>
            </a:r>
          </a:p>
          <a:p>
            <a:pPr>
              <a:buNone/>
            </a:pPr>
            <a:r>
              <a:rPr lang="en-US" sz="3429" dirty="0" smtClean="0"/>
              <a:t>8. A commitment to addressing issues of poverty through education;</a:t>
            </a:r>
          </a:p>
          <a:p>
            <a:pPr>
              <a:buNone/>
            </a:pPr>
            <a:r>
              <a:rPr lang="en-US" sz="3429" dirty="0" smtClean="0"/>
              <a:t>9. A commitment to promoting sustainability through education;</a:t>
            </a:r>
          </a:p>
          <a:p>
            <a:pPr>
              <a:buNone/>
            </a:pPr>
            <a:r>
              <a:rPr lang="en-US" sz="3429" dirty="0" smtClean="0"/>
              <a:t>10. A commitment to promoting inter-cultural dialogue and understanding, and the “unlearning” of intolerance, through education.</a:t>
            </a:r>
          </a:p>
          <a:p>
            <a:pPr>
              <a:buNone/>
            </a:pPr>
            <a:endParaRPr lang="en-US" sz="5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UN Academic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3438650" cy="3131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447800"/>
            <a:ext cx="434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FDU-AYCHE STEERING COMMITTEE</a:t>
            </a:r>
          </a:p>
          <a:p>
            <a:endParaRPr lang="en-US" dirty="0" smtClean="0"/>
          </a:p>
          <a:p>
            <a:r>
              <a:rPr lang="en-US" dirty="0" smtClean="0"/>
              <a:t>Jonathan </a:t>
            </a:r>
            <a:r>
              <a:rPr lang="en-US" dirty="0" err="1" smtClean="0"/>
              <a:t>Bashi</a:t>
            </a:r>
            <a:r>
              <a:rPr lang="en-US" dirty="0" smtClean="0"/>
              <a:t>, Age 25, DRC, Central Africa, </a:t>
            </a:r>
            <a:r>
              <a:rPr lang="en-US" dirty="0" err="1" smtClean="0"/>
              <a:t>UniversitéProtestanteau</a:t>
            </a:r>
            <a:r>
              <a:rPr lang="en-US" dirty="0" smtClean="0"/>
              <a:t> Congo (DRC)</a:t>
            </a:r>
          </a:p>
          <a:p>
            <a:endParaRPr lang="en-US" dirty="0" smtClean="0"/>
          </a:p>
          <a:p>
            <a:r>
              <a:rPr lang="en-US" dirty="0" err="1" smtClean="0"/>
              <a:t>Plapa</a:t>
            </a:r>
            <a:r>
              <a:rPr lang="en-US" dirty="0" smtClean="0"/>
              <a:t> </a:t>
            </a:r>
            <a:r>
              <a:rPr lang="en-US" dirty="0" err="1" smtClean="0"/>
              <a:t>Koukpamou</a:t>
            </a:r>
            <a:r>
              <a:rPr lang="en-US" dirty="0" smtClean="0"/>
              <a:t>, Age 34, Togo, West Africa</a:t>
            </a:r>
          </a:p>
          <a:p>
            <a:endParaRPr lang="en-US" dirty="0" smtClean="0"/>
          </a:p>
          <a:p>
            <a:r>
              <a:rPr lang="en-US" dirty="0" err="1" smtClean="0"/>
              <a:t>Meena</a:t>
            </a:r>
            <a:r>
              <a:rPr lang="en-US" dirty="0" smtClean="0"/>
              <a:t> </a:t>
            </a:r>
            <a:r>
              <a:rPr lang="en-US" dirty="0" err="1" smtClean="0"/>
              <a:t>Murugappa</a:t>
            </a:r>
            <a:r>
              <a:rPr lang="en-US" dirty="0" smtClean="0"/>
              <a:t>, Age 17, Zambia, Southern Africa</a:t>
            </a:r>
          </a:p>
          <a:p>
            <a:endParaRPr lang="en-US" dirty="0" smtClean="0"/>
          </a:p>
          <a:p>
            <a:r>
              <a:rPr lang="en-US" dirty="0" err="1" smtClean="0"/>
              <a:t>Morrine</a:t>
            </a:r>
            <a:r>
              <a:rPr lang="en-US" dirty="0" smtClean="0"/>
              <a:t> </a:t>
            </a:r>
            <a:r>
              <a:rPr lang="en-US" dirty="0" err="1" smtClean="0"/>
              <a:t>Omolo</a:t>
            </a:r>
            <a:r>
              <a:rPr lang="en-US" dirty="0" smtClean="0"/>
              <a:t>, Age 23, Kenya, Eastern Africa</a:t>
            </a:r>
          </a:p>
          <a:p>
            <a:r>
              <a:rPr lang="en-US" dirty="0" err="1" smtClean="0"/>
              <a:t>Lovans</a:t>
            </a:r>
            <a:r>
              <a:rPr lang="en-US" dirty="0" smtClean="0"/>
              <a:t> </a:t>
            </a:r>
            <a:r>
              <a:rPr lang="en-US" dirty="0" err="1" smtClean="0"/>
              <a:t>Owusu-Takyi</a:t>
            </a:r>
            <a:r>
              <a:rPr lang="en-US" dirty="0" smtClean="0"/>
              <a:t>, Age 30, Ghana</a:t>
            </a:r>
          </a:p>
          <a:p>
            <a:endParaRPr lang="en-US" dirty="0" smtClean="0"/>
          </a:p>
          <a:p>
            <a:r>
              <a:rPr lang="en-US" dirty="0" err="1" smtClean="0"/>
              <a:t>Avril</a:t>
            </a:r>
            <a:r>
              <a:rPr lang="en-US" dirty="0" smtClean="0"/>
              <a:t> </a:t>
            </a:r>
            <a:r>
              <a:rPr lang="en-US" dirty="0" err="1" smtClean="0"/>
              <a:t>Rua</a:t>
            </a:r>
            <a:r>
              <a:rPr lang="en-US" dirty="0" smtClean="0"/>
              <a:t>, Age 26, Kenya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1" y="5105400"/>
            <a:ext cx="464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http://</a:t>
            </a:r>
            <a:r>
              <a:rPr lang="en-US" sz="2400" b="1" dirty="0" err="1" smtClean="0"/>
              <a:t>globallearning.fdu.edu</a:t>
            </a:r>
            <a:r>
              <a:rPr lang="en-US" sz="2400" b="1" dirty="0" smtClean="0"/>
              <a:t>/AYCHE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705600" cy="1036638"/>
          </a:xfrm>
        </p:spPr>
        <p:txBody>
          <a:bodyPr/>
          <a:lstStyle/>
          <a:p>
            <a:r>
              <a:rPr lang="en-US" b="1" dirty="0" smtClean="0"/>
              <a:t> UN Academic Impact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More Information: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http://outreach.un.org/unai/</a:t>
            </a: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Ramu</a:t>
            </a:r>
            <a:r>
              <a:rPr lang="en-US" dirty="0" smtClean="0"/>
              <a:t> </a:t>
            </a:r>
            <a:r>
              <a:rPr lang="en-US" dirty="0" err="1" smtClean="0"/>
              <a:t>Damodaran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Chief, UN Academic Impact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damodaran@un.org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5715000" cy="1538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/>
              <a:t>UN/DPI NGO Section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Association with the UN outreach and PR office</a:t>
            </a:r>
          </a:p>
          <a:p>
            <a:r>
              <a:rPr lang="en-US" dirty="0" smtClean="0"/>
              <a:t>Responsible for disseminating information about the UN and its principles</a:t>
            </a:r>
          </a:p>
          <a:p>
            <a:r>
              <a:rPr lang="en-US" dirty="0" smtClean="0"/>
              <a:t>Up to six UN HQ ground passes</a:t>
            </a:r>
          </a:p>
          <a:p>
            <a:r>
              <a:rPr lang="en-US" dirty="0" smtClean="0"/>
              <a:t>Access to NGO Resource Center</a:t>
            </a:r>
          </a:p>
          <a:p>
            <a:r>
              <a:rPr lang="en-US" dirty="0" smtClean="0"/>
              <a:t>Weekly NGO Briefings at UN HQ</a:t>
            </a:r>
          </a:p>
          <a:p>
            <a:r>
              <a:rPr lang="en-US" dirty="0" smtClean="0"/>
              <a:t>Annual UN/DPI NGO Conference</a:t>
            </a:r>
          </a:p>
          <a:p>
            <a:r>
              <a:rPr lang="en-US" dirty="0" smtClean="0"/>
              <a:t>Limited access to other UN conferences and events</a:t>
            </a:r>
          </a:p>
          <a:p>
            <a:r>
              <a:rPr lang="en-US" dirty="0" smtClean="0"/>
              <a:t>About a dozen universities participate, but mostly in NY metro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1283</Words>
  <Application>Microsoft Macintosh PowerPoint</Application>
  <PresentationFormat>On-screen Show (4:3)</PresentationFormat>
  <Paragraphs>190</Paragraphs>
  <Slides>29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Beyond Higher Education:</vt:lpstr>
      <vt:lpstr>Slide 2</vt:lpstr>
      <vt:lpstr>UN Academic Impact</vt:lpstr>
      <vt:lpstr>UN Academic Impact</vt:lpstr>
      <vt:lpstr>UN Academic Impact</vt:lpstr>
      <vt:lpstr>      UN Academic Impact</vt:lpstr>
      <vt:lpstr> UN Academic Impact</vt:lpstr>
      <vt:lpstr>Slide 8</vt:lpstr>
      <vt:lpstr>        UN/DPI NGO Section</vt:lpstr>
      <vt:lpstr>        UN/DPI NGO Section</vt:lpstr>
      <vt:lpstr>Slide 11</vt:lpstr>
      <vt:lpstr>ECOSOC Status</vt:lpstr>
      <vt:lpstr>ECOSOC Status</vt:lpstr>
      <vt:lpstr>Slide 14</vt:lpstr>
      <vt:lpstr>CoNGO</vt:lpstr>
      <vt:lpstr>CoNGO</vt:lpstr>
      <vt:lpstr>Slide 17</vt:lpstr>
      <vt:lpstr>UNESCO</vt:lpstr>
      <vt:lpstr>UNESCO</vt:lpstr>
      <vt:lpstr>           </vt:lpstr>
      <vt:lpstr>           Alliance of Civilizations</vt:lpstr>
      <vt:lpstr>          Alliance of Civilizations</vt:lpstr>
      <vt:lpstr>Slide 23</vt:lpstr>
      <vt:lpstr>Slide 24</vt:lpstr>
      <vt:lpstr>UNGC Academic Working Group: Mission, Vision &amp; Objectives</vt:lpstr>
      <vt:lpstr>Slide 26</vt:lpstr>
      <vt:lpstr>Slide 27</vt:lpstr>
      <vt:lpstr>          UN Global Compact</vt:lpstr>
      <vt:lpstr>Contacts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eng1</dc:creator>
  <cp:lastModifiedBy>FDUUSER</cp:lastModifiedBy>
  <cp:revision>148</cp:revision>
  <dcterms:created xsi:type="dcterms:W3CDTF">2012-02-26T22:22:16Z</dcterms:created>
  <dcterms:modified xsi:type="dcterms:W3CDTF">2012-02-26T22:23:06Z</dcterms:modified>
</cp:coreProperties>
</file>