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8" r:id="rId2"/>
    <p:sldId id="269" r:id="rId3"/>
    <p:sldId id="270" r:id="rId4"/>
    <p:sldId id="271" r:id="rId5"/>
    <p:sldId id="261" r:id="rId6"/>
    <p:sldId id="263" r:id="rId7"/>
    <p:sldId id="264" r:id="rId8"/>
    <p:sldId id="265" r:id="rId9"/>
    <p:sldId id="266" r:id="rId10"/>
    <p:sldId id="288" r:id="rId11"/>
    <p:sldId id="289" r:id="rId12"/>
    <p:sldId id="290" r:id="rId13"/>
    <p:sldId id="291" r:id="rId14"/>
    <p:sldId id="292" r:id="rId15"/>
    <p:sldId id="296" r:id="rId16"/>
    <p:sldId id="293" r:id="rId17"/>
    <p:sldId id="294" r:id="rId18"/>
    <p:sldId id="295" r:id="rId19"/>
    <p:sldId id="273" r:id="rId20"/>
    <p:sldId id="272" r:id="rId21"/>
    <p:sldId id="274" r:id="rId22"/>
    <p:sldId id="275" r:id="rId23"/>
    <p:sldId id="276" r:id="rId24"/>
    <p:sldId id="267" r:id="rId25"/>
    <p:sldId id="287" r:id="rId26"/>
    <p:sldId id="277" r:id="rId2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335885"/>
    <a:srgbClr val="355C8B"/>
    <a:srgbClr val="62A0D8"/>
    <a:srgbClr val="254265"/>
    <a:srgbClr val="203856"/>
    <a:srgbClr val="396497"/>
    <a:srgbClr val="345A88"/>
    <a:srgbClr val="213A59"/>
    <a:srgbClr val="264264"/>
    <a:srgbClr val="4376B3"/>
  </p:clrMru>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6825" autoAdjust="0"/>
  </p:normalViewPr>
  <p:slideViewPr>
    <p:cSldViewPr>
      <p:cViewPr>
        <p:scale>
          <a:sx n="95" d="100"/>
          <a:sy n="95" d="100"/>
        </p:scale>
        <p:origin x="-45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3D2F802A-3FE1-1B4C-97B9-C7FD0E529880}" type="datetimeFigureOut">
              <a:rPr lang="en-US" smtClean="0"/>
              <a:pPr/>
              <a:t>2/13/2012</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B4F8D596-7543-0442-A11E-AB20E3CE047D}" type="slidenum">
              <a:rPr lang="en-US" smtClean="0"/>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25909273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229" indent="-231229">
              <a:buFont typeface="+mj-lt"/>
              <a:buAutoNum type="arabicPeriod"/>
            </a:pPr>
            <a:r>
              <a:rPr lang="en-US" dirty="0" smtClean="0"/>
              <a:t>through student global learning outcomes (Stearns, 2009). </a:t>
            </a:r>
          </a:p>
          <a:p>
            <a:pPr lvl="0"/>
            <a:r>
              <a:rPr lang="en-US" dirty="0" smtClean="0"/>
              <a:t>     Students demonstrate successful acquisition of global learning by demonstrating their ability to </a:t>
            </a:r>
          </a:p>
          <a:p>
            <a:pPr lvl="1">
              <a:buFont typeface="Arial"/>
              <a:buChar char="•"/>
            </a:pPr>
            <a:r>
              <a:rPr lang="en-US" i="1" dirty="0" smtClean="0"/>
              <a:t>investigate</a:t>
            </a:r>
            <a:r>
              <a:rPr lang="en-US" dirty="0" smtClean="0"/>
              <a:t> the world beyond their immediate environment, </a:t>
            </a:r>
          </a:p>
          <a:p>
            <a:pPr lvl="1">
              <a:buFont typeface="Arial"/>
              <a:buChar char="•"/>
            </a:pPr>
            <a:r>
              <a:rPr lang="en-US" i="1" dirty="0" smtClean="0"/>
              <a:t>recognize</a:t>
            </a:r>
            <a:r>
              <a:rPr lang="en-US" dirty="0" smtClean="0"/>
              <a:t> their own and others’ perspectives, </a:t>
            </a:r>
          </a:p>
          <a:p>
            <a:pPr lvl="1">
              <a:buFont typeface="Arial"/>
              <a:buChar char="•"/>
            </a:pPr>
            <a:r>
              <a:rPr lang="en-US" i="1" dirty="0" smtClean="0"/>
              <a:t>communicate</a:t>
            </a:r>
            <a:r>
              <a:rPr lang="en-US" dirty="0" smtClean="0"/>
              <a:t> their ideas effectively with diverse audiences, and </a:t>
            </a:r>
          </a:p>
          <a:p>
            <a:pPr lvl="1">
              <a:buFont typeface="Arial"/>
              <a:buChar char="•"/>
            </a:pPr>
            <a:r>
              <a:rPr lang="en-US" i="1" dirty="0" smtClean="0"/>
              <a:t>translate</a:t>
            </a:r>
            <a:r>
              <a:rPr lang="en-US" dirty="0" smtClean="0"/>
              <a:t> their ideas and findings into </a:t>
            </a:r>
            <a:r>
              <a:rPr lang="en-US" i="1" dirty="0" smtClean="0"/>
              <a:t>appropriate actions</a:t>
            </a:r>
            <a:r>
              <a:rPr lang="en-US" dirty="0" smtClean="0"/>
              <a:t> to improve conditions </a:t>
            </a:r>
          </a:p>
          <a:p>
            <a:pPr lvl="1"/>
            <a:r>
              <a:rPr lang="en-US" dirty="0" smtClean="0"/>
              <a:t>(emphasis added, EdSteps, Global Competency Matrix).</a:t>
            </a:r>
          </a:p>
          <a:p>
            <a:pPr marL="231229" indent="-231229">
              <a:buFont typeface="+mj-lt"/>
              <a:buAutoNum type="arabicPeriod" startAt="2"/>
            </a:pPr>
            <a:r>
              <a:rPr lang="en-US" dirty="0" smtClean="0"/>
              <a:t>Through coalition building with faculty </a:t>
            </a:r>
          </a:p>
          <a:p>
            <a:pPr marL="231229" indent="-231229">
              <a:buFont typeface="+mj-lt"/>
              <a:buAutoNum type="arabicPeriod" startAt="2"/>
            </a:pPr>
            <a:r>
              <a:rPr lang="en-US" dirty="0" smtClean="0"/>
              <a:t>Through promoting stakeholder (both inside and outside the university) buy-in for the university’s internationalization strategic plans</a:t>
            </a:r>
          </a:p>
          <a:p>
            <a:endParaRPr lang="en-US" dirty="0"/>
          </a:p>
        </p:txBody>
      </p:sp>
      <p:sp>
        <p:nvSpPr>
          <p:cNvPr id="4" name="Slide Number Placeholder 3"/>
          <p:cNvSpPr>
            <a:spLocks noGrp="1"/>
          </p:cNvSpPr>
          <p:nvPr>
            <p:ph type="sldNum" sz="quarter" idx="10"/>
          </p:nvPr>
        </p:nvSpPr>
        <p:spPr/>
        <p:txBody>
          <a:bodyPr/>
          <a:lstStyle/>
          <a:p>
            <a:fld id="{B4F8D596-7543-0442-A11E-AB20E3CE047D}"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latin typeface="Times New Roman" pitchFamily="18" charset="0"/>
                <a:cs typeface="Times New Roman" pitchFamily="18" charset="0"/>
              </a:rPr>
              <a:t>Partners in KSU’s Year of Kenya (2006-2007) conference on “The Role of the Kenyan Diaspora in Kenya’s Development” included the Association of Kenyan Professionals in Atlanta (AKPA), Kenyan Development Network Consortium (KDNC), the Embassy of Kenya, Foundation for the Empowerment of Africans, Kenyan Community Abroad (KCA), Global Literacy Project (GLP), and the Kenyan Christian Fellowship in America (KCFA). Over 700 people from the local Kenyan community as well as from other parts of the United States and Kenya attended, including the Kenyan Ambassador to the United States, Peter Ogego, and the Minister of Finance, Amos Kimunya, who’s keynote address provided an overview of Kenya’s economic health, fiscal policies, and the impact of remittances. </a:t>
            </a:r>
            <a:endParaRPr lang="en-US" dirty="0"/>
          </a:p>
        </p:txBody>
      </p:sp>
      <p:sp>
        <p:nvSpPr>
          <p:cNvPr id="4" name="Slide Number Placeholder 3"/>
          <p:cNvSpPr>
            <a:spLocks noGrp="1"/>
          </p:cNvSpPr>
          <p:nvPr>
            <p:ph type="sldNum" sz="quarter" idx="10"/>
          </p:nvPr>
        </p:nvSpPr>
        <p:spPr/>
        <p:txBody>
          <a:bodyPr/>
          <a:lstStyle/>
          <a:p>
            <a:fld id="{2F942F58-3798-4B3B-BE27-9CF55444D064}"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Funding Agencies &amp; Original</a:t>
            </a:r>
            <a:r>
              <a:rPr lang="en-US" baseline="0" dirty="0" smtClean="0"/>
              <a:t> Creative Activity</a:t>
            </a:r>
            <a:endParaRPr lang="en-US" dirty="0"/>
          </a:p>
        </p:txBody>
      </p:sp>
      <p:sp>
        <p:nvSpPr>
          <p:cNvPr id="4" name="Slide Number Placeholder 3"/>
          <p:cNvSpPr>
            <a:spLocks noGrp="1"/>
          </p:cNvSpPr>
          <p:nvPr>
            <p:ph type="sldNum" sz="quarter" idx="10"/>
          </p:nvPr>
        </p:nvSpPr>
        <p:spPr/>
        <p:txBody>
          <a:bodyPr/>
          <a:lstStyle/>
          <a:p>
            <a:fld id="{2F942F58-3798-4B3B-BE27-9CF55444D064}"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Artists-in-Residence, Funded by S. Korea Gov’t</a:t>
            </a:r>
            <a:endParaRPr lang="en-US" dirty="0"/>
          </a:p>
        </p:txBody>
      </p:sp>
      <p:sp>
        <p:nvSpPr>
          <p:cNvPr id="4" name="Slide Number Placeholder 3"/>
          <p:cNvSpPr>
            <a:spLocks noGrp="1"/>
          </p:cNvSpPr>
          <p:nvPr>
            <p:ph type="sldNum" sz="quarter" idx="10"/>
          </p:nvPr>
        </p:nvSpPr>
        <p:spPr/>
        <p:txBody>
          <a:bodyPr/>
          <a:lstStyle/>
          <a:p>
            <a:fld id="{2F942F58-3798-4B3B-BE27-9CF55444D064}"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 Engagement &amp; Cross-Cultural</a:t>
            </a:r>
            <a:r>
              <a:rPr lang="en-US" baseline="0" dirty="0" smtClean="0"/>
              <a:t> Sensitivity - </a:t>
            </a:r>
            <a:r>
              <a:rPr lang="en-US" sz="1100" b="1" dirty="0" smtClean="0"/>
              <a:t>Dragon Boat racing during the Year of China (2005-2006) – KSU now participates annually in this friendly competition. The team includes both U.S. and Chinese students and faculty. </a:t>
            </a:r>
            <a:endParaRPr lang="en-US" dirty="0"/>
          </a:p>
        </p:txBody>
      </p:sp>
      <p:sp>
        <p:nvSpPr>
          <p:cNvPr id="4" name="Slide Number Placeholder 3"/>
          <p:cNvSpPr>
            <a:spLocks noGrp="1"/>
          </p:cNvSpPr>
          <p:nvPr>
            <p:ph type="sldNum" sz="quarter" idx="10"/>
          </p:nvPr>
        </p:nvSpPr>
        <p:spPr/>
        <p:txBody>
          <a:bodyPr/>
          <a:lstStyle/>
          <a:p>
            <a:fld id="{2F942F58-3798-4B3B-BE27-9CF55444D064}"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 Engagement and International Partners</a:t>
            </a:r>
            <a:endParaRPr lang="en-US" dirty="0"/>
          </a:p>
        </p:txBody>
      </p:sp>
      <p:sp>
        <p:nvSpPr>
          <p:cNvPr id="4" name="Slide Number Placeholder 3"/>
          <p:cNvSpPr>
            <a:spLocks noGrp="1"/>
          </p:cNvSpPr>
          <p:nvPr>
            <p:ph type="sldNum" sz="quarter" idx="10"/>
          </p:nvPr>
        </p:nvSpPr>
        <p:spPr/>
        <p:txBody>
          <a:bodyPr/>
          <a:lstStyle/>
          <a:p>
            <a:fld id="{2F942F58-3798-4B3B-BE27-9CF55444D064}"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Local News Coverage</a:t>
            </a:r>
            <a:endParaRPr lang="en-US" dirty="0"/>
          </a:p>
        </p:txBody>
      </p:sp>
      <p:sp>
        <p:nvSpPr>
          <p:cNvPr id="4" name="Slide Number Placeholder 3"/>
          <p:cNvSpPr>
            <a:spLocks noGrp="1"/>
          </p:cNvSpPr>
          <p:nvPr>
            <p:ph type="sldNum" sz="quarter" idx="10"/>
          </p:nvPr>
        </p:nvSpPr>
        <p:spPr/>
        <p:txBody>
          <a:bodyPr/>
          <a:lstStyle/>
          <a:p>
            <a:fld id="{2F942F58-3798-4B3B-BE27-9CF55444D064}"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Budget: describe</a:t>
            </a:r>
            <a:r>
              <a:rPr lang="en-US" baseline="0" dirty="0" smtClean="0"/>
              <a:t> the initial fundraising process and the ways it promoted buy-in</a:t>
            </a:r>
          </a:p>
          <a:p>
            <a:endParaRPr lang="en-US" dirty="0"/>
          </a:p>
        </p:txBody>
      </p:sp>
      <p:sp>
        <p:nvSpPr>
          <p:cNvPr id="4" name="Slide Number Placeholder 3"/>
          <p:cNvSpPr>
            <a:spLocks noGrp="1"/>
          </p:cNvSpPr>
          <p:nvPr>
            <p:ph type="sldNum" sz="quarter" idx="10"/>
          </p:nvPr>
        </p:nvSpPr>
        <p:spPr/>
        <p:txBody>
          <a:bodyPr/>
          <a:lstStyle/>
          <a:p>
            <a:fld id="{B4F8D596-7543-0442-A11E-AB20E3CE047D}" type="slidenum">
              <a:rPr lang="en-US" smtClean="0"/>
              <a:pPr/>
              <a:t>22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F8D596-7543-0442-A11E-AB20E3CE047D}" type="slidenum">
              <a:rPr lang="en-US" smtClean="0"/>
              <a:pPr/>
              <a:t>24</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1843143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Global Spotlight/Country Study Program as a tool for connecting campus internationalization priorities and global challenges students will encounter.</a:t>
            </a:r>
          </a:p>
          <a:p>
            <a:r>
              <a:rPr lang="en-US" dirty="0" smtClean="0"/>
              <a:t>Given the place many international offices occupy on campus – outside traditional departments but tasked with crossing disciplinary lines, international offices can provide “substantive, developmentally appropriate engagement over time with the world’s complexities” in ways that supplement and support faculty, department, and college internationalization efforts. To the extent that international office efforts are intentional and strategic they can help build campus and curricular internationalization. The Global Spotlight/Country Study Program provides a way to achieve those internationalization imperatives.</a:t>
            </a:r>
            <a:r>
              <a:rPr lang="en-US" dirty="0" smtClean="0"/>
              <a:t> </a:t>
            </a:r>
            <a:endParaRPr lang="en-US" dirty="0"/>
          </a:p>
        </p:txBody>
      </p:sp>
      <p:sp>
        <p:nvSpPr>
          <p:cNvPr id="4" name="Slide Number Placeholder 3"/>
          <p:cNvSpPr>
            <a:spLocks noGrp="1"/>
          </p:cNvSpPr>
          <p:nvPr>
            <p:ph type="sldNum" sz="quarter" idx="10"/>
          </p:nvPr>
        </p:nvSpPr>
        <p:spPr/>
        <p:txBody>
          <a:bodyPr/>
          <a:lstStyle/>
          <a:p>
            <a:fld id="{B4F8D596-7543-0442-A11E-AB20E3CE047D}"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F8D596-7543-0442-A11E-AB20E3CE047D}" type="slidenum">
              <a:rPr lang="en-US" smtClean="0"/>
              <a:pPr/>
              <a:t>5</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33015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0265" indent="-462458">
              <a:buFont typeface="Arial"/>
              <a:buChar char="•"/>
            </a:pPr>
            <a:r>
              <a:rPr lang="en-US" dirty="0" smtClean="0">
                <a:latin typeface="Georgia"/>
                <a:cs typeface="Georgia"/>
              </a:rPr>
              <a:t>Plan and support events related to the themes</a:t>
            </a:r>
          </a:p>
          <a:p>
            <a:pPr marL="520265" indent="-462458">
              <a:buFont typeface="Arial"/>
              <a:buChar char="•"/>
            </a:pPr>
            <a:r>
              <a:rPr lang="en-US" dirty="0" smtClean="0">
                <a:latin typeface="Georgia"/>
                <a:cs typeface="Georgia"/>
              </a:rPr>
              <a:t>Research grants for faculty, graduate students</a:t>
            </a:r>
          </a:p>
          <a:p>
            <a:endParaRPr lang="en-US" dirty="0"/>
          </a:p>
        </p:txBody>
      </p:sp>
      <p:sp>
        <p:nvSpPr>
          <p:cNvPr id="4" name="Slide Number Placeholder 3"/>
          <p:cNvSpPr>
            <a:spLocks noGrp="1"/>
          </p:cNvSpPr>
          <p:nvPr>
            <p:ph type="sldNum" sz="quarter" idx="10"/>
          </p:nvPr>
        </p:nvSpPr>
        <p:spPr/>
        <p:txBody>
          <a:bodyPr/>
          <a:lstStyle/>
          <a:p>
            <a:fld id="{B4F8D596-7543-0442-A11E-AB20E3CE047D}" type="slidenum">
              <a:rPr lang="en-US" smtClean="0"/>
              <a:pPr/>
              <a:t>6</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226981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a:buChar char="•"/>
            </a:pPr>
            <a:r>
              <a:rPr lang="en-US" dirty="0" smtClean="0"/>
              <a:t>highlight existing strengths of the University </a:t>
            </a:r>
          </a:p>
          <a:p>
            <a:pPr marL="173422" indent="-173422">
              <a:buFont typeface="Arial"/>
              <a:buChar char="•"/>
            </a:pPr>
            <a:r>
              <a:rPr lang="en-US" dirty="0" smtClean="0"/>
              <a:t>build on cross-border and cross-disciplinary relationships </a:t>
            </a:r>
          </a:p>
          <a:p>
            <a:pPr marL="173422" indent="-173422">
              <a:buFont typeface="Arial"/>
              <a:buChar char="•"/>
            </a:pPr>
            <a:r>
              <a:rPr lang="en-US" dirty="0" smtClean="0"/>
              <a:t>educate and inform the University and local community </a:t>
            </a:r>
          </a:p>
          <a:p>
            <a:pPr marL="173422" indent="-173422">
              <a:buFont typeface="Arial"/>
              <a:buChar char="•"/>
            </a:pPr>
            <a:r>
              <a:rPr lang="en-US" dirty="0" smtClean="0"/>
              <a:t>identify and provide funding for targeted research and other scholarly initiatives </a:t>
            </a:r>
          </a:p>
          <a:p>
            <a:pPr marL="173422" indent="-173422">
              <a:buFont typeface="Arial"/>
              <a:buChar char="•"/>
            </a:pPr>
            <a:r>
              <a:rPr lang="en-US" dirty="0" smtClean="0"/>
              <a:t>increase the University’s visibility and stature around the world</a:t>
            </a:r>
          </a:p>
          <a:p>
            <a:endParaRPr lang="en-US" dirty="0"/>
          </a:p>
        </p:txBody>
      </p:sp>
      <p:sp>
        <p:nvSpPr>
          <p:cNvPr id="4" name="Slide Number Placeholder 3"/>
          <p:cNvSpPr>
            <a:spLocks noGrp="1"/>
          </p:cNvSpPr>
          <p:nvPr>
            <p:ph type="sldNum" sz="quarter" idx="10"/>
          </p:nvPr>
        </p:nvSpPr>
        <p:spPr/>
        <p:txBody>
          <a:bodyPr/>
          <a:lstStyle/>
          <a:p>
            <a:fld id="{B4F8D596-7543-0442-A11E-AB20E3CE047D}" type="slidenum">
              <a:rPr lang="en-US" smtClean="0"/>
              <a:pPr/>
              <a:t>7</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1546522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monthly “2Tuesday” presentations</a:t>
            </a:r>
          </a:p>
          <a:p>
            <a:pPr lvl="1"/>
            <a:r>
              <a:rPr lang="en-US" dirty="0" smtClean="0"/>
              <a:t>Engineers Without Borders Project in Uganda</a:t>
            </a:r>
          </a:p>
          <a:p>
            <a:pPr lvl="1"/>
            <a:r>
              <a:rPr lang="en-US" dirty="0" smtClean="0"/>
              <a:t>Design for the Planet’s Poor</a:t>
            </a:r>
          </a:p>
          <a:p>
            <a:r>
              <a:rPr lang="en-US" dirty="0" smtClean="0"/>
              <a:t>31 events co-sponsored with campus and community partners</a:t>
            </a:r>
          </a:p>
          <a:p>
            <a:pPr lvl="1"/>
            <a:r>
              <a:rPr lang="en-US" dirty="0" smtClean="0"/>
              <a:t>Symposium on literacy in Africa with Books for Africa</a:t>
            </a:r>
          </a:p>
          <a:p>
            <a:pPr lvl="1"/>
            <a:r>
              <a:rPr lang="en-US" dirty="0" smtClean="0"/>
              <a:t>Welcome Week: Taking Responsibility for a Great River</a:t>
            </a:r>
          </a:p>
          <a:p>
            <a:endParaRPr lang="en-US" dirty="0"/>
          </a:p>
        </p:txBody>
      </p:sp>
      <p:sp>
        <p:nvSpPr>
          <p:cNvPr id="4" name="Slide Number Placeholder 3"/>
          <p:cNvSpPr>
            <a:spLocks noGrp="1"/>
          </p:cNvSpPr>
          <p:nvPr>
            <p:ph type="sldNum" sz="quarter" idx="10"/>
          </p:nvPr>
        </p:nvSpPr>
        <p:spPr/>
        <p:txBody>
          <a:bodyPr/>
          <a:lstStyle/>
          <a:p>
            <a:fld id="{B4F8D596-7543-0442-A11E-AB20E3CE047D}" type="slidenum">
              <a:rPr lang="en-US" smtClean="0"/>
              <a:pPr/>
              <a:t>8</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3219182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F8D596-7543-0442-A11E-AB20E3CE047D}" type="slidenum">
              <a:rPr lang="en-US" smtClean="0"/>
              <a:pPr/>
              <a:t>9</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1211107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4878">
              <a:defRPr/>
            </a:pPr>
            <a:r>
              <a:rPr lang="en-US" sz="1100" dirty="0" smtClean="0"/>
              <a:t>Logos from recent Year of Programs at KSU designed by KSU students, partner university students, and community partners.</a:t>
            </a:r>
          </a:p>
          <a:p>
            <a:endParaRPr lang="en-US" dirty="0"/>
          </a:p>
        </p:txBody>
      </p:sp>
      <p:sp>
        <p:nvSpPr>
          <p:cNvPr id="4" name="Slide Number Placeholder 3"/>
          <p:cNvSpPr>
            <a:spLocks noGrp="1"/>
          </p:cNvSpPr>
          <p:nvPr>
            <p:ph type="sldNum" sz="quarter" idx="10"/>
          </p:nvPr>
        </p:nvSpPr>
        <p:spPr/>
        <p:txBody>
          <a:bodyPr/>
          <a:lstStyle/>
          <a:p>
            <a:fld id="{2F942F58-3798-4B3B-BE27-9CF55444D064}"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4878">
              <a:defRPr/>
            </a:pPr>
            <a:r>
              <a:rPr lang="en-US" sz="1100" dirty="0" smtClean="0">
                <a:latin typeface="Times New Roman" pitchFamily="18" charset="0"/>
                <a:cs typeface="Times New Roman" pitchFamily="18" charset="0"/>
              </a:rPr>
              <a:t>Planning starts more than a year in advance and consists of monthly meetings. For the most involved faculty this results in a 2 year commitment. Most events involve co-sponsorship with different academic departments. Each year, we focus on a different world region. Therefore in 4-5 years, undergraduates can learn about specific countries in all major regions. Our area studies programs are actively involved in supporting the program especially when the country of study is from their regions of expertise. The many different types of programs allow us to both celebrate the country and its successes as well as address challenges and controversies. </a:t>
            </a:r>
          </a:p>
          <a:p>
            <a:endParaRPr lang="en-US" dirty="0"/>
          </a:p>
        </p:txBody>
      </p:sp>
      <p:sp>
        <p:nvSpPr>
          <p:cNvPr id="4" name="Slide Number Placeholder 3"/>
          <p:cNvSpPr>
            <a:spLocks noGrp="1"/>
          </p:cNvSpPr>
          <p:nvPr>
            <p:ph type="sldNum" sz="quarter" idx="10"/>
          </p:nvPr>
        </p:nvSpPr>
        <p:spPr/>
        <p:txBody>
          <a:bodyPr/>
          <a:lstStyle/>
          <a:p>
            <a:fld id="{2F942F58-3798-4B3B-BE27-9CF55444D064}"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TextBox 8"/>
          <p:cNvSpPr txBox="1"/>
          <p:nvPr userDrawn="1"/>
        </p:nvSpPr>
        <p:spPr>
          <a:xfrm>
            <a:off x="228600" y="990600"/>
            <a:ext cx="1905000" cy="369332"/>
          </a:xfrm>
          <a:prstGeom prst="rect">
            <a:avLst/>
          </a:prstGeom>
          <a:noFill/>
        </p:spPr>
        <p:txBody>
          <a:bodyPr wrap="square" rtlCol="0">
            <a:spAutoFit/>
          </a:bodyPr>
          <a:lstStyle/>
          <a:p>
            <a:r>
              <a:rPr lang="en-US" dirty="0" smtClean="0">
                <a:solidFill>
                  <a:srgbClr val="396497"/>
                </a:solidFill>
                <a:latin typeface="Georgia" pitchFamily="18" charset="0"/>
              </a:rPr>
              <a:t>2011 Conference</a:t>
            </a:r>
            <a:endParaRPr lang="en-US" dirty="0">
              <a:solidFill>
                <a:srgbClr val="396497"/>
              </a:solidFill>
              <a:latin typeface="Georgia" pitchFamily="18" charset="0"/>
            </a:endParaRPr>
          </a:p>
        </p:txBody>
      </p:sp>
      <p:pic>
        <p:nvPicPr>
          <p:cNvPr id="5" name="Picture 4" descr="aiea_logo.gif"/>
          <p:cNvPicPr>
            <a:picLocks noChangeAspect="1"/>
          </p:cNvPicPr>
          <p:nvPr userDrawn="1"/>
        </p:nvPicPr>
        <p:blipFill>
          <a:blip r:embed="rId2" cstate="print"/>
          <a:stretch>
            <a:fillRect/>
          </a:stretch>
        </p:blipFill>
        <p:spPr>
          <a:xfrm>
            <a:off x="152400" y="152400"/>
            <a:ext cx="1714500" cy="695325"/>
          </a:xfrm>
          <a:prstGeom prst="rect">
            <a:avLst/>
          </a:prstGeom>
          <a:ln>
            <a:noFill/>
          </a:ln>
        </p:spPr>
      </p:pic>
      <p:cxnSp>
        <p:nvCxnSpPr>
          <p:cNvPr id="6" name="Straight Connector 5"/>
          <p:cNvCxnSpPr/>
          <p:nvPr userDrawn="1"/>
        </p:nvCxnSpPr>
        <p:spPr>
          <a:xfrm rot="5400000">
            <a:off x="-2552700" y="3848100"/>
            <a:ext cx="55626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rot="10800000">
            <a:off x="2057400" y="152401"/>
            <a:ext cx="67056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rot="10800000">
            <a:off x="2362200" y="304800"/>
            <a:ext cx="6400800" cy="0"/>
          </a:xfrm>
          <a:prstGeom prst="line">
            <a:avLst/>
          </a:prstGeom>
          <a:ln w="19050">
            <a:solidFill>
              <a:srgbClr val="F1C62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CF093E89-B4F2-401E-BB9A-926105AE0F4C}"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baseline="0">
                <a:solidFill>
                  <a:srgbClr val="355C8B"/>
                </a:solidFill>
                <a:latin typeface="Georg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A3AAA0A-1E20-48B8-8E0B-FBD6D7228BA5}" type="datetimeFigureOut">
              <a:rPr lang="en-US" smtClean="0"/>
              <a:pPr/>
              <a:t>2/13/2012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9D31509-0851-49CF-B176-38B65454AD6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A3AAA0A-1E20-48B8-8E0B-FBD6D7228BA5}" type="datetimeFigureOut">
              <a:rPr lang="en-US" smtClean="0"/>
              <a:pPr/>
              <a:t>2/13/2012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9D31509-0851-49CF-B176-38B65454AD6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A3AAA0A-1E20-48B8-8E0B-FBD6D7228BA5}" type="datetimeFigureOut">
              <a:rPr lang="en-US" smtClean="0"/>
              <a:pPr/>
              <a:t>2/13/2012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9D31509-0851-49CF-B176-38B65454AD6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A3AAA0A-1E20-48B8-8E0B-FBD6D7228BA5}" type="datetimeFigureOut">
              <a:rPr lang="en-US" smtClean="0"/>
              <a:pPr/>
              <a:t>2/13/2012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9D31509-0851-49CF-B176-38B65454AD6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A3AAA0A-1E20-48B8-8E0B-FBD6D7228BA5}" type="datetimeFigureOut">
              <a:rPr lang="en-US" smtClean="0"/>
              <a:pPr/>
              <a:t>2/13/2012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9D31509-0851-49CF-B176-38B65454AD6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A3AAA0A-1E20-48B8-8E0B-FBD6D7228BA5}" type="datetimeFigureOut">
              <a:rPr lang="en-US" smtClean="0"/>
              <a:pPr/>
              <a:t>2/13/2012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9D31509-0851-49CF-B176-38B65454AD6A}"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5000">
              <a:schemeClr val="bg1"/>
            </a:gs>
            <a:gs pos="25000">
              <a:srgbClr val="62A0D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iea_logo.gif"/>
          <p:cNvPicPr>
            <a:picLocks noChangeAspect="1"/>
          </p:cNvPicPr>
          <p:nvPr userDrawn="1"/>
        </p:nvPicPr>
        <p:blipFill>
          <a:blip r:embed="rId12" cstate="print"/>
          <a:stretch>
            <a:fillRect/>
          </a:stretch>
        </p:blipFill>
        <p:spPr>
          <a:xfrm>
            <a:off x="152400" y="152400"/>
            <a:ext cx="1714500" cy="695325"/>
          </a:xfrm>
          <a:prstGeom prst="rect">
            <a:avLst/>
          </a:prstGeom>
          <a:ln>
            <a:noFill/>
          </a:ln>
        </p:spPr>
      </p:pic>
      <p:cxnSp>
        <p:nvCxnSpPr>
          <p:cNvPr id="8" name="Straight Connector 7"/>
          <p:cNvCxnSpPr/>
          <p:nvPr userDrawn="1"/>
        </p:nvCxnSpPr>
        <p:spPr>
          <a:xfrm rot="5400000">
            <a:off x="-2552700" y="3848100"/>
            <a:ext cx="55626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rot="10800000">
            <a:off x="2057400" y="152401"/>
            <a:ext cx="67056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rot="10800000">
            <a:off x="2362200" y="304800"/>
            <a:ext cx="6400800" cy="0"/>
          </a:xfrm>
          <a:prstGeom prst="line">
            <a:avLst/>
          </a:prstGeom>
          <a:ln w="19050">
            <a:solidFill>
              <a:srgbClr val="F1C62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228600" y="990600"/>
            <a:ext cx="1905000" cy="369332"/>
          </a:xfrm>
          <a:prstGeom prst="rect">
            <a:avLst/>
          </a:prstGeom>
          <a:noFill/>
        </p:spPr>
        <p:txBody>
          <a:bodyPr wrap="square" rtlCol="0">
            <a:spAutoFit/>
          </a:bodyPr>
          <a:lstStyle/>
          <a:p>
            <a:r>
              <a:rPr lang="en-US" dirty="0" smtClean="0">
                <a:solidFill>
                  <a:srgbClr val="396497"/>
                </a:solidFill>
                <a:latin typeface="Georgia" pitchFamily="18" charset="0"/>
              </a:rPr>
              <a:t>2012 Conference</a:t>
            </a:r>
            <a:endParaRPr lang="en-US" dirty="0">
              <a:solidFill>
                <a:srgbClr val="396497"/>
              </a:solidFill>
              <a:latin typeface="Georgia" pitchFamily="18" charset="0"/>
            </a:endParaRPr>
          </a:p>
        </p:txBody>
      </p:sp>
      <p:sp>
        <p:nvSpPr>
          <p:cNvPr id="12" name="TextBox 11"/>
          <p:cNvSpPr txBox="1"/>
          <p:nvPr userDrawn="1"/>
        </p:nvSpPr>
        <p:spPr>
          <a:xfrm>
            <a:off x="304800" y="6324600"/>
            <a:ext cx="7391400" cy="338554"/>
          </a:xfrm>
          <a:prstGeom prst="rect">
            <a:avLst/>
          </a:prstGeom>
          <a:noFill/>
        </p:spPr>
        <p:txBody>
          <a:bodyPr wrap="square" rtlCol="0">
            <a:spAutoFit/>
          </a:bodyPr>
          <a:lstStyle/>
          <a:p>
            <a:r>
              <a:rPr lang="en-US" sz="1600" dirty="0" smtClean="0">
                <a:solidFill>
                  <a:srgbClr val="254265"/>
                </a:solidFill>
                <a:latin typeface="Georgia" pitchFamily="18" charset="0"/>
              </a:rPr>
              <a:t>Building a Secure World Through International Education</a:t>
            </a:r>
            <a:endParaRPr lang="en-US" sz="1600" dirty="0">
              <a:solidFill>
                <a:srgbClr val="254265"/>
              </a:solidFill>
              <a:latin typeface="Georgia" pitchFamily="18" charset="0"/>
            </a:endParaRPr>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timing>
    <p:tnLst>
      <p:par>
        <p:cTn id="1" dur="indefinite" restart="never" nodeType="tmRoot"/>
      </p:par>
    </p:tnLst>
  </p:timing>
  <p:txStyles>
    <p:titleStyle>
      <a:lvl1pPr algn="ctr" defTabSz="914400" rtl="0" eaLnBrk="1" latinLnBrk="0" hangingPunct="1">
        <a:spcBef>
          <a:spcPct val="0"/>
        </a:spcBef>
        <a:buNone/>
        <a:defRPr sz="4400" kern="1200" baseline="0">
          <a:solidFill>
            <a:srgbClr val="335885"/>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latin typeface="Arial"/>
                <a:cs typeface="Arial"/>
              </a:rPr>
              <a:t>Connecting Campus Internationalization Priorities and Global Challenges</a:t>
            </a:r>
            <a:br>
              <a:rPr lang="en-US" dirty="0" smtClean="0">
                <a:latin typeface="Arial"/>
                <a:cs typeface="Arial"/>
              </a:rPr>
            </a:br>
            <a:endParaRPr lang="en-US" dirty="0">
              <a:latin typeface="Arial"/>
              <a:cs typeface="Arial"/>
            </a:endParaRPr>
          </a:p>
        </p:txBody>
      </p:sp>
      <p:sp>
        <p:nvSpPr>
          <p:cNvPr id="3" name="Subtitle 2"/>
          <p:cNvSpPr>
            <a:spLocks noGrp="1"/>
          </p:cNvSpPr>
          <p:nvPr>
            <p:ph type="subTitle" idx="1"/>
          </p:nvPr>
        </p:nvSpPr>
        <p:spPr>
          <a:xfrm>
            <a:off x="4038600" y="4724400"/>
            <a:ext cx="4876800" cy="1371600"/>
          </a:xfrm>
        </p:spPr>
        <p:txBody>
          <a:bodyPr>
            <a:normAutofit/>
          </a:bodyPr>
          <a:lstStyle/>
          <a:p>
            <a:pPr algn="l"/>
            <a:r>
              <a:rPr lang="en-US" sz="1800" dirty="0" smtClean="0">
                <a:latin typeface="Arial"/>
                <a:cs typeface="Arial"/>
              </a:rPr>
              <a:t>Danny Damron, Utah Valley University</a:t>
            </a:r>
          </a:p>
          <a:p>
            <a:pPr algn="l"/>
            <a:r>
              <a:rPr lang="en-US" sz="1800" dirty="0" smtClean="0">
                <a:latin typeface="Arial"/>
                <a:cs typeface="Arial"/>
              </a:rPr>
              <a:t>Darina Lapadatu, Kennesaw State University</a:t>
            </a:r>
          </a:p>
          <a:p>
            <a:pPr algn="l"/>
            <a:r>
              <a:rPr lang="en-US" sz="1800" dirty="0" smtClean="0">
                <a:latin typeface="Arial"/>
                <a:cs typeface="Arial"/>
              </a:rPr>
              <a:t>Meredith McQuaid, University of Minnesota</a:t>
            </a:r>
          </a:p>
          <a:p>
            <a:pPr algn="l"/>
            <a:r>
              <a:rPr lang="en-US" sz="1800" dirty="0" smtClean="0">
                <a:latin typeface="Arial"/>
                <a:cs typeface="Arial"/>
              </a:rPr>
              <a:t>Daniel J. Paracka, Kennesaw State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438400" y="457200"/>
            <a:ext cx="4191000" cy="1089025"/>
          </a:xfrm>
        </p:spPr>
        <p:txBody>
          <a:bodyPr>
            <a:normAutofit/>
          </a:bodyPr>
          <a:lstStyle/>
          <a:p>
            <a:r>
              <a:rPr lang="en-US" sz="2800" dirty="0" smtClean="0">
                <a:latin typeface="Arial"/>
                <a:cs typeface="Arial"/>
              </a:rPr>
              <a:t>Annual </a:t>
            </a:r>
            <a:r>
              <a:rPr lang="en-US" sz="2800" dirty="0">
                <a:latin typeface="Arial"/>
                <a:cs typeface="Arial"/>
              </a:rPr>
              <a:t>Country </a:t>
            </a:r>
            <a:r>
              <a:rPr lang="en-US" sz="2800" dirty="0" smtClean="0">
                <a:latin typeface="Arial"/>
                <a:cs typeface="Arial"/>
              </a:rPr>
              <a:t/>
            </a:r>
            <a:br>
              <a:rPr lang="en-US" sz="2800" dirty="0" smtClean="0">
                <a:latin typeface="Arial"/>
                <a:cs typeface="Arial"/>
              </a:rPr>
            </a:br>
            <a:r>
              <a:rPr lang="en-US" sz="2800" dirty="0" smtClean="0">
                <a:latin typeface="Arial"/>
                <a:cs typeface="Arial"/>
              </a:rPr>
              <a:t>Study Program</a:t>
            </a:r>
            <a:endParaRPr lang="en-US" sz="2800" dirty="0">
              <a:latin typeface="Arial"/>
              <a:cs typeface="Arial"/>
            </a:endParaRPr>
          </a:p>
        </p:txBody>
      </p:sp>
      <p:sp>
        <p:nvSpPr>
          <p:cNvPr id="2052" name="Rectangle 4"/>
          <p:cNvSpPr>
            <a:spLocks noGrp="1" noChangeArrowheads="1"/>
          </p:cNvSpPr>
          <p:nvPr>
            <p:ph type="subTitle" idx="1"/>
          </p:nvPr>
        </p:nvSpPr>
        <p:spPr>
          <a:xfrm>
            <a:off x="838200" y="1600200"/>
            <a:ext cx="5638800" cy="4724400"/>
          </a:xfrm>
        </p:spPr>
        <p:txBody>
          <a:bodyPr>
            <a:normAutofit fontScale="92500"/>
          </a:bodyPr>
          <a:lstStyle/>
          <a:p>
            <a:pPr algn="just">
              <a:lnSpc>
                <a:spcPct val="170000"/>
              </a:lnSpc>
              <a:spcBef>
                <a:spcPts val="600"/>
              </a:spcBef>
              <a:spcAft>
                <a:spcPts val="600"/>
              </a:spcAft>
            </a:pPr>
            <a:r>
              <a:rPr lang="en-US" sz="1600" b="1" i="1" dirty="0">
                <a:solidFill>
                  <a:schemeClr val="tx1"/>
                </a:solidFill>
                <a:latin typeface="Arial"/>
                <a:cs typeface="Arial"/>
              </a:rPr>
              <a:t>The Country Study Program provides audiences with a rich, complex, interconnected sense of place and community. </a:t>
            </a:r>
            <a:r>
              <a:rPr lang="en-US" sz="1600" b="1" i="1" dirty="0" smtClean="0">
                <a:solidFill>
                  <a:schemeClr val="tx1"/>
                </a:solidFill>
                <a:latin typeface="Arial"/>
                <a:cs typeface="Arial"/>
              </a:rPr>
              <a:t>For 28 years, the program has enhanced cross-cultural understanding among Kennesaw State University’s students, faculty, staff along with our local and global communities. With over 30 events annually, students learn about the country from diverse perspectives. </a:t>
            </a:r>
          </a:p>
          <a:p>
            <a:pPr algn="just">
              <a:lnSpc>
                <a:spcPct val="170000"/>
              </a:lnSpc>
              <a:spcBef>
                <a:spcPts val="600"/>
              </a:spcBef>
              <a:spcAft>
                <a:spcPts val="600"/>
              </a:spcAft>
            </a:pPr>
            <a:r>
              <a:rPr lang="en-US" sz="1600" b="1" i="1" dirty="0" smtClean="0">
                <a:solidFill>
                  <a:schemeClr val="tx1"/>
                </a:solidFill>
                <a:latin typeface="Arial"/>
                <a:cs typeface="Arial"/>
              </a:rPr>
              <a:t>Faculty involvement in planning and implementation is extensive. It results in new research projects, new courses and curriculum, new education abroad programs, and new global partners. </a:t>
            </a:r>
            <a:endParaRPr lang="en-US" sz="1600" b="1" i="1" dirty="0">
              <a:solidFill>
                <a:schemeClr val="tx1"/>
              </a:solidFill>
              <a:latin typeface="Arial"/>
              <a:cs typeface="Arial"/>
            </a:endParaRPr>
          </a:p>
        </p:txBody>
      </p:sp>
      <p:pic>
        <p:nvPicPr>
          <p:cNvPr id="5" name="Picture 6" descr="Turkey_logo_f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81800" y="1955352"/>
            <a:ext cx="2286000" cy="1702248"/>
          </a:xfrm>
          <a:prstGeom prst="rect">
            <a:avLst/>
          </a:prstGeom>
          <a:noFill/>
        </p:spPr>
      </p:pic>
      <p:pic>
        <p:nvPicPr>
          <p:cNvPr id="6" name="Picture 5" descr="KSU 2 Color [Converted].eps"/>
          <p:cNvPicPr>
            <a:picLocks noChangeAspect="1"/>
          </p:cNvPicPr>
          <p:nvPr/>
        </p:nvPicPr>
        <p:blipFill>
          <a:blip r:embed="rId4"/>
          <a:srcRect t="32252"/>
          <a:stretch>
            <a:fillRect/>
          </a:stretch>
        </p:blipFill>
        <p:spPr>
          <a:xfrm>
            <a:off x="6324600" y="457200"/>
            <a:ext cx="2514600" cy="1055430"/>
          </a:xfrm>
          <a:prstGeom prst="rect">
            <a:avLst/>
          </a:prstGeom>
        </p:spPr>
      </p:pic>
      <p:pic>
        <p:nvPicPr>
          <p:cNvPr id="7" name="Picture 6" descr="year of peru.final.bmp"/>
          <p:cNvPicPr>
            <a:picLocks noChangeAspect="1"/>
          </p:cNvPicPr>
          <p:nvPr/>
        </p:nvPicPr>
        <p:blipFill>
          <a:blip r:embed="rId5">
            <a:clrChange>
              <a:clrFrom>
                <a:srgbClr val="FFFFFF"/>
              </a:clrFrom>
              <a:clrTo>
                <a:srgbClr val="FFFFFF">
                  <a:alpha val="0"/>
                </a:srgbClr>
              </a:clrTo>
            </a:clrChange>
          </a:blip>
          <a:stretch>
            <a:fillRect/>
          </a:stretch>
        </p:blipFill>
        <p:spPr>
          <a:xfrm>
            <a:off x="6839011" y="4038601"/>
            <a:ext cx="1779212" cy="1981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752600"/>
            <a:ext cx="8382000" cy="4343400"/>
          </a:xfrm>
        </p:spPr>
        <p:txBody>
          <a:bodyPr>
            <a:noAutofit/>
          </a:bodyPr>
          <a:lstStyle/>
          <a:p>
            <a:pPr>
              <a:spcBef>
                <a:spcPts val="0"/>
              </a:spcBef>
            </a:pPr>
            <a:r>
              <a:rPr lang="en-US" sz="2000" b="1" dirty="0" smtClean="0">
                <a:solidFill>
                  <a:srgbClr val="335885"/>
                </a:solidFill>
                <a:latin typeface="Arial"/>
                <a:cs typeface="Arial"/>
              </a:rPr>
              <a:t>Local Community Partners &amp; Overseas Partners</a:t>
            </a:r>
          </a:p>
          <a:p>
            <a:pPr>
              <a:spcBef>
                <a:spcPts val="0"/>
              </a:spcBef>
            </a:pPr>
            <a:r>
              <a:rPr lang="en-US" sz="2000" b="1" dirty="0" smtClean="0">
                <a:solidFill>
                  <a:srgbClr val="335885"/>
                </a:solidFill>
                <a:latin typeface="Arial"/>
                <a:cs typeface="Arial"/>
              </a:rPr>
              <a:t>Grant Agencies &amp; Sponsors</a:t>
            </a:r>
          </a:p>
          <a:p>
            <a:pPr>
              <a:spcBef>
                <a:spcPts val="0"/>
              </a:spcBef>
            </a:pPr>
            <a:r>
              <a:rPr lang="en-US" sz="2000" b="1" dirty="0" smtClean="0">
                <a:solidFill>
                  <a:srgbClr val="335885"/>
                </a:solidFill>
                <a:latin typeface="Arial"/>
                <a:cs typeface="Arial"/>
              </a:rPr>
              <a:t>Faculty Learning Community &amp; Development Seminar </a:t>
            </a:r>
          </a:p>
          <a:p>
            <a:pPr>
              <a:spcBef>
                <a:spcPts val="0"/>
              </a:spcBef>
            </a:pPr>
            <a:r>
              <a:rPr lang="en-US" sz="2000" b="1" dirty="0" smtClean="0">
                <a:solidFill>
                  <a:srgbClr val="335885"/>
                </a:solidFill>
                <a:latin typeface="Arial"/>
                <a:cs typeface="Arial"/>
              </a:rPr>
              <a:t>Funded Course Modules / new or adapted Courses tied to lecture series</a:t>
            </a:r>
          </a:p>
          <a:p>
            <a:pPr>
              <a:spcBef>
                <a:spcPts val="0"/>
              </a:spcBef>
            </a:pPr>
            <a:r>
              <a:rPr lang="en-US" sz="2000" b="1" dirty="0" smtClean="0">
                <a:solidFill>
                  <a:srgbClr val="335885"/>
                </a:solidFill>
                <a:latin typeface="Arial"/>
                <a:cs typeface="Arial"/>
              </a:rPr>
              <a:t>Academic Conference</a:t>
            </a:r>
          </a:p>
          <a:p>
            <a:pPr>
              <a:spcBef>
                <a:spcPts val="0"/>
              </a:spcBef>
            </a:pPr>
            <a:r>
              <a:rPr lang="en-US" sz="2000" b="1" dirty="0" smtClean="0">
                <a:solidFill>
                  <a:srgbClr val="335885"/>
                </a:solidFill>
                <a:latin typeface="Arial"/>
                <a:cs typeface="Arial"/>
              </a:rPr>
              <a:t>Special Issue of Journal of Global Initiatives</a:t>
            </a:r>
          </a:p>
          <a:p>
            <a:pPr>
              <a:spcBef>
                <a:spcPts val="0"/>
              </a:spcBef>
            </a:pPr>
            <a:r>
              <a:rPr lang="en-US" sz="2000" b="1" dirty="0" smtClean="0">
                <a:solidFill>
                  <a:srgbClr val="335885"/>
                </a:solidFill>
                <a:latin typeface="Arial"/>
                <a:cs typeface="Arial"/>
              </a:rPr>
              <a:t>Lecture Series</a:t>
            </a:r>
          </a:p>
          <a:p>
            <a:pPr>
              <a:spcBef>
                <a:spcPts val="0"/>
              </a:spcBef>
            </a:pPr>
            <a:r>
              <a:rPr lang="en-US" sz="2000" b="1" dirty="0" smtClean="0">
                <a:solidFill>
                  <a:srgbClr val="335885"/>
                </a:solidFill>
                <a:latin typeface="Arial"/>
                <a:cs typeface="Arial"/>
              </a:rPr>
              <a:t>Year of Day</a:t>
            </a:r>
          </a:p>
          <a:p>
            <a:pPr>
              <a:spcBef>
                <a:spcPts val="0"/>
              </a:spcBef>
            </a:pPr>
            <a:r>
              <a:rPr lang="en-US" sz="2000" b="1" dirty="0" smtClean="0">
                <a:solidFill>
                  <a:srgbClr val="335885"/>
                </a:solidFill>
                <a:latin typeface="Arial"/>
                <a:cs typeface="Arial"/>
              </a:rPr>
              <a:t>Art Exhibits, Performances, Film Festival</a:t>
            </a:r>
          </a:p>
          <a:p>
            <a:pPr>
              <a:spcBef>
                <a:spcPts val="0"/>
              </a:spcBef>
            </a:pPr>
            <a:r>
              <a:rPr lang="en-US" sz="2000" b="1" dirty="0" smtClean="0">
                <a:solidFill>
                  <a:srgbClr val="335885"/>
                </a:solidFill>
                <a:latin typeface="Arial"/>
                <a:cs typeface="Arial"/>
              </a:rPr>
              <a:t>Bibliographies &amp; Library Development</a:t>
            </a:r>
          </a:p>
          <a:p>
            <a:pPr>
              <a:spcBef>
                <a:spcPts val="0"/>
              </a:spcBef>
            </a:pPr>
            <a:r>
              <a:rPr lang="en-US" sz="2000" b="1" dirty="0" smtClean="0">
                <a:solidFill>
                  <a:srgbClr val="335885"/>
                </a:solidFill>
                <a:latin typeface="Arial"/>
                <a:cs typeface="Arial"/>
              </a:rPr>
              <a:t>Student Involvement &amp; Study Abroad</a:t>
            </a:r>
          </a:p>
          <a:p>
            <a:pPr>
              <a:spcBef>
                <a:spcPts val="0"/>
              </a:spcBef>
            </a:pPr>
            <a:r>
              <a:rPr lang="en-US" sz="2000" b="1" dirty="0" smtClean="0">
                <a:solidFill>
                  <a:srgbClr val="335885"/>
                </a:solidFill>
                <a:latin typeface="Arial"/>
                <a:cs typeface="Arial"/>
              </a:rPr>
              <a:t>Program Promotion/Publicity</a:t>
            </a:r>
          </a:p>
        </p:txBody>
      </p:sp>
      <p:pic>
        <p:nvPicPr>
          <p:cNvPr id="3" name="Picture 2" descr="FINAL YOR LOGO.jpg"/>
          <p:cNvPicPr>
            <a:picLocks noChangeAspect="1"/>
          </p:cNvPicPr>
          <p:nvPr/>
        </p:nvPicPr>
        <p:blipFill>
          <a:blip r:embed="rId3">
            <a:clrChange>
              <a:clrFrom>
                <a:srgbClr val="FDFDFD"/>
              </a:clrFrom>
              <a:clrTo>
                <a:srgbClr val="FDFDFD">
                  <a:alpha val="0"/>
                </a:srgbClr>
              </a:clrTo>
            </a:clrChange>
          </a:blip>
          <a:stretch>
            <a:fillRect/>
          </a:stretch>
        </p:blipFill>
        <p:spPr>
          <a:xfrm>
            <a:off x="6526106" y="4343400"/>
            <a:ext cx="2389294" cy="2158212"/>
          </a:xfrm>
          <a:prstGeom prst="rect">
            <a:avLst/>
          </a:prstGeom>
        </p:spPr>
      </p:pic>
      <p:pic>
        <p:nvPicPr>
          <p:cNvPr id="5" name="Picture 4" descr="KSU 2 Color [Converted].eps"/>
          <p:cNvPicPr>
            <a:picLocks noChangeAspect="1"/>
          </p:cNvPicPr>
          <p:nvPr/>
        </p:nvPicPr>
        <p:blipFill>
          <a:blip r:embed="rId4"/>
          <a:srcRect t="32252"/>
          <a:stretch>
            <a:fillRect/>
          </a:stretch>
        </p:blipFill>
        <p:spPr>
          <a:xfrm>
            <a:off x="6477000" y="697170"/>
            <a:ext cx="2514600" cy="1055430"/>
          </a:xfrm>
          <a:prstGeom prst="rect">
            <a:avLst/>
          </a:prstGeom>
        </p:spPr>
      </p:pic>
      <p:sp>
        <p:nvSpPr>
          <p:cNvPr id="6" name="TextBox 5"/>
          <p:cNvSpPr txBox="1"/>
          <p:nvPr/>
        </p:nvSpPr>
        <p:spPr>
          <a:xfrm>
            <a:off x="2587293" y="619780"/>
            <a:ext cx="4414991" cy="523220"/>
          </a:xfrm>
          <a:prstGeom prst="rect">
            <a:avLst/>
          </a:prstGeom>
          <a:noFill/>
        </p:spPr>
        <p:txBody>
          <a:bodyPr wrap="none" rtlCol="0">
            <a:spAutoFit/>
          </a:bodyPr>
          <a:lstStyle/>
          <a:p>
            <a:r>
              <a:rPr lang="en-US" sz="2800" b="1" dirty="0" smtClean="0">
                <a:solidFill>
                  <a:srgbClr val="335885"/>
                </a:solidFill>
                <a:latin typeface="Arial"/>
                <a:cs typeface="Arial"/>
              </a:rPr>
              <a:t>Major Program Elements</a:t>
            </a:r>
            <a:endParaRPr lang="en-US" sz="2800" dirty="0">
              <a:solidFill>
                <a:srgbClr val="335885"/>
              </a:solidFill>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01321.JPG"/>
          <p:cNvPicPr>
            <a:picLocks noChangeAspect="1"/>
          </p:cNvPicPr>
          <p:nvPr/>
        </p:nvPicPr>
        <p:blipFill>
          <a:blip r:embed="rId2" cstate="print"/>
          <a:srcRect l="20789" t="7778" r="16965"/>
          <a:stretch>
            <a:fillRect/>
          </a:stretch>
        </p:blipFill>
        <p:spPr>
          <a:xfrm>
            <a:off x="381000" y="2268876"/>
            <a:ext cx="3581400" cy="3979524"/>
          </a:xfrm>
          <a:prstGeom prst="rect">
            <a:avLst/>
          </a:prstGeom>
        </p:spPr>
      </p:pic>
      <p:pic>
        <p:nvPicPr>
          <p:cNvPr id="7" name="Content Placeholder 2" descr="Romania faculty.JPG"/>
          <p:cNvPicPr>
            <a:picLocks noChangeAspect="1"/>
          </p:cNvPicPr>
          <p:nvPr/>
        </p:nvPicPr>
        <p:blipFill>
          <a:blip r:embed="rId3" cstate="print"/>
          <a:stretch>
            <a:fillRect/>
          </a:stretch>
        </p:blipFill>
        <p:spPr>
          <a:xfrm>
            <a:off x="4419600" y="3206130"/>
            <a:ext cx="4571999" cy="3042270"/>
          </a:xfrm>
          <a:prstGeom prst="rect">
            <a:avLst/>
          </a:prstGeom>
        </p:spPr>
      </p:pic>
      <p:sp>
        <p:nvSpPr>
          <p:cNvPr id="8" name="TextBox 7"/>
          <p:cNvSpPr txBox="1"/>
          <p:nvPr/>
        </p:nvSpPr>
        <p:spPr>
          <a:xfrm>
            <a:off x="3962400" y="914400"/>
            <a:ext cx="5029201" cy="2308324"/>
          </a:xfrm>
          <a:prstGeom prst="rect">
            <a:avLst/>
          </a:prstGeom>
          <a:noFill/>
        </p:spPr>
        <p:txBody>
          <a:bodyPr wrap="square" rtlCol="0">
            <a:spAutoFit/>
          </a:bodyPr>
          <a:lstStyle/>
          <a:p>
            <a:r>
              <a:rPr lang="en-US" b="1" dirty="0" smtClean="0">
                <a:solidFill>
                  <a:srgbClr val="335885"/>
                </a:solidFill>
                <a:latin typeface="Arial"/>
                <a:cs typeface="Arial"/>
              </a:rPr>
              <a:t>Funded faculty development seminars strengthen research opportunities, interdisciplinary collaboration, and  international partnerships. </a:t>
            </a:r>
          </a:p>
          <a:p>
            <a:endParaRPr lang="en-US" b="1" dirty="0" smtClean="0">
              <a:solidFill>
                <a:srgbClr val="335885"/>
              </a:solidFill>
              <a:latin typeface="Arial"/>
              <a:cs typeface="Arial"/>
            </a:endParaRPr>
          </a:p>
          <a:p>
            <a:r>
              <a:rPr lang="en-US" b="1" dirty="0" smtClean="0">
                <a:solidFill>
                  <a:srgbClr val="335885"/>
                </a:solidFill>
                <a:latin typeface="Arial"/>
                <a:cs typeface="Arial"/>
              </a:rPr>
              <a:t>KSU’S Romanian faculty took an active </a:t>
            </a:r>
          </a:p>
          <a:p>
            <a:r>
              <a:rPr lang="en-US" b="1" dirty="0" smtClean="0">
                <a:solidFill>
                  <a:srgbClr val="335885"/>
                </a:solidFill>
                <a:latin typeface="Arial"/>
                <a:cs typeface="Arial"/>
              </a:rPr>
              <a:t>leadership role in program planning and implementation. </a:t>
            </a:r>
            <a:endParaRPr lang="en-US" dirty="0">
              <a:solidFill>
                <a:srgbClr val="335885"/>
              </a:solidFill>
              <a:latin typeface="Arial"/>
              <a:cs typeface="Arial"/>
            </a:endParaRPr>
          </a:p>
        </p:txBody>
      </p:sp>
      <p:sp>
        <p:nvSpPr>
          <p:cNvPr id="9" name="TextBox 8"/>
          <p:cNvSpPr txBox="1"/>
          <p:nvPr/>
        </p:nvSpPr>
        <p:spPr>
          <a:xfrm>
            <a:off x="2286001" y="381000"/>
            <a:ext cx="6553200" cy="523220"/>
          </a:xfrm>
          <a:prstGeom prst="rect">
            <a:avLst/>
          </a:prstGeom>
          <a:noFill/>
        </p:spPr>
        <p:txBody>
          <a:bodyPr wrap="square" rtlCol="0">
            <a:spAutoFit/>
          </a:bodyPr>
          <a:lstStyle/>
          <a:p>
            <a:r>
              <a:rPr lang="en-US" sz="2800" b="1" dirty="0" smtClean="0">
                <a:solidFill>
                  <a:srgbClr val="335885"/>
                </a:solidFill>
                <a:latin typeface="Arial"/>
                <a:cs typeface="Arial"/>
              </a:rPr>
              <a:t>Faculty Leadership a Key Component</a:t>
            </a:r>
            <a:endParaRPr lang="en-US" sz="2800" dirty="0">
              <a:solidFill>
                <a:srgbClr val="335885"/>
              </a:solidFill>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133600" y="381000"/>
            <a:ext cx="6858000" cy="1036638"/>
          </a:xfrm>
        </p:spPr>
        <p:txBody>
          <a:bodyPr>
            <a:noAutofit/>
          </a:bodyPr>
          <a:lstStyle/>
          <a:p>
            <a:r>
              <a:rPr lang="en-US" sz="2800" b="1" dirty="0" smtClean="0">
                <a:latin typeface="Arial"/>
                <a:cs typeface="Arial"/>
              </a:rPr>
              <a:t>Conferences Strengthen Research Networks &amp; Community Partnerships</a:t>
            </a:r>
            <a:endParaRPr lang="en-US" sz="2800" dirty="0" smtClean="0">
              <a:latin typeface="Arial"/>
              <a:cs typeface="Arial"/>
            </a:endParaRPr>
          </a:p>
        </p:txBody>
      </p:sp>
      <p:pic>
        <p:nvPicPr>
          <p:cNvPr id="22531" name="Content Placeholder 3" descr="_MG_0912.JPG"/>
          <p:cNvPicPr>
            <a:picLocks noGrp="1" noChangeAspect="1"/>
          </p:cNvPicPr>
          <p:nvPr>
            <p:ph idx="1"/>
          </p:nvPr>
        </p:nvPicPr>
        <p:blipFill>
          <a:blip r:embed="rId3" cstate="print"/>
          <a:srcRect r="5000" b="16667"/>
          <a:stretch>
            <a:fillRect/>
          </a:stretch>
        </p:blipFill>
        <p:spPr>
          <a:xfrm>
            <a:off x="381000" y="1636295"/>
            <a:ext cx="7010400" cy="4612105"/>
          </a:xfrm>
        </p:spPr>
      </p:pic>
      <p:sp>
        <p:nvSpPr>
          <p:cNvPr id="5" name="TextBox 4"/>
          <p:cNvSpPr txBox="1"/>
          <p:nvPr/>
        </p:nvSpPr>
        <p:spPr>
          <a:xfrm>
            <a:off x="7315200" y="2568476"/>
            <a:ext cx="1828800" cy="2308324"/>
          </a:xfrm>
          <a:prstGeom prst="rect">
            <a:avLst/>
          </a:prstGeom>
          <a:noFill/>
        </p:spPr>
        <p:txBody>
          <a:bodyPr wrap="square" rtlCol="0">
            <a:spAutoFit/>
          </a:bodyPr>
          <a:lstStyle/>
          <a:p>
            <a:pPr algn="r"/>
            <a:r>
              <a:rPr lang="en-US" b="1" dirty="0" smtClean="0">
                <a:solidFill>
                  <a:srgbClr val="335885"/>
                </a:solidFill>
                <a:latin typeface="Arial"/>
                <a:cs typeface="Arial"/>
              </a:rPr>
              <a:t>“Alliance of Civilizations” conference co-sponsored with United Nations.</a:t>
            </a:r>
          </a:p>
          <a:p>
            <a:pPr algn="r"/>
            <a:endParaRPr lang="en-US" b="1"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rtwork chenzhen.jpg"/>
          <p:cNvPicPr>
            <a:picLocks noGrp="1" noChangeAspect="1"/>
          </p:cNvPicPr>
          <p:nvPr>
            <p:ph/>
          </p:nvPr>
        </p:nvPicPr>
        <p:blipFill>
          <a:blip r:embed="rId3"/>
          <a:srcRect b="4802"/>
          <a:stretch>
            <a:fillRect/>
          </a:stretch>
        </p:blipFill>
        <p:spPr>
          <a:xfrm>
            <a:off x="533400" y="1640594"/>
            <a:ext cx="4073166" cy="4531606"/>
          </a:xfrm>
        </p:spPr>
      </p:pic>
      <p:sp>
        <p:nvSpPr>
          <p:cNvPr id="4" name="TextBox 3"/>
          <p:cNvSpPr txBox="1"/>
          <p:nvPr/>
        </p:nvSpPr>
        <p:spPr>
          <a:xfrm>
            <a:off x="4876800" y="1524000"/>
            <a:ext cx="4038600" cy="2554545"/>
          </a:xfrm>
          <a:prstGeom prst="rect">
            <a:avLst/>
          </a:prstGeom>
          <a:noFill/>
        </p:spPr>
        <p:txBody>
          <a:bodyPr wrap="square" rtlCol="0">
            <a:spAutoFit/>
          </a:bodyPr>
          <a:lstStyle/>
          <a:p>
            <a:pPr algn="r"/>
            <a:r>
              <a:rPr lang="en-US" sz="2000" b="1" dirty="0" smtClean="0">
                <a:solidFill>
                  <a:srgbClr val="335885"/>
                </a:solidFill>
                <a:latin typeface="Arial"/>
                <a:cs typeface="Arial"/>
              </a:rPr>
              <a:t>Contemporary works of Chen Zhen received a National Endowment for the Arts grant. </a:t>
            </a:r>
          </a:p>
          <a:p>
            <a:pPr algn="r"/>
            <a:endParaRPr lang="en-US" sz="2000" b="1" dirty="0" smtClean="0">
              <a:solidFill>
                <a:srgbClr val="335885"/>
              </a:solidFill>
              <a:latin typeface="Arial"/>
              <a:cs typeface="Arial"/>
            </a:endParaRPr>
          </a:p>
          <a:p>
            <a:pPr algn="r"/>
            <a:r>
              <a:rPr lang="en-US" sz="2000" b="1" dirty="0" smtClean="0">
                <a:solidFill>
                  <a:srgbClr val="335885"/>
                </a:solidFill>
                <a:latin typeface="Arial"/>
                <a:cs typeface="Arial"/>
              </a:rPr>
              <a:t>Theatre department performed (at KSU and in China) an original play based on novel </a:t>
            </a:r>
            <a:r>
              <a:rPr lang="en-US" sz="2000" b="1" i="1" dirty="0" smtClean="0">
                <a:solidFill>
                  <a:srgbClr val="335885"/>
                </a:solidFill>
                <a:latin typeface="Arial"/>
                <a:cs typeface="Arial"/>
              </a:rPr>
              <a:t>Journey to the West</a:t>
            </a:r>
            <a:r>
              <a:rPr lang="en-US" sz="2000" b="1" dirty="0" smtClean="0">
                <a:solidFill>
                  <a:srgbClr val="335885"/>
                </a:solidFill>
                <a:latin typeface="Arial"/>
                <a:cs typeface="Arial"/>
              </a:rPr>
              <a:t>.</a:t>
            </a:r>
            <a:endParaRPr lang="en-US" sz="2000" b="1" dirty="0">
              <a:solidFill>
                <a:srgbClr val="335885"/>
              </a:solidFill>
              <a:latin typeface="Arial"/>
              <a:cs typeface="Arial"/>
            </a:endParaRPr>
          </a:p>
        </p:txBody>
      </p:sp>
      <p:pic>
        <p:nvPicPr>
          <p:cNvPr id="5" name="Picture 30" descr="splash_page"/>
          <p:cNvPicPr>
            <a:picLocks noChangeAspect="1" noChangeArrowheads="1"/>
          </p:cNvPicPr>
          <p:nvPr/>
        </p:nvPicPr>
        <p:blipFill>
          <a:blip r:embed="rId4"/>
          <a:srcRect/>
          <a:stretch>
            <a:fillRect/>
          </a:stretch>
        </p:blipFill>
        <p:spPr>
          <a:xfrm>
            <a:off x="6172200" y="4038600"/>
            <a:ext cx="2667000" cy="2667000"/>
          </a:xfrm>
          <a:prstGeom prst="rect">
            <a:avLst/>
          </a:prstGeom>
          <a:noFill/>
          <a:ln/>
        </p:spPr>
      </p:pic>
      <p:sp>
        <p:nvSpPr>
          <p:cNvPr id="6" name="TextBox 5"/>
          <p:cNvSpPr txBox="1"/>
          <p:nvPr/>
        </p:nvSpPr>
        <p:spPr>
          <a:xfrm>
            <a:off x="2438400" y="381000"/>
            <a:ext cx="6096001" cy="1077218"/>
          </a:xfrm>
          <a:prstGeom prst="rect">
            <a:avLst/>
          </a:prstGeom>
          <a:noFill/>
        </p:spPr>
        <p:txBody>
          <a:bodyPr wrap="square" rtlCol="0">
            <a:spAutoFit/>
          </a:bodyPr>
          <a:lstStyle/>
          <a:p>
            <a:pPr algn="ctr"/>
            <a:r>
              <a:rPr lang="en-US" sz="3200" b="1" dirty="0" smtClean="0">
                <a:solidFill>
                  <a:srgbClr val="335885"/>
                </a:solidFill>
                <a:latin typeface="Arial"/>
                <a:cs typeface="Arial"/>
              </a:rPr>
              <a:t>Exhibits &amp; Performances Capture Attention</a:t>
            </a:r>
            <a:endParaRPr lang="en-US" sz="3200" dirty="0">
              <a:solidFill>
                <a:srgbClr val="335885"/>
              </a:solidFill>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rnesto&amp;chefs.jpg"/>
          <p:cNvPicPr>
            <a:picLocks noChangeAspect="1"/>
          </p:cNvPicPr>
          <p:nvPr/>
        </p:nvPicPr>
        <p:blipFill>
          <a:blip r:embed="rId3" cstate="print"/>
          <a:srcRect l="12193" r="17561"/>
          <a:stretch>
            <a:fillRect/>
          </a:stretch>
        </p:blipFill>
        <p:spPr>
          <a:xfrm>
            <a:off x="4038600" y="457201"/>
            <a:ext cx="4572000" cy="3657599"/>
          </a:xfrm>
          <a:prstGeom prst="rect">
            <a:avLst/>
          </a:prstGeom>
        </p:spPr>
      </p:pic>
      <p:pic>
        <p:nvPicPr>
          <p:cNvPr id="4" name="Picture 3" descr="DSC00601.JPG"/>
          <p:cNvPicPr>
            <a:picLocks noChangeAspect="1"/>
          </p:cNvPicPr>
          <p:nvPr/>
        </p:nvPicPr>
        <p:blipFill>
          <a:blip r:embed="rId4" cstate="print"/>
          <a:srcRect t="11765" r="5882"/>
          <a:stretch>
            <a:fillRect/>
          </a:stretch>
        </p:blipFill>
        <p:spPr>
          <a:xfrm>
            <a:off x="381000" y="2743200"/>
            <a:ext cx="4876800" cy="3429000"/>
          </a:xfrm>
          <a:prstGeom prst="rect">
            <a:avLst/>
          </a:prstGeom>
        </p:spPr>
      </p:pic>
      <p:sp>
        <p:nvSpPr>
          <p:cNvPr id="7" name="Title 1"/>
          <p:cNvSpPr txBox="1">
            <a:spLocks/>
          </p:cNvSpPr>
          <p:nvPr/>
        </p:nvSpPr>
        <p:spPr>
          <a:xfrm>
            <a:off x="228600" y="1219200"/>
            <a:ext cx="3810000" cy="1447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lvl="0" algn="ctr">
              <a:spcBef>
                <a:spcPct val="0"/>
              </a:spcBef>
              <a:defRPr/>
            </a:pPr>
            <a:r>
              <a:rPr lang="en-US" sz="2800" b="1" dirty="0" smtClean="0">
                <a:solidFill>
                  <a:srgbClr val="335885"/>
                </a:solidFill>
                <a:latin typeface="Arial"/>
                <a:cs typeface="Arial"/>
              </a:rPr>
              <a:t>Artists-in-Residence </a:t>
            </a:r>
          </a:p>
          <a:p>
            <a:pPr lvl="0" algn="ctr">
              <a:spcBef>
                <a:spcPct val="0"/>
              </a:spcBef>
              <a:defRPr/>
            </a:pPr>
            <a:r>
              <a:rPr lang="en-US" sz="2800" b="1" dirty="0" smtClean="0">
                <a:solidFill>
                  <a:srgbClr val="335885"/>
                </a:solidFill>
                <a:latin typeface="Arial"/>
                <a:cs typeface="Arial"/>
              </a:rPr>
              <a:t>Share Expertise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7" descr="DSC02025.JPG"/>
          <p:cNvPicPr>
            <a:picLocks noChangeAspect="1"/>
          </p:cNvPicPr>
          <p:nvPr/>
        </p:nvPicPr>
        <p:blipFill>
          <a:blip r:embed="rId5" cstate="print"/>
          <a:srcRect l="15132" t="29143" r="29385" b="10331"/>
          <a:stretch>
            <a:fillRect/>
          </a:stretch>
        </p:blipFill>
        <p:spPr>
          <a:xfrm rot="5400000">
            <a:off x="5867401" y="4419600"/>
            <a:ext cx="2514599" cy="20574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uslim students serving Iftaar meal.jpg"/>
          <p:cNvPicPr>
            <a:picLocks noChangeAspect="1"/>
          </p:cNvPicPr>
          <p:nvPr/>
        </p:nvPicPr>
        <p:blipFill>
          <a:blip r:embed="rId3"/>
          <a:srcRect r="9720"/>
          <a:stretch>
            <a:fillRect/>
          </a:stretch>
        </p:blipFill>
        <p:spPr>
          <a:xfrm>
            <a:off x="609600" y="1447799"/>
            <a:ext cx="3268981" cy="4724401"/>
          </a:xfrm>
          <a:prstGeom prst="rect">
            <a:avLst/>
          </a:prstGeom>
        </p:spPr>
      </p:pic>
      <p:pic>
        <p:nvPicPr>
          <p:cNvPr id="2" name="Picture 1" descr="Prayer room space.jpg"/>
          <p:cNvPicPr>
            <a:picLocks noChangeAspect="1"/>
          </p:cNvPicPr>
          <p:nvPr/>
        </p:nvPicPr>
        <p:blipFill>
          <a:blip r:embed="rId4"/>
          <a:srcRect t="13948" b="5845"/>
          <a:stretch>
            <a:fillRect/>
          </a:stretch>
        </p:blipFill>
        <p:spPr>
          <a:xfrm>
            <a:off x="4267200" y="1828800"/>
            <a:ext cx="4155030" cy="2819400"/>
          </a:xfrm>
          <a:prstGeom prst="rect">
            <a:avLst/>
          </a:prstGeom>
        </p:spPr>
      </p:pic>
      <p:sp>
        <p:nvSpPr>
          <p:cNvPr id="3" name="TextBox 2"/>
          <p:cNvSpPr txBox="1"/>
          <p:nvPr/>
        </p:nvSpPr>
        <p:spPr>
          <a:xfrm>
            <a:off x="2133600" y="228600"/>
            <a:ext cx="6781800" cy="1200330"/>
          </a:xfrm>
          <a:prstGeom prst="rect">
            <a:avLst/>
          </a:prstGeom>
          <a:noFill/>
        </p:spPr>
        <p:txBody>
          <a:bodyPr wrap="square" rtlCol="0">
            <a:spAutoFit/>
          </a:bodyPr>
          <a:lstStyle/>
          <a:p>
            <a:pPr algn="ctr"/>
            <a:r>
              <a:rPr lang="en-US" sz="3200" b="1" dirty="0" smtClean="0">
                <a:solidFill>
                  <a:srgbClr val="335885"/>
                </a:solidFill>
                <a:latin typeface="Arial"/>
                <a:cs typeface="Arial"/>
              </a:rPr>
              <a:t>Student Engagement:</a:t>
            </a:r>
          </a:p>
          <a:p>
            <a:pPr algn="ctr"/>
            <a:r>
              <a:rPr lang="en-US" sz="2000" b="1" dirty="0" smtClean="0">
                <a:solidFill>
                  <a:srgbClr val="335885"/>
                </a:solidFill>
                <a:latin typeface="Arial"/>
                <a:cs typeface="Arial"/>
              </a:rPr>
              <a:t>Iftaar Prayer Room and breaking the fast  during Ramadan Dragon Boat Racing</a:t>
            </a:r>
            <a:endParaRPr lang="en-US" sz="2000" b="1" dirty="0">
              <a:solidFill>
                <a:srgbClr val="335885"/>
              </a:solidFill>
              <a:latin typeface="Arial"/>
              <a:cs typeface="Arial"/>
            </a:endParaRPr>
          </a:p>
        </p:txBody>
      </p:sp>
      <p:pic>
        <p:nvPicPr>
          <p:cNvPr id="5" name="Picture 4" descr="dragonboatfestival05 001"/>
          <p:cNvPicPr>
            <a:picLocks noChangeAspect="1" noChangeArrowheads="1"/>
          </p:cNvPicPr>
          <p:nvPr/>
        </p:nvPicPr>
        <p:blipFill>
          <a:blip r:embed="rId5" cstate="print"/>
          <a:srcRect t="7027"/>
          <a:stretch>
            <a:fillRect/>
          </a:stretch>
        </p:blipFill>
        <p:spPr>
          <a:xfrm>
            <a:off x="5713021" y="4267201"/>
            <a:ext cx="3278579" cy="2286000"/>
          </a:xfrm>
          <a:prstGeom prst="rect">
            <a:avLst/>
          </a:prstGeo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Kenya (20)"/>
          <p:cNvPicPr>
            <a:picLocks noGrp="1" noChangeAspect="1" noChangeArrowheads="1"/>
          </p:cNvPicPr>
          <p:nvPr>
            <p:ph sz="half" idx="1"/>
          </p:nvPr>
        </p:nvPicPr>
        <p:blipFill>
          <a:blip r:embed="rId3" cstate="print"/>
          <a:srcRect l="21666" t="10000" b="11111"/>
          <a:stretch>
            <a:fillRect/>
          </a:stretch>
        </p:blipFill>
        <p:spPr>
          <a:xfrm>
            <a:off x="2561823" y="838200"/>
            <a:ext cx="6277377" cy="4741423"/>
          </a:xfrm>
          <a:noFill/>
          <a:ln/>
        </p:spPr>
      </p:pic>
      <p:sp>
        <p:nvSpPr>
          <p:cNvPr id="12300" name="Text Box 12"/>
          <p:cNvSpPr txBox="1">
            <a:spLocks noChangeArrowheads="1"/>
          </p:cNvSpPr>
          <p:nvPr/>
        </p:nvSpPr>
        <p:spPr bwMode="auto">
          <a:xfrm>
            <a:off x="228600" y="304800"/>
            <a:ext cx="184150" cy="366713"/>
          </a:xfrm>
          <a:prstGeom prst="rect">
            <a:avLst/>
          </a:prstGeom>
          <a:noFill/>
          <a:ln w="9525">
            <a:noFill/>
            <a:miter lim="800000"/>
            <a:headEnd/>
            <a:tailEnd/>
          </a:ln>
          <a:effectLst/>
        </p:spPr>
        <p:txBody>
          <a:bodyPr wrap="none">
            <a:spAutoFit/>
          </a:bodyPr>
          <a:lstStyle/>
          <a:p>
            <a:pPr algn="l">
              <a:lnSpc>
                <a:spcPct val="100000"/>
              </a:lnSpc>
              <a:spcBef>
                <a:spcPct val="0"/>
              </a:spcBef>
            </a:pPr>
            <a:endParaRPr lang="en-US" sz="1800" i="0" dirty="0"/>
          </a:p>
        </p:txBody>
      </p:sp>
      <p:sp>
        <p:nvSpPr>
          <p:cNvPr id="12301" name="Text Box 13"/>
          <p:cNvSpPr txBox="1">
            <a:spLocks noChangeArrowheads="1"/>
          </p:cNvSpPr>
          <p:nvPr/>
        </p:nvSpPr>
        <p:spPr bwMode="auto">
          <a:xfrm>
            <a:off x="304800" y="1600200"/>
            <a:ext cx="2057400" cy="4093428"/>
          </a:xfrm>
          <a:prstGeom prst="rect">
            <a:avLst/>
          </a:prstGeom>
          <a:noFill/>
          <a:ln w="9525">
            <a:noFill/>
            <a:miter lim="800000"/>
            <a:headEnd/>
            <a:tailEnd/>
          </a:ln>
          <a:effectLst/>
        </p:spPr>
        <p:txBody>
          <a:bodyPr wrap="square">
            <a:spAutoFit/>
          </a:bodyPr>
          <a:lstStyle/>
          <a:p>
            <a:pPr algn="ctr">
              <a:lnSpc>
                <a:spcPct val="100000"/>
              </a:lnSpc>
              <a:spcBef>
                <a:spcPct val="0"/>
              </a:spcBef>
            </a:pPr>
            <a:r>
              <a:rPr lang="en-US" sz="3000" b="1" dirty="0" smtClean="0">
                <a:solidFill>
                  <a:srgbClr val="335885"/>
                </a:solidFill>
                <a:latin typeface="Arial"/>
                <a:cs typeface="Arial"/>
              </a:rPr>
              <a:t>F</a:t>
            </a:r>
            <a:r>
              <a:rPr lang="en-US" sz="3000" b="1" i="0" dirty="0" smtClean="0">
                <a:solidFill>
                  <a:srgbClr val="335885"/>
                </a:solidFill>
                <a:latin typeface="Arial"/>
                <a:cs typeface="Arial"/>
              </a:rPr>
              <a:t>ollow-up activities:  </a:t>
            </a:r>
            <a:r>
              <a:rPr lang="en-US" sz="2000" b="1" i="0" dirty="0" smtClean="0">
                <a:solidFill>
                  <a:srgbClr val="335885"/>
                </a:solidFill>
                <a:latin typeface="Arial"/>
                <a:cs typeface="Arial"/>
              </a:rPr>
              <a:t>KSU’s  Students in Free Enterprise (SIFE) </a:t>
            </a:r>
            <a:r>
              <a:rPr lang="en-US" sz="2000" b="1" i="0" dirty="0">
                <a:solidFill>
                  <a:srgbClr val="335885"/>
                </a:solidFill>
                <a:latin typeface="Arial"/>
                <a:cs typeface="Arial"/>
              </a:rPr>
              <a:t>team </a:t>
            </a:r>
            <a:r>
              <a:rPr lang="en-US" sz="2000" b="1" i="0" dirty="0" smtClean="0">
                <a:solidFill>
                  <a:srgbClr val="335885"/>
                </a:solidFill>
                <a:latin typeface="Arial"/>
                <a:cs typeface="Arial"/>
              </a:rPr>
              <a:t>invested funds with Kiva.org </a:t>
            </a:r>
            <a:r>
              <a:rPr lang="en-US" sz="2000" b="1" i="0" dirty="0">
                <a:solidFill>
                  <a:srgbClr val="335885"/>
                </a:solidFill>
                <a:latin typeface="Arial"/>
                <a:cs typeface="Arial"/>
              </a:rPr>
              <a:t>in small </a:t>
            </a:r>
            <a:r>
              <a:rPr lang="en-US" sz="2000" b="1" i="0" dirty="0" smtClean="0">
                <a:solidFill>
                  <a:srgbClr val="335885"/>
                </a:solidFill>
                <a:latin typeface="Arial"/>
                <a:cs typeface="Arial"/>
              </a:rPr>
              <a:t>businesses </a:t>
            </a:r>
            <a:r>
              <a:rPr lang="en-US" sz="2000" b="1" i="0" dirty="0">
                <a:solidFill>
                  <a:srgbClr val="335885"/>
                </a:solidFill>
                <a:latin typeface="Arial"/>
                <a:cs typeface="Arial"/>
              </a:rPr>
              <a:t>in </a:t>
            </a:r>
            <a:r>
              <a:rPr lang="en-US" sz="2000" b="1" i="0" dirty="0" smtClean="0">
                <a:solidFill>
                  <a:srgbClr val="335885"/>
                </a:solidFill>
                <a:latin typeface="Arial"/>
                <a:cs typeface="Arial"/>
              </a:rPr>
              <a:t>Kenya, Uganda and Tanzania.</a:t>
            </a:r>
            <a:endParaRPr lang="en-US" sz="2000" b="1" i="0" dirty="0">
              <a:solidFill>
                <a:srgbClr val="335885"/>
              </a:solidFill>
              <a:latin typeface="Arial"/>
              <a:cs typeface="Arial"/>
            </a:endParaRPr>
          </a:p>
        </p:txBody>
      </p:sp>
      <p:pic>
        <p:nvPicPr>
          <p:cNvPr id="7" name="Picture 6" descr="KSU 2 Color [Converted].eps"/>
          <p:cNvPicPr>
            <a:picLocks noChangeAspect="1"/>
          </p:cNvPicPr>
          <p:nvPr/>
        </p:nvPicPr>
        <p:blipFill>
          <a:blip r:embed="rId4"/>
          <a:srcRect t="32252"/>
          <a:stretch>
            <a:fillRect/>
          </a:stretch>
        </p:blipFill>
        <p:spPr>
          <a:xfrm>
            <a:off x="6400800" y="5715000"/>
            <a:ext cx="2514600" cy="105543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oreadaily.bmp"/>
          <p:cNvPicPr>
            <a:picLocks noChangeAspect="1"/>
          </p:cNvPicPr>
          <p:nvPr/>
        </p:nvPicPr>
        <p:blipFill>
          <a:blip r:embed="rId3"/>
          <a:srcRect b="44192"/>
          <a:stretch>
            <a:fillRect/>
          </a:stretch>
        </p:blipFill>
        <p:spPr>
          <a:xfrm>
            <a:off x="533401" y="1371600"/>
            <a:ext cx="3200399" cy="1828800"/>
          </a:xfrm>
          <a:prstGeom prst="rect">
            <a:avLst/>
          </a:prstGeom>
        </p:spPr>
      </p:pic>
      <p:sp>
        <p:nvSpPr>
          <p:cNvPr id="5" name="TextBox 4"/>
          <p:cNvSpPr txBox="1"/>
          <p:nvPr/>
        </p:nvSpPr>
        <p:spPr>
          <a:xfrm>
            <a:off x="3581400" y="304800"/>
            <a:ext cx="5334000" cy="3077766"/>
          </a:xfrm>
          <a:prstGeom prst="rect">
            <a:avLst/>
          </a:prstGeom>
          <a:noFill/>
        </p:spPr>
        <p:txBody>
          <a:bodyPr wrap="square" rtlCol="0">
            <a:spAutoFit/>
          </a:bodyPr>
          <a:lstStyle/>
          <a:p>
            <a:pPr algn="r"/>
            <a:r>
              <a:rPr lang="en-US" sz="3200" b="1" dirty="0" smtClean="0">
                <a:solidFill>
                  <a:srgbClr val="335885"/>
                </a:solidFill>
                <a:latin typeface="Arial"/>
                <a:cs typeface="Arial"/>
              </a:rPr>
              <a:t>Promotion &amp; Publicity:</a:t>
            </a:r>
          </a:p>
          <a:p>
            <a:pPr algn="r"/>
            <a:r>
              <a:rPr lang="en-US" b="1" dirty="0" smtClean="0">
                <a:solidFill>
                  <a:srgbClr val="335885"/>
                </a:solidFill>
                <a:latin typeface="Arial"/>
                <a:cs typeface="Arial"/>
              </a:rPr>
              <a:t> The ACSP featured in local Atlanta area newspapers, major national newspapers and </a:t>
            </a:r>
          </a:p>
          <a:p>
            <a:pPr algn="r"/>
            <a:r>
              <a:rPr lang="en-US" b="1" dirty="0" smtClean="0">
                <a:solidFill>
                  <a:srgbClr val="335885"/>
                </a:solidFill>
                <a:latin typeface="Arial"/>
                <a:cs typeface="Arial"/>
              </a:rPr>
              <a:t>global television networks.</a:t>
            </a:r>
          </a:p>
          <a:p>
            <a:pPr algn="r"/>
            <a:endParaRPr lang="en-US" b="1" dirty="0" smtClean="0">
              <a:solidFill>
                <a:srgbClr val="335885"/>
              </a:solidFill>
              <a:latin typeface="Arial"/>
              <a:cs typeface="Arial"/>
            </a:endParaRPr>
          </a:p>
          <a:p>
            <a:pPr algn="r"/>
            <a:r>
              <a:rPr lang="en-US" b="1" dirty="0" smtClean="0">
                <a:solidFill>
                  <a:srgbClr val="335885"/>
                </a:solidFill>
                <a:latin typeface="Arial"/>
                <a:cs typeface="Arial"/>
              </a:rPr>
              <a:t>EX: Year of Turkey - more than 20 TV interviews in Turkey including CNN-Turk, TRT (Turkish Radio and Television) STV (Samanyolu TV), and Mehtap TV.</a:t>
            </a:r>
          </a:p>
          <a:p>
            <a:pPr algn="r"/>
            <a:endParaRPr lang="en-US" b="1" dirty="0">
              <a:latin typeface="Arial"/>
              <a:cs typeface="Arial"/>
            </a:endParaRPr>
          </a:p>
        </p:txBody>
      </p:sp>
      <p:pic>
        <p:nvPicPr>
          <p:cNvPr id="6" name="Picture 2"/>
          <p:cNvPicPr>
            <a:picLocks noChangeAspect="1" noChangeArrowheads="1"/>
          </p:cNvPicPr>
          <p:nvPr/>
        </p:nvPicPr>
        <p:blipFill>
          <a:blip r:embed="rId4" cstate="print"/>
          <a:srcRect b="18732"/>
          <a:stretch>
            <a:fillRect/>
          </a:stretch>
        </p:blipFill>
        <p:spPr bwMode="auto">
          <a:xfrm>
            <a:off x="533400" y="3197015"/>
            <a:ext cx="2705018" cy="2975185"/>
          </a:xfrm>
          <a:prstGeom prst="rect">
            <a:avLst/>
          </a:prstGeom>
          <a:noFill/>
          <a:ln w="9525">
            <a:noFill/>
            <a:miter lim="800000"/>
            <a:headEnd/>
            <a:tailEnd/>
          </a:ln>
        </p:spPr>
      </p:pic>
      <p:pic>
        <p:nvPicPr>
          <p:cNvPr id="7" name="Picture 2" descr="DSC00724"/>
          <p:cNvPicPr>
            <a:picLocks noChangeAspect="1" noChangeArrowheads="1"/>
          </p:cNvPicPr>
          <p:nvPr/>
        </p:nvPicPr>
        <p:blipFill>
          <a:blip r:embed="rId5" cstate="print"/>
          <a:srcRect t="9679" b="14818"/>
          <a:stretch>
            <a:fillRect/>
          </a:stretch>
        </p:blipFill>
        <p:spPr>
          <a:xfrm>
            <a:off x="3200400" y="3200400"/>
            <a:ext cx="5257800" cy="2977308"/>
          </a:xfrm>
          <a:prstGeom prst="rect">
            <a:avLst/>
          </a:prstGeom>
          <a:noFill/>
          <a:ln/>
        </p:spPr>
      </p:pic>
      <p:pic>
        <p:nvPicPr>
          <p:cNvPr id="8" name="Picture 7" descr="KSU 2 Color [Converted].eps"/>
          <p:cNvPicPr>
            <a:picLocks noChangeAspect="1"/>
          </p:cNvPicPr>
          <p:nvPr/>
        </p:nvPicPr>
        <p:blipFill>
          <a:blip r:embed="rId6"/>
          <a:srcRect t="32252"/>
          <a:stretch>
            <a:fillRect/>
          </a:stretch>
        </p:blipFill>
        <p:spPr>
          <a:xfrm>
            <a:off x="6629400" y="5878770"/>
            <a:ext cx="2514600" cy="105543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24000"/>
            <a:ext cx="7772400" cy="1470025"/>
          </a:xfrm>
        </p:spPr>
        <p:txBody>
          <a:bodyPr>
            <a:normAutofit/>
          </a:bodyPr>
          <a:lstStyle/>
          <a:p>
            <a:r>
              <a:rPr lang="en-US" sz="4200" dirty="0" smtClean="0">
                <a:latin typeface="Arial"/>
                <a:cs typeface="Arial"/>
              </a:rPr>
              <a:t>Global Spotlight at Utah Valley University</a:t>
            </a:r>
            <a:endParaRPr lang="en-US" sz="4200" dirty="0">
              <a:latin typeface="Arial"/>
              <a:cs typeface="Arial"/>
            </a:endParaRPr>
          </a:p>
        </p:txBody>
      </p:sp>
      <p:sp>
        <p:nvSpPr>
          <p:cNvPr id="5" name="Subtitle 4"/>
          <p:cNvSpPr>
            <a:spLocks noGrp="1"/>
          </p:cNvSpPr>
          <p:nvPr>
            <p:ph type="subTitle" idx="1"/>
          </p:nvPr>
        </p:nvSpPr>
        <p:spPr>
          <a:xfrm>
            <a:off x="838200" y="3124200"/>
            <a:ext cx="7620000" cy="1066800"/>
          </a:xfrm>
        </p:spPr>
        <p:txBody>
          <a:bodyPr>
            <a:normAutofit/>
          </a:bodyPr>
          <a:lstStyle/>
          <a:p>
            <a:r>
              <a:rPr lang="en-US" b="1" dirty="0" smtClean="0">
                <a:latin typeface="Arial"/>
                <a:cs typeface="Arial"/>
              </a:rPr>
              <a:t>Preparing Globally Competent Citizens</a:t>
            </a:r>
            <a:endParaRPr lang="en-US" b="1" dirty="0">
              <a:latin typeface="Arial"/>
              <a:cs typeface="Arial"/>
            </a:endParaRPr>
          </a:p>
        </p:txBody>
      </p:sp>
      <p:sp>
        <p:nvSpPr>
          <p:cNvPr id="6" name="TextBox 5"/>
          <p:cNvSpPr txBox="1"/>
          <p:nvPr/>
        </p:nvSpPr>
        <p:spPr>
          <a:xfrm>
            <a:off x="3179902" y="4419600"/>
            <a:ext cx="2332064" cy="1123384"/>
          </a:xfrm>
          <a:prstGeom prst="rect">
            <a:avLst/>
          </a:prstGeom>
          <a:noFill/>
        </p:spPr>
        <p:txBody>
          <a:bodyPr wrap="none" rtlCol="0">
            <a:spAutoFit/>
          </a:bodyPr>
          <a:lstStyle/>
          <a:p>
            <a:pPr algn="ctr"/>
            <a:r>
              <a:rPr lang="en-US" sz="2700" dirty="0" smtClean="0"/>
              <a:t>Danny Damron</a:t>
            </a:r>
          </a:p>
          <a:p>
            <a:pPr algn="ctr"/>
            <a:r>
              <a:rPr lang="en-US" sz="2000" i="1" dirty="0" smtClean="0"/>
              <a:t>Director </a:t>
            </a:r>
          </a:p>
          <a:p>
            <a:pPr algn="ctr"/>
            <a:r>
              <a:rPr lang="en-US" sz="2000" i="1" dirty="0" smtClean="0"/>
              <a:t>International Center</a:t>
            </a:r>
            <a:endParaRPr lang="en-US" sz="2000" i="1" dirty="0"/>
          </a:p>
        </p:txBody>
      </p:sp>
      <p:pic>
        <p:nvPicPr>
          <p:cNvPr id="7" name="Picture 6"/>
          <p:cNvPicPr>
            <a:picLocks noChangeAspect="1"/>
          </p:cNvPicPr>
          <p:nvPr/>
        </p:nvPicPr>
        <p:blipFill>
          <a:blip r:embed="rId2"/>
          <a:stretch>
            <a:fillRect/>
          </a:stretch>
        </p:blipFill>
        <p:spPr>
          <a:xfrm>
            <a:off x="7239000" y="4876800"/>
            <a:ext cx="1395527" cy="129145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990600"/>
          </a:xfrm>
        </p:spPr>
        <p:txBody>
          <a:bodyPr>
            <a:normAutofit/>
          </a:bodyPr>
          <a:lstStyle/>
          <a:p>
            <a:r>
              <a:rPr lang="en-US" sz="4200" dirty="0" smtClean="0">
                <a:latin typeface="Arial"/>
                <a:cs typeface="Arial"/>
              </a:rPr>
              <a:t>Defining Internationalization</a:t>
            </a:r>
            <a:endParaRPr lang="en-US" sz="4200" dirty="0">
              <a:latin typeface="Arial"/>
              <a:cs typeface="Arial"/>
            </a:endParaRPr>
          </a:p>
        </p:txBody>
      </p:sp>
      <p:sp>
        <p:nvSpPr>
          <p:cNvPr id="3" name="Subtitle 2"/>
          <p:cNvSpPr>
            <a:spLocks noGrp="1"/>
          </p:cNvSpPr>
          <p:nvPr>
            <p:ph type="subTitle" idx="1"/>
          </p:nvPr>
        </p:nvSpPr>
        <p:spPr>
          <a:xfrm>
            <a:off x="762000" y="2133600"/>
            <a:ext cx="7772400" cy="4114800"/>
          </a:xfrm>
        </p:spPr>
        <p:txBody>
          <a:bodyPr>
            <a:normAutofit fontScale="62500" lnSpcReduction="20000"/>
          </a:bodyPr>
          <a:lstStyle/>
          <a:p>
            <a:pPr algn="l"/>
            <a:r>
              <a:rPr lang="en-US" sz="2857" b="1" i="1" dirty="0" smtClean="0">
                <a:latin typeface="Arial"/>
                <a:cs typeface="Arial"/>
              </a:rPr>
              <a:t>Global Learning</a:t>
            </a:r>
            <a:r>
              <a:rPr lang="en-US" sz="2857" dirty="0" smtClean="0">
                <a:latin typeface="Arial"/>
                <a:cs typeface="Arial"/>
              </a:rPr>
              <a:t> </a:t>
            </a:r>
          </a:p>
          <a:p>
            <a:pPr lvl="1" algn="l"/>
            <a:r>
              <a:rPr lang="en-US" sz="2720" dirty="0" smtClean="0">
                <a:solidFill>
                  <a:schemeClr val="tx1"/>
                </a:solidFill>
                <a:latin typeface="Arial"/>
                <a:cs typeface="Arial"/>
              </a:rPr>
              <a:t>the knowledge, skills, and attitudes that students acquire through a variety of experiences that enable them to understand world cultures and events; analyze global systems; appreciate cultural differences; and apply this knowledge and appreciation to their lives as citizens and workers </a:t>
            </a:r>
          </a:p>
          <a:p>
            <a:pPr lvl="1" algn="l"/>
            <a:r>
              <a:rPr lang="en-US" sz="2457" dirty="0" smtClean="0">
                <a:solidFill>
                  <a:schemeClr val="tx1"/>
                </a:solidFill>
                <a:latin typeface="Arial"/>
                <a:cs typeface="Arial"/>
              </a:rPr>
              <a:t>- Olson, Green, and Hill 2006, v</a:t>
            </a:r>
          </a:p>
          <a:p>
            <a:pPr algn="l"/>
            <a:endParaRPr lang="en-US" sz="2240" b="1" i="1" dirty="0" smtClean="0">
              <a:latin typeface="Arial"/>
              <a:cs typeface="Arial"/>
            </a:endParaRPr>
          </a:p>
          <a:p>
            <a:pPr algn="l"/>
            <a:r>
              <a:rPr lang="en-US" sz="2857" b="1" i="1" dirty="0" smtClean="0">
                <a:latin typeface="Arial"/>
                <a:cs typeface="Arial"/>
              </a:rPr>
              <a:t>Internationalization</a:t>
            </a:r>
            <a:r>
              <a:rPr lang="en-US" sz="2857" dirty="0" smtClean="0">
                <a:latin typeface="Arial"/>
                <a:cs typeface="Arial"/>
              </a:rPr>
              <a:t> </a:t>
            </a:r>
          </a:p>
          <a:p>
            <a:pPr marL="457200" lvl="2" algn="l"/>
            <a:r>
              <a:rPr lang="en-US" sz="2720" dirty="0" smtClean="0">
                <a:solidFill>
                  <a:schemeClr val="tx1"/>
                </a:solidFill>
                <a:latin typeface="Arial"/>
                <a:cs typeface="Arial"/>
              </a:rPr>
              <a:t>the process by which institutions foster global learning </a:t>
            </a:r>
          </a:p>
          <a:p>
            <a:pPr marL="457200" lvl="2" algn="l"/>
            <a:r>
              <a:rPr lang="en-US" dirty="0" smtClean="0">
                <a:solidFill>
                  <a:schemeClr val="tx1"/>
                </a:solidFill>
                <a:latin typeface="Arial"/>
                <a:cs typeface="Arial"/>
              </a:rPr>
              <a:t>-  Olson, Green, and Hill 2006, v</a:t>
            </a:r>
          </a:p>
          <a:p>
            <a:pPr algn="l"/>
            <a:endParaRPr lang="en-US" sz="2240" dirty="0" smtClean="0">
              <a:latin typeface="Arial"/>
              <a:cs typeface="Arial"/>
            </a:endParaRPr>
          </a:p>
          <a:p>
            <a:pPr lvl="1" algn="l"/>
            <a:r>
              <a:rPr lang="en-US" sz="2714" dirty="0" smtClean="0">
                <a:solidFill>
                  <a:schemeClr val="tx1"/>
                </a:solidFill>
                <a:latin typeface="Arial"/>
                <a:cs typeface="Arial"/>
              </a:rPr>
              <a:t>the process of integrating international and multicultural perspectives and experiences into the learning, discovery and engagement mission of higher education </a:t>
            </a:r>
          </a:p>
          <a:p>
            <a:pPr lvl="1" algn="l"/>
            <a:r>
              <a:rPr lang="en-US" sz="2457" dirty="0" smtClean="0">
                <a:solidFill>
                  <a:schemeClr val="tx1"/>
                </a:solidFill>
                <a:latin typeface="Arial"/>
                <a:cs typeface="Arial"/>
              </a:rPr>
              <a:t>- Knight, 1994</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76400"/>
            <a:ext cx="3008313" cy="533400"/>
          </a:xfrm>
        </p:spPr>
        <p:txBody>
          <a:bodyPr>
            <a:normAutofit/>
          </a:bodyPr>
          <a:lstStyle/>
          <a:p>
            <a:endParaRPr lang="en-US" sz="2800" dirty="0">
              <a:latin typeface="+mn-lt"/>
            </a:endParaRPr>
          </a:p>
        </p:txBody>
      </p:sp>
      <p:sp>
        <p:nvSpPr>
          <p:cNvPr id="5" name="Content Placeholder 4"/>
          <p:cNvSpPr>
            <a:spLocks noGrp="1"/>
          </p:cNvSpPr>
          <p:nvPr>
            <p:ph idx="1"/>
          </p:nvPr>
        </p:nvSpPr>
        <p:spPr/>
        <p:txBody>
          <a:bodyPr/>
          <a:lstStyle/>
          <a:p>
            <a:pPr>
              <a:buNone/>
            </a:pPr>
            <a:endParaRPr lang="en-US" dirty="0"/>
          </a:p>
        </p:txBody>
      </p:sp>
      <p:sp>
        <p:nvSpPr>
          <p:cNvPr id="6" name="Text Placeholder 5"/>
          <p:cNvSpPr>
            <a:spLocks noGrp="1"/>
          </p:cNvSpPr>
          <p:nvPr>
            <p:ph type="body" sz="half" idx="2"/>
          </p:nvPr>
        </p:nvSpPr>
        <p:spPr>
          <a:xfrm>
            <a:off x="457200" y="2362200"/>
            <a:ext cx="3008313" cy="3459163"/>
          </a:xfrm>
        </p:spPr>
        <p:txBody>
          <a:bodyPr/>
          <a:lstStyle/>
          <a:p>
            <a:pPr>
              <a:buFont typeface="Arial"/>
              <a:buChar char="•"/>
            </a:pPr>
            <a:endParaRPr lang="en-US" dirty="0" smtClean="0"/>
          </a:p>
          <a:p>
            <a:r>
              <a:rPr lang="en-US" sz="2400" dirty="0" smtClean="0">
                <a:latin typeface="Arial"/>
                <a:cs typeface="Arial"/>
              </a:rPr>
              <a:t>2009-2010 AY: Central Asia</a:t>
            </a:r>
          </a:p>
          <a:p>
            <a:r>
              <a:rPr lang="en-US" sz="2400" dirty="0" smtClean="0">
                <a:latin typeface="Arial"/>
                <a:cs typeface="Arial"/>
              </a:rPr>
              <a:t>2010-2011 AY: China</a:t>
            </a:r>
          </a:p>
          <a:p>
            <a:r>
              <a:rPr lang="en-US" sz="2400" dirty="0" smtClean="0">
                <a:latin typeface="Arial"/>
                <a:cs typeface="Arial"/>
              </a:rPr>
              <a:t>2011-2012 AY: Brazil</a:t>
            </a:r>
          </a:p>
          <a:p>
            <a:r>
              <a:rPr lang="en-US" sz="2400" dirty="0" smtClean="0">
                <a:latin typeface="Arial"/>
                <a:cs typeface="Arial"/>
              </a:rPr>
              <a:t>2012-2013 AY: Eurasia</a:t>
            </a:r>
            <a:endParaRPr lang="en-US" sz="2400" dirty="0">
              <a:latin typeface="Arial"/>
              <a:cs typeface="Arial"/>
            </a:endParaRPr>
          </a:p>
        </p:txBody>
      </p:sp>
      <p:pic>
        <p:nvPicPr>
          <p:cNvPr id="7" name="Picture 6"/>
          <p:cNvPicPr>
            <a:picLocks noChangeAspect="1"/>
          </p:cNvPicPr>
          <p:nvPr/>
        </p:nvPicPr>
        <p:blipFill>
          <a:blip r:embed="rId2"/>
          <a:stretch>
            <a:fillRect/>
          </a:stretch>
        </p:blipFill>
        <p:spPr>
          <a:xfrm>
            <a:off x="3581400" y="381000"/>
            <a:ext cx="5257800" cy="5791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sz="4200" dirty="0" smtClean="0">
                <a:latin typeface="Arial"/>
                <a:cs typeface="Arial"/>
              </a:rPr>
              <a:t>            The Basics</a:t>
            </a:r>
            <a:endParaRPr lang="en-US" sz="4200" dirty="0">
              <a:latin typeface="Arial"/>
              <a:cs typeface="Arial"/>
            </a:endParaRPr>
          </a:p>
        </p:txBody>
      </p:sp>
      <p:sp>
        <p:nvSpPr>
          <p:cNvPr id="8" name="Content Placeholder 7"/>
          <p:cNvSpPr>
            <a:spLocks noGrp="1"/>
          </p:cNvSpPr>
          <p:nvPr>
            <p:ph sz="half" idx="1"/>
          </p:nvPr>
        </p:nvSpPr>
        <p:spPr/>
        <p:txBody>
          <a:bodyPr>
            <a:normAutofit fontScale="92500" lnSpcReduction="10000"/>
          </a:bodyPr>
          <a:lstStyle/>
          <a:p>
            <a:pPr>
              <a:buFont typeface="Arial"/>
              <a:buChar char="•"/>
            </a:pPr>
            <a:r>
              <a:rPr lang="en-US" dirty="0" smtClean="0">
                <a:latin typeface="Arial"/>
                <a:cs typeface="Arial"/>
              </a:rPr>
              <a:t>Faculty Study Seminar</a:t>
            </a:r>
          </a:p>
          <a:p>
            <a:pPr>
              <a:buFont typeface="Arial"/>
              <a:buChar char="•"/>
            </a:pPr>
            <a:r>
              <a:rPr lang="en-US" dirty="0" smtClean="0">
                <a:latin typeface="Arial"/>
                <a:cs typeface="Arial"/>
              </a:rPr>
              <a:t>Academic year-long</a:t>
            </a:r>
          </a:p>
          <a:p>
            <a:pPr>
              <a:buFont typeface="Arial"/>
              <a:buChar char="•"/>
            </a:pPr>
            <a:r>
              <a:rPr lang="en-US" dirty="0" smtClean="0">
                <a:latin typeface="Arial"/>
                <a:cs typeface="Arial"/>
              </a:rPr>
              <a:t>General Education Focus</a:t>
            </a:r>
          </a:p>
          <a:p>
            <a:pPr>
              <a:buFont typeface="Arial"/>
              <a:buChar char="•"/>
            </a:pPr>
            <a:r>
              <a:rPr lang="en-US" dirty="0" smtClean="0">
                <a:latin typeface="Arial"/>
                <a:cs typeface="Arial"/>
              </a:rPr>
              <a:t>Interdisciplinary</a:t>
            </a:r>
          </a:p>
          <a:p>
            <a:pPr>
              <a:buFont typeface="Arial"/>
              <a:buChar char="•"/>
            </a:pPr>
            <a:r>
              <a:rPr lang="en-US" dirty="0" smtClean="0">
                <a:latin typeface="Arial"/>
                <a:cs typeface="Arial"/>
              </a:rPr>
              <a:t>Study Abroad Development</a:t>
            </a:r>
          </a:p>
          <a:p>
            <a:pPr>
              <a:buFont typeface="Arial"/>
              <a:buChar char="•"/>
            </a:pPr>
            <a:r>
              <a:rPr lang="en-US" dirty="0" smtClean="0">
                <a:latin typeface="Arial"/>
                <a:cs typeface="Arial"/>
              </a:rPr>
              <a:t>Cultural Outreach</a:t>
            </a:r>
          </a:p>
          <a:p>
            <a:pPr>
              <a:buFont typeface="Arial"/>
              <a:buChar char="•"/>
            </a:pPr>
            <a:r>
              <a:rPr lang="en-US" dirty="0" smtClean="0">
                <a:latin typeface="Arial"/>
                <a:cs typeface="Arial"/>
              </a:rPr>
              <a:t>Book of the Semester</a:t>
            </a:r>
          </a:p>
          <a:p>
            <a:pPr>
              <a:buFont typeface="Arial"/>
              <a:buChar char="•"/>
            </a:pPr>
            <a:r>
              <a:rPr lang="en-US" dirty="0" smtClean="0">
                <a:latin typeface="Arial"/>
                <a:cs typeface="Arial"/>
              </a:rPr>
              <a:t>International Cinema</a:t>
            </a:r>
          </a:p>
          <a:p>
            <a:pPr>
              <a:buFont typeface="Arial"/>
              <a:buChar char="•"/>
            </a:pPr>
            <a:endParaRPr lang="en-US" dirty="0" smtClean="0"/>
          </a:p>
          <a:p>
            <a:endParaRPr lang="en-US" dirty="0"/>
          </a:p>
        </p:txBody>
      </p:sp>
      <p:pic>
        <p:nvPicPr>
          <p:cNvPr id="11" name="Content Placeholder 10" descr="dorothystang_digitaltall.jpg"/>
          <p:cNvPicPr>
            <a:picLocks noGrp="1" noChangeAspect="1"/>
          </p:cNvPicPr>
          <p:nvPr>
            <p:ph sz="half" idx="2"/>
          </p:nvPr>
        </p:nvPicPr>
        <p:blipFill>
          <a:blip r:embed="rId2"/>
          <a:srcRect l="-29317" r="-29317"/>
          <a:stretch>
            <a:fillRect/>
          </a:stretch>
        </p:blipFill>
        <p:spPr>
          <a:xfrm>
            <a:off x="4648200" y="685800"/>
            <a:ext cx="4854536" cy="54403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629400" cy="1401762"/>
          </a:xfrm>
        </p:spPr>
        <p:txBody>
          <a:bodyPr>
            <a:normAutofit/>
          </a:bodyPr>
          <a:lstStyle/>
          <a:p>
            <a:pPr algn="l"/>
            <a:r>
              <a:rPr lang="en-US" sz="4200" dirty="0" smtClean="0">
                <a:latin typeface="Arial"/>
                <a:cs typeface="Arial"/>
              </a:rPr>
              <a:t>Governance and Decision-making</a:t>
            </a:r>
            <a:endParaRPr lang="en-US" sz="4200" dirty="0">
              <a:latin typeface="Arial"/>
              <a:cs typeface="Arial"/>
            </a:endParaRPr>
          </a:p>
        </p:txBody>
      </p:sp>
      <p:sp>
        <p:nvSpPr>
          <p:cNvPr id="3" name="Content Placeholder 2"/>
          <p:cNvSpPr>
            <a:spLocks noGrp="1"/>
          </p:cNvSpPr>
          <p:nvPr>
            <p:ph sz="half" idx="1"/>
          </p:nvPr>
        </p:nvSpPr>
        <p:spPr>
          <a:xfrm>
            <a:off x="457200" y="1905000"/>
            <a:ext cx="4038600" cy="4221163"/>
          </a:xfrm>
        </p:spPr>
        <p:txBody>
          <a:bodyPr>
            <a:normAutofit fontScale="85000" lnSpcReduction="20000"/>
          </a:bodyPr>
          <a:lstStyle/>
          <a:p>
            <a:r>
              <a:rPr lang="en-US" dirty="0" smtClean="0">
                <a:latin typeface="Arial"/>
                <a:cs typeface="Arial"/>
              </a:rPr>
              <a:t>Supporting campus stakeholders-campus internationalization priorities</a:t>
            </a:r>
          </a:p>
          <a:p>
            <a:r>
              <a:rPr lang="en-US" dirty="0" smtClean="0">
                <a:latin typeface="Arial"/>
                <a:cs typeface="Arial"/>
              </a:rPr>
              <a:t>Connecting country selection with faculty/administration buy-in</a:t>
            </a:r>
          </a:p>
          <a:p>
            <a:r>
              <a:rPr lang="en-US" dirty="0" smtClean="0">
                <a:latin typeface="Arial"/>
                <a:cs typeface="Arial"/>
              </a:rPr>
              <a:t>Balancing academic complexity with GE-like accessibility</a:t>
            </a:r>
          </a:p>
          <a:p>
            <a:r>
              <a:rPr lang="en-US" dirty="0" smtClean="0">
                <a:latin typeface="Arial"/>
                <a:cs typeface="Arial"/>
              </a:rPr>
              <a:t>Collaboration with community partners</a:t>
            </a:r>
          </a:p>
          <a:p>
            <a:pPr>
              <a:buNone/>
            </a:pPr>
            <a:endParaRPr lang="en-US" dirty="0">
              <a:latin typeface="+mn-lt"/>
            </a:endParaRPr>
          </a:p>
        </p:txBody>
      </p:sp>
      <p:pic>
        <p:nvPicPr>
          <p:cNvPr id="5" name="Content Placeholder 4" descr="economy_digitaltall.jpg"/>
          <p:cNvPicPr>
            <a:picLocks noGrp="1" noChangeAspect="1"/>
          </p:cNvPicPr>
          <p:nvPr>
            <p:ph sz="half" idx="2"/>
          </p:nvPr>
        </p:nvPicPr>
        <p:blipFill>
          <a:blip r:embed="rId3"/>
          <a:srcRect l="-29317" r="-29317"/>
          <a:stretch>
            <a:fillRect/>
          </a:stretch>
        </p:blipFill>
        <p:spPr>
          <a:xfrm>
            <a:off x="4533323" y="1066800"/>
            <a:ext cx="4869594" cy="51816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33400"/>
            <a:ext cx="5943600" cy="944562"/>
          </a:xfrm>
        </p:spPr>
        <p:txBody>
          <a:bodyPr>
            <a:normAutofit fontScale="90000"/>
          </a:bodyPr>
          <a:lstStyle/>
          <a:p>
            <a:pPr algn="l"/>
            <a:r>
              <a:rPr lang="en-US" sz="4200" dirty="0" smtClean="0">
                <a:latin typeface="Arial"/>
                <a:cs typeface="Arial"/>
              </a:rPr>
              <a:t>Steps </a:t>
            </a:r>
            <a:br>
              <a:rPr lang="en-US" sz="4200" dirty="0" smtClean="0">
                <a:latin typeface="Arial"/>
                <a:cs typeface="Arial"/>
              </a:rPr>
            </a:br>
            <a:r>
              <a:rPr lang="en-US" sz="4200" dirty="0" smtClean="0">
                <a:latin typeface="Arial"/>
                <a:cs typeface="Arial"/>
              </a:rPr>
              <a:t>Forward</a:t>
            </a:r>
            <a:endParaRPr lang="en-US" sz="4200" dirty="0">
              <a:latin typeface="Arial"/>
              <a:cs typeface="Arial"/>
            </a:endParaRPr>
          </a:p>
        </p:txBody>
      </p:sp>
      <p:sp>
        <p:nvSpPr>
          <p:cNvPr id="3" name="Content Placeholder 2"/>
          <p:cNvSpPr>
            <a:spLocks noGrp="1"/>
          </p:cNvSpPr>
          <p:nvPr>
            <p:ph sz="half" idx="1"/>
          </p:nvPr>
        </p:nvSpPr>
        <p:spPr/>
        <p:txBody>
          <a:bodyPr>
            <a:normAutofit fontScale="77500" lnSpcReduction="20000"/>
          </a:bodyPr>
          <a:lstStyle/>
          <a:p>
            <a:r>
              <a:rPr lang="en-US" dirty="0" smtClean="0">
                <a:latin typeface="Arial"/>
                <a:cs typeface="Arial"/>
              </a:rPr>
              <a:t>Curriculum/Campus integration</a:t>
            </a:r>
          </a:p>
          <a:p>
            <a:r>
              <a:rPr lang="en-US" dirty="0" smtClean="0">
                <a:latin typeface="Arial"/>
                <a:cs typeface="Arial"/>
              </a:rPr>
              <a:t>“JumpStart” program development</a:t>
            </a:r>
          </a:p>
          <a:p>
            <a:r>
              <a:rPr lang="en-US" dirty="0" smtClean="0">
                <a:latin typeface="Arial"/>
                <a:cs typeface="Arial"/>
              </a:rPr>
              <a:t>Curriculum internationalization grants</a:t>
            </a:r>
          </a:p>
          <a:p>
            <a:r>
              <a:rPr lang="en-US" dirty="0" smtClean="0">
                <a:latin typeface="Arial"/>
                <a:cs typeface="Arial"/>
              </a:rPr>
              <a:t>Study Abroad/International Internship development grants</a:t>
            </a:r>
          </a:p>
          <a:p>
            <a:r>
              <a:rPr lang="en-US" dirty="0" smtClean="0">
                <a:latin typeface="Arial"/>
                <a:cs typeface="Arial"/>
              </a:rPr>
              <a:t>Faculty professional development grants</a:t>
            </a:r>
          </a:p>
          <a:p>
            <a:r>
              <a:rPr lang="en-US" dirty="0" smtClean="0">
                <a:latin typeface="Arial"/>
                <a:cs typeface="Arial"/>
              </a:rPr>
              <a:t>Student intensive language study grants</a:t>
            </a:r>
          </a:p>
          <a:p>
            <a:r>
              <a:rPr lang="en-US" dirty="0" smtClean="0">
                <a:latin typeface="Arial"/>
                <a:cs typeface="Arial"/>
              </a:rPr>
              <a:t>Assessment</a:t>
            </a:r>
            <a:endParaRPr lang="en-US" dirty="0">
              <a:latin typeface="Arial"/>
              <a:cs typeface="Arial"/>
            </a:endParaRPr>
          </a:p>
        </p:txBody>
      </p:sp>
      <p:pic>
        <p:nvPicPr>
          <p:cNvPr id="5" name="Content Placeholder 4" descr="artshow_digitaltall.jpg"/>
          <p:cNvPicPr>
            <a:picLocks noGrp="1" noChangeAspect="1"/>
          </p:cNvPicPr>
          <p:nvPr>
            <p:ph sz="half" idx="2"/>
          </p:nvPr>
        </p:nvPicPr>
        <p:blipFill>
          <a:blip r:embed="rId2"/>
          <a:srcRect l="-29317" r="-29317"/>
          <a:stretch>
            <a:fillRect/>
          </a:stretch>
        </p:blipFill>
        <p:spPr>
          <a:xfrm>
            <a:off x="4221468" y="609599"/>
            <a:ext cx="5074932" cy="568735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934200" cy="1143000"/>
          </a:xfrm>
        </p:spPr>
        <p:txBody>
          <a:bodyPr>
            <a:normAutofit/>
          </a:bodyPr>
          <a:lstStyle/>
          <a:p>
            <a:r>
              <a:rPr lang="en-US" sz="4000" dirty="0" smtClean="0">
                <a:latin typeface="Arial"/>
                <a:cs typeface="Arial"/>
              </a:rPr>
              <a:t>Lessons Learned</a:t>
            </a:r>
            <a:endParaRPr lang="en-US" sz="4000" dirty="0">
              <a:latin typeface="Arial"/>
              <a:cs typeface="Arial"/>
            </a:endParaRPr>
          </a:p>
        </p:txBody>
      </p:sp>
      <p:sp>
        <p:nvSpPr>
          <p:cNvPr id="3" name="Content Placeholder 2"/>
          <p:cNvSpPr>
            <a:spLocks noGrp="1"/>
          </p:cNvSpPr>
          <p:nvPr>
            <p:ph idx="1"/>
          </p:nvPr>
        </p:nvSpPr>
        <p:spPr>
          <a:xfrm>
            <a:off x="457200" y="1600200"/>
            <a:ext cx="8229600" cy="4648200"/>
          </a:xfrm>
        </p:spPr>
        <p:txBody>
          <a:bodyPr>
            <a:normAutofit lnSpcReduction="10000"/>
          </a:bodyPr>
          <a:lstStyle/>
          <a:p>
            <a:pPr>
              <a:lnSpc>
                <a:spcPct val="110000"/>
              </a:lnSpc>
            </a:pPr>
            <a:r>
              <a:rPr lang="en-US" sz="2800" dirty="0" smtClean="0">
                <a:latin typeface="Arial"/>
                <a:cs typeface="Arial"/>
              </a:rPr>
              <a:t>Faculty can become real partners once engaged.</a:t>
            </a:r>
          </a:p>
          <a:p>
            <a:pPr>
              <a:lnSpc>
                <a:spcPct val="110000"/>
              </a:lnSpc>
            </a:pPr>
            <a:r>
              <a:rPr lang="en-US" sz="2800" dirty="0" smtClean="0">
                <a:latin typeface="Arial"/>
                <a:cs typeface="Arial"/>
              </a:rPr>
              <a:t>Everyone appreciates need for central source of information.</a:t>
            </a:r>
          </a:p>
          <a:p>
            <a:pPr>
              <a:lnSpc>
                <a:spcPct val="110000"/>
              </a:lnSpc>
            </a:pPr>
            <a:r>
              <a:rPr lang="en-US" sz="2800" dirty="0" smtClean="0">
                <a:latin typeface="Arial"/>
                <a:cs typeface="Arial"/>
              </a:rPr>
              <a:t>Shared interests do not create synergy.</a:t>
            </a:r>
          </a:p>
          <a:p>
            <a:pPr>
              <a:lnSpc>
                <a:spcPct val="110000"/>
              </a:lnSpc>
            </a:pPr>
            <a:r>
              <a:rPr lang="en-US" sz="2800" dirty="0" smtClean="0">
                <a:latin typeface="Arial"/>
                <a:cs typeface="Arial"/>
              </a:rPr>
              <a:t>Global Spotlight was a way to draw attention to our office.</a:t>
            </a:r>
          </a:p>
          <a:p>
            <a:pPr>
              <a:lnSpc>
                <a:spcPct val="110000"/>
              </a:lnSpc>
            </a:pPr>
            <a:r>
              <a:rPr lang="en-US" sz="2800" dirty="0" smtClean="0">
                <a:latin typeface="Arial"/>
                <a:cs typeface="Arial"/>
              </a:rPr>
              <a:t>Engagement with students, community declined.</a:t>
            </a:r>
          </a:p>
          <a:p>
            <a:pPr>
              <a:lnSpc>
                <a:spcPct val="110000"/>
              </a:lnSpc>
            </a:pPr>
            <a:r>
              <a:rPr lang="en-US" sz="2800" dirty="0" smtClean="0">
                <a:latin typeface="Arial"/>
                <a:cs typeface="Arial"/>
              </a:rPr>
              <a:t>Evaluating outcomes is difficult.</a:t>
            </a:r>
            <a:endParaRPr lang="en-US" sz="2800" dirty="0">
              <a:latin typeface="Arial"/>
              <a:cs typeface="Arial"/>
            </a:endParaRPr>
          </a:p>
        </p:txBody>
      </p:sp>
      <p:pic>
        <p:nvPicPr>
          <p:cNvPr id="4" name="Picture 3" descr="lgMwdmk-202C.eps"/>
          <p:cNvPicPr>
            <a:picLocks noChangeAspect="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6172200" y="5562600"/>
            <a:ext cx="2743200" cy="1066800"/>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3048587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990600"/>
          </a:xfrm>
        </p:spPr>
        <p:txBody>
          <a:bodyPr/>
          <a:lstStyle/>
          <a:p>
            <a:r>
              <a:rPr lang="en-US" dirty="0" smtClean="0">
                <a:latin typeface="Arial"/>
                <a:cs typeface="Arial"/>
              </a:rPr>
              <a:t>Lessons Learned</a:t>
            </a:r>
            <a:endParaRPr lang="en-US" dirty="0">
              <a:latin typeface="Arial"/>
              <a:cs typeface="Arial"/>
            </a:endParaRPr>
          </a:p>
        </p:txBody>
      </p:sp>
      <p:sp>
        <p:nvSpPr>
          <p:cNvPr id="3" name="Content Placeholder 2"/>
          <p:cNvSpPr>
            <a:spLocks noGrp="1"/>
          </p:cNvSpPr>
          <p:nvPr>
            <p:ph idx="1"/>
          </p:nvPr>
        </p:nvSpPr>
        <p:spPr>
          <a:xfrm>
            <a:off x="304800" y="1371600"/>
            <a:ext cx="8534400" cy="5257800"/>
          </a:xfrm>
        </p:spPr>
        <p:txBody>
          <a:bodyPr>
            <a:normAutofit fontScale="70000" lnSpcReduction="20000"/>
          </a:bodyPr>
          <a:lstStyle/>
          <a:p>
            <a:r>
              <a:rPr lang="en-US" dirty="0" smtClean="0">
                <a:latin typeface="Arial"/>
                <a:cs typeface="Arial"/>
              </a:rPr>
              <a:t>Evolution of Program (Institutional Support, Strategic Planning, Budgeting)</a:t>
            </a:r>
          </a:p>
          <a:p>
            <a:r>
              <a:rPr lang="en-US" dirty="0" smtClean="0">
                <a:latin typeface="Arial"/>
                <a:cs typeface="Arial"/>
              </a:rPr>
              <a:t>Start Early (especially when seeking grants &amp; government support)</a:t>
            </a:r>
          </a:p>
          <a:p>
            <a:r>
              <a:rPr lang="en-US" dirty="0" smtClean="0">
                <a:latin typeface="Arial"/>
                <a:cs typeface="Arial"/>
              </a:rPr>
              <a:t>Selection process &amp; criteria</a:t>
            </a:r>
          </a:p>
          <a:p>
            <a:r>
              <a:rPr lang="en-US" dirty="0" smtClean="0">
                <a:latin typeface="Arial"/>
                <a:cs typeface="Arial"/>
              </a:rPr>
              <a:t>Making Connections, Building Community (Local and Global) (Interdisciplinary Collaboration and Intercultural Communication)(reinforcing/interconnected elements)</a:t>
            </a:r>
          </a:p>
          <a:p>
            <a:r>
              <a:rPr lang="en-US" dirty="0" smtClean="0">
                <a:latin typeface="Arial"/>
                <a:cs typeface="Arial"/>
              </a:rPr>
              <a:t>Buy-In: Colleges, Departments, Faculty, Staff, and Students (co-sponsorship/ownership)</a:t>
            </a:r>
          </a:p>
          <a:p>
            <a:r>
              <a:rPr lang="en-US" dirty="0" smtClean="0">
                <a:latin typeface="Arial"/>
                <a:cs typeface="Arial"/>
              </a:rPr>
              <a:t>Faculty Engagement and incentives for Teaching, Research &amp; Service aspects (commitment)</a:t>
            </a:r>
          </a:p>
          <a:p>
            <a:r>
              <a:rPr lang="en-US" dirty="0" smtClean="0">
                <a:latin typeface="Arial"/>
                <a:cs typeface="Arial"/>
              </a:rPr>
              <a:t>Balancing Sensitive Topics with Appreciation for Cultural Differences (Levels of engagement and sensitivity)(Different events – different target audiences)</a:t>
            </a:r>
          </a:p>
          <a:p>
            <a:r>
              <a:rPr lang="en-US" dirty="0" smtClean="0">
                <a:latin typeface="Arial"/>
                <a:cs typeface="Arial"/>
              </a:rPr>
              <a:t>Assessment, Documentation, Promotion and Symbolic Value</a:t>
            </a:r>
            <a:endParaRPr lang="en-US" dirty="0">
              <a:latin typeface="Arial"/>
              <a:cs typeface="Arial"/>
            </a:endParaRPr>
          </a:p>
        </p:txBody>
      </p:sp>
      <p:pic>
        <p:nvPicPr>
          <p:cNvPr id="4" name="Picture 3" descr="KSU 2 Color [Converted].eps"/>
          <p:cNvPicPr>
            <a:picLocks noChangeAspect="1"/>
          </p:cNvPicPr>
          <p:nvPr/>
        </p:nvPicPr>
        <p:blipFill>
          <a:blip r:embed="rId2"/>
          <a:srcRect t="32252"/>
          <a:stretch>
            <a:fillRect/>
          </a:stretch>
        </p:blipFill>
        <p:spPr>
          <a:xfrm>
            <a:off x="6629400" y="0"/>
            <a:ext cx="2514600" cy="105543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6019800" cy="1143000"/>
          </a:xfrm>
        </p:spPr>
        <p:txBody>
          <a:bodyPr>
            <a:normAutofit/>
          </a:bodyPr>
          <a:lstStyle/>
          <a:p>
            <a:r>
              <a:rPr lang="en-US" sz="4200" dirty="0" smtClean="0">
                <a:latin typeface="Arial"/>
                <a:cs typeface="Arial"/>
              </a:rPr>
              <a:t>Lessons Learned</a:t>
            </a:r>
            <a:endParaRPr lang="en-US" sz="4200" dirty="0">
              <a:latin typeface="Arial"/>
              <a:cs typeface="Arial"/>
            </a:endParaRPr>
          </a:p>
        </p:txBody>
      </p:sp>
      <p:sp>
        <p:nvSpPr>
          <p:cNvPr id="3" name="Content Placeholder 2"/>
          <p:cNvSpPr>
            <a:spLocks noGrp="1"/>
          </p:cNvSpPr>
          <p:nvPr>
            <p:ph idx="1"/>
          </p:nvPr>
        </p:nvSpPr>
        <p:spPr>
          <a:xfrm>
            <a:off x="457200" y="1828800"/>
            <a:ext cx="8229600" cy="4419600"/>
          </a:xfrm>
        </p:spPr>
        <p:txBody>
          <a:bodyPr>
            <a:normAutofit fontScale="62500" lnSpcReduction="20000"/>
          </a:bodyPr>
          <a:lstStyle/>
          <a:p>
            <a:pPr>
              <a:buFont typeface="Wingdings" charset="2"/>
              <a:buChar char="ü"/>
            </a:pPr>
            <a:r>
              <a:rPr lang="en-US" dirty="0" smtClean="0">
                <a:latin typeface="Arial"/>
                <a:cs typeface="Arial"/>
              </a:rPr>
              <a:t>Planning committee – use existing international center board when possible, supplement to achieve broad campus representation if needed</a:t>
            </a:r>
          </a:p>
          <a:p>
            <a:pPr>
              <a:buFont typeface="Wingdings" charset="2"/>
              <a:buChar char="ü"/>
            </a:pPr>
            <a:r>
              <a:rPr lang="en-US" dirty="0" smtClean="0">
                <a:latin typeface="Arial"/>
                <a:cs typeface="Arial"/>
              </a:rPr>
              <a:t>Start small/use own funds + small contribution from schools/colleges to create value</a:t>
            </a:r>
          </a:p>
          <a:p>
            <a:pPr>
              <a:buFont typeface="Wingdings" charset="2"/>
              <a:buChar char="ü"/>
            </a:pPr>
            <a:r>
              <a:rPr lang="en-US" dirty="0" smtClean="0">
                <a:latin typeface="Arial"/>
                <a:cs typeface="Arial"/>
              </a:rPr>
              <a:t>To achieve buy-in and a “ready-made” audience, solicit co-sponsorship, even if in name only, of all events</a:t>
            </a:r>
          </a:p>
          <a:p>
            <a:pPr>
              <a:buFont typeface="Wingdings" charset="2"/>
              <a:buChar char="ü"/>
            </a:pPr>
            <a:r>
              <a:rPr lang="en-US" dirty="0" smtClean="0">
                <a:latin typeface="Arial"/>
                <a:cs typeface="Arial"/>
              </a:rPr>
              <a:t>Advertise early and often, social media, on and off campus, etc.</a:t>
            </a:r>
          </a:p>
          <a:p>
            <a:pPr>
              <a:buFont typeface="Wingdings" charset="2"/>
              <a:buChar char="ü"/>
            </a:pPr>
            <a:r>
              <a:rPr lang="en-US" dirty="0" smtClean="0">
                <a:latin typeface="Arial"/>
                <a:cs typeface="Arial"/>
              </a:rPr>
              <a:t>Pre- and post- event gathering w/ privileged access for donors, friends of international education, stakeholders, etc.</a:t>
            </a:r>
          </a:p>
          <a:p>
            <a:pPr>
              <a:buFont typeface="Wingdings" charset="2"/>
              <a:buChar char="ü"/>
            </a:pPr>
            <a:r>
              <a:rPr lang="en-US" dirty="0" smtClean="0">
                <a:latin typeface="Arial"/>
                <a:cs typeface="Arial"/>
              </a:rPr>
              <a:t>Create a year end “product” summarizing activities</a:t>
            </a:r>
          </a:p>
          <a:p>
            <a:pPr>
              <a:buFont typeface="Wingdings" charset="2"/>
              <a:buChar char="ü"/>
            </a:pPr>
            <a:r>
              <a:rPr lang="en-US" dirty="0" smtClean="0">
                <a:latin typeface="Arial"/>
                <a:cs typeface="Arial"/>
              </a:rPr>
              <a:t>Publicity – let campus know what has been done and what is coming</a:t>
            </a:r>
          </a:p>
          <a:p>
            <a:pPr>
              <a:buFont typeface="Wingdings" charset="2"/>
              <a:buChar char="ü"/>
            </a:pPr>
            <a:r>
              <a:rPr lang="en-US" dirty="0" smtClean="0">
                <a:latin typeface="Arial"/>
                <a:cs typeface="Arial"/>
              </a:rPr>
              <a:t>Work with faculty to identify ways to support their scholarship, teaching, and service priorities</a:t>
            </a:r>
          </a:p>
          <a:p>
            <a:endParaRPr lang="en-US" dirty="0">
              <a:latin typeface="Arial"/>
              <a:cs typeface="Arial"/>
            </a:endParaRPr>
          </a:p>
        </p:txBody>
      </p:sp>
      <p:pic>
        <p:nvPicPr>
          <p:cNvPr id="4" name="Picture 3"/>
          <p:cNvPicPr>
            <a:picLocks noChangeAspect="1"/>
          </p:cNvPicPr>
          <p:nvPr/>
        </p:nvPicPr>
        <p:blipFill>
          <a:blip r:embed="rId2"/>
          <a:stretch>
            <a:fillRect/>
          </a:stretch>
        </p:blipFill>
        <p:spPr>
          <a:xfrm>
            <a:off x="7467600" y="381000"/>
            <a:ext cx="1395527" cy="129145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rmAutofit/>
          </a:bodyPr>
          <a:lstStyle/>
          <a:p>
            <a:r>
              <a:rPr lang="en-US" sz="4200" dirty="0" smtClean="0">
                <a:latin typeface="Arial"/>
                <a:cs typeface="Arial"/>
              </a:rPr>
              <a:t>Assessing Internationalization Efforts </a:t>
            </a:r>
            <a:endParaRPr lang="en-US" sz="4200" dirty="0">
              <a:latin typeface="Arial"/>
              <a:cs typeface="Arial"/>
            </a:endParaRPr>
          </a:p>
        </p:txBody>
      </p:sp>
      <p:sp>
        <p:nvSpPr>
          <p:cNvPr id="3" name="Subtitle 2"/>
          <p:cNvSpPr>
            <a:spLocks noGrp="1"/>
          </p:cNvSpPr>
          <p:nvPr>
            <p:ph type="subTitle" idx="1"/>
          </p:nvPr>
        </p:nvSpPr>
        <p:spPr>
          <a:xfrm>
            <a:off x="1066800" y="2819400"/>
            <a:ext cx="7315200" cy="3429000"/>
          </a:xfrm>
        </p:spPr>
        <p:txBody>
          <a:bodyPr>
            <a:normAutofit fontScale="85000" lnSpcReduction="20000"/>
          </a:bodyPr>
          <a:lstStyle/>
          <a:p>
            <a:pPr marL="514350" indent="-514350" algn="l">
              <a:buFont typeface="+mj-lt"/>
              <a:buAutoNum type="arabicPeriod"/>
            </a:pPr>
            <a:r>
              <a:rPr lang="en-US" dirty="0" smtClean="0">
                <a:latin typeface="Arial"/>
                <a:cs typeface="Arial"/>
              </a:rPr>
              <a:t>Through student global learning outcomes</a:t>
            </a:r>
          </a:p>
          <a:p>
            <a:pPr marL="971550" lvl="1" indent="-514350" algn="l">
              <a:buFont typeface="Arial"/>
              <a:buChar char="•"/>
            </a:pPr>
            <a:r>
              <a:rPr lang="en-US" i="1" dirty="0" smtClean="0">
                <a:solidFill>
                  <a:schemeClr val="tx1"/>
                </a:solidFill>
                <a:latin typeface="Arial"/>
                <a:cs typeface="Arial"/>
              </a:rPr>
              <a:t>Investigate</a:t>
            </a:r>
          </a:p>
          <a:p>
            <a:pPr marL="971550" lvl="1" indent="-514350" algn="l">
              <a:buFont typeface="Arial"/>
              <a:buChar char="•"/>
            </a:pPr>
            <a:r>
              <a:rPr lang="en-US" i="1" dirty="0" smtClean="0">
                <a:solidFill>
                  <a:schemeClr val="tx1"/>
                </a:solidFill>
                <a:latin typeface="Arial"/>
                <a:cs typeface="Arial"/>
              </a:rPr>
              <a:t>Recognize</a:t>
            </a:r>
          </a:p>
          <a:p>
            <a:pPr marL="971550" lvl="1" indent="-514350" algn="l">
              <a:buFont typeface="Arial"/>
              <a:buChar char="•"/>
            </a:pPr>
            <a:r>
              <a:rPr lang="en-US" i="1" dirty="0" smtClean="0">
                <a:solidFill>
                  <a:schemeClr val="tx1"/>
                </a:solidFill>
                <a:latin typeface="Arial"/>
                <a:cs typeface="Arial"/>
              </a:rPr>
              <a:t>Communicate</a:t>
            </a:r>
          </a:p>
          <a:p>
            <a:pPr marL="971550" lvl="1" indent="-514350" algn="l">
              <a:buFont typeface="Arial"/>
              <a:buChar char="•"/>
            </a:pPr>
            <a:r>
              <a:rPr lang="en-US" i="1" dirty="0" smtClean="0">
                <a:solidFill>
                  <a:schemeClr val="tx1"/>
                </a:solidFill>
                <a:latin typeface="Arial"/>
                <a:cs typeface="Arial"/>
              </a:rPr>
              <a:t>Translate</a:t>
            </a:r>
          </a:p>
          <a:p>
            <a:pPr marL="514350" indent="-514350" algn="l">
              <a:buFont typeface="+mj-lt"/>
              <a:buAutoNum type="arabicPeriod"/>
            </a:pPr>
            <a:r>
              <a:rPr lang="en-US" dirty="0" smtClean="0">
                <a:latin typeface="Arial"/>
                <a:cs typeface="Arial"/>
              </a:rPr>
              <a:t>Through coalition building with faculty</a:t>
            </a:r>
          </a:p>
          <a:p>
            <a:pPr marL="514350" indent="-514350" algn="l">
              <a:buFont typeface="+mj-lt"/>
              <a:buAutoNum type="arabicPeriod"/>
            </a:pPr>
            <a:r>
              <a:rPr lang="en-US" dirty="0" smtClean="0">
                <a:latin typeface="Arial"/>
                <a:cs typeface="Arial"/>
              </a:rPr>
              <a:t>Through promoting stakeholder buy-in of the university’s internationalization strategic plans</a:t>
            </a:r>
            <a:endParaRPr lang="en-US" dirty="0">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ormAutofit/>
          </a:bodyPr>
          <a:lstStyle/>
          <a:p>
            <a:r>
              <a:rPr lang="en-US" sz="4200" dirty="0" smtClean="0">
                <a:latin typeface="Arial"/>
                <a:cs typeface="Arial"/>
              </a:rPr>
              <a:t>Global Spotlight/Country Study Program</a:t>
            </a:r>
            <a:endParaRPr lang="en-US" sz="4200" dirty="0">
              <a:latin typeface="Arial"/>
              <a:cs typeface="Arial"/>
            </a:endParaRPr>
          </a:p>
        </p:txBody>
      </p:sp>
      <p:sp>
        <p:nvSpPr>
          <p:cNvPr id="3" name="Subtitle 2"/>
          <p:cNvSpPr>
            <a:spLocks noGrp="1"/>
          </p:cNvSpPr>
          <p:nvPr>
            <p:ph type="subTitle" idx="1"/>
          </p:nvPr>
        </p:nvSpPr>
        <p:spPr>
          <a:xfrm>
            <a:off x="838200" y="3352800"/>
            <a:ext cx="7543800" cy="1219200"/>
          </a:xfrm>
        </p:spPr>
        <p:txBody>
          <a:bodyPr>
            <a:normAutofit fontScale="77500" lnSpcReduction="20000"/>
          </a:bodyPr>
          <a:lstStyle/>
          <a:p>
            <a:pPr algn="l"/>
            <a:r>
              <a:rPr lang="en-US" dirty="0" smtClean="0">
                <a:latin typeface="Arial"/>
                <a:cs typeface="Arial"/>
              </a:rPr>
              <a:t>U of Minnesota: Global Spotlight</a:t>
            </a:r>
          </a:p>
          <a:p>
            <a:pPr algn="l"/>
            <a:r>
              <a:rPr lang="en-US" dirty="0" smtClean="0">
                <a:latin typeface="Arial"/>
                <a:cs typeface="Arial"/>
              </a:rPr>
              <a:t>Kennesaw State U: Country Study Program</a:t>
            </a:r>
          </a:p>
          <a:p>
            <a:pPr algn="l"/>
            <a:r>
              <a:rPr lang="en-US" dirty="0" smtClean="0">
                <a:latin typeface="Arial"/>
                <a:cs typeface="Arial"/>
              </a:rPr>
              <a:t>Utah Valley U: Global Spotlight</a:t>
            </a:r>
          </a:p>
          <a:p>
            <a:pPr algn="l"/>
            <a:endParaRPr lang="en-US" dirty="0"/>
          </a:p>
        </p:txBody>
      </p:sp>
      <p:pic>
        <p:nvPicPr>
          <p:cNvPr id="4" name="Picture 3"/>
          <p:cNvPicPr>
            <a:picLocks noChangeAspect="1"/>
          </p:cNvPicPr>
          <p:nvPr/>
        </p:nvPicPr>
        <p:blipFill>
          <a:blip r:embed="rId3"/>
          <a:stretch>
            <a:fillRect/>
          </a:stretch>
        </p:blipFill>
        <p:spPr>
          <a:xfrm>
            <a:off x="7239000" y="4876800"/>
            <a:ext cx="1395527" cy="1291454"/>
          </a:xfrm>
          <a:prstGeom prst="rect">
            <a:avLst/>
          </a:prstGeom>
        </p:spPr>
      </p:pic>
      <p:pic>
        <p:nvPicPr>
          <p:cNvPr id="5" name="Picture 4" descr="lgMwdmk-202C.eps"/>
          <p:cNvPicPr>
            <a:picLocks noChangeAspect="1"/>
          </p:cNvPicPr>
          <p:nvPr/>
        </p:nvPicPr>
        <p:blipFill>
          <a:blip r:embed="rId4">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533400" y="5105400"/>
            <a:ext cx="2743200" cy="1066800"/>
          </a:xfrm>
          <a:prstGeom prst="rect">
            <a:avLst/>
          </a:prstGeom>
        </p:spPr>
      </p:pic>
      <p:pic>
        <p:nvPicPr>
          <p:cNvPr id="6" name="Picture 5" descr="KSU 2 Color [Converted].eps"/>
          <p:cNvPicPr>
            <a:picLocks noChangeAspect="1"/>
          </p:cNvPicPr>
          <p:nvPr/>
        </p:nvPicPr>
        <p:blipFill>
          <a:blip r:embed="rId5"/>
          <a:srcRect t="32252"/>
          <a:stretch>
            <a:fillRect/>
          </a:stretch>
        </p:blipFill>
        <p:spPr>
          <a:xfrm>
            <a:off x="3505200" y="5105400"/>
            <a:ext cx="2514600" cy="105543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485900" y="1828801"/>
            <a:ext cx="6477000" cy="914399"/>
          </a:xfrm>
        </p:spPr>
        <p:txBody>
          <a:bodyPr>
            <a:noAutofit/>
          </a:bodyPr>
          <a:lstStyle/>
          <a:p>
            <a:r>
              <a:rPr lang="en-US" sz="4200" dirty="0">
                <a:latin typeface="Arial"/>
                <a:cs typeface="Arial"/>
              </a:rPr>
              <a:t>Global Spotlight at the University of Minnesota</a:t>
            </a:r>
          </a:p>
        </p:txBody>
      </p:sp>
      <p:sp>
        <p:nvSpPr>
          <p:cNvPr id="7" name="Subtitle 6"/>
          <p:cNvSpPr>
            <a:spLocks noGrp="1"/>
          </p:cNvSpPr>
          <p:nvPr>
            <p:ph type="subTitle" idx="1"/>
          </p:nvPr>
        </p:nvSpPr>
        <p:spPr>
          <a:xfrm>
            <a:off x="533400" y="3124200"/>
            <a:ext cx="8382000" cy="2209800"/>
          </a:xfrm>
        </p:spPr>
        <p:txBody>
          <a:bodyPr>
            <a:normAutofit fontScale="85000" lnSpcReduction="10000"/>
          </a:bodyPr>
          <a:lstStyle/>
          <a:p>
            <a:r>
              <a:rPr lang="en-US" b="1" dirty="0">
                <a:latin typeface="Arial"/>
                <a:cs typeface="Arial"/>
              </a:rPr>
              <a:t>Engaging Faculty in International Scholarship</a:t>
            </a:r>
          </a:p>
          <a:p>
            <a:endParaRPr lang="en-US" dirty="0" smtClean="0">
              <a:latin typeface="Arial"/>
              <a:cs typeface="Arial"/>
            </a:endParaRPr>
          </a:p>
          <a:p>
            <a:r>
              <a:rPr lang="en-US" dirty="0" smtClean="0">
                <a:latin typeface="Arial"/>
                <a:cs typeface="Arial"/>
              </a:rPr>
              <a:t>Meredith McQuaid</a:t>
            </a:r>
          </a:p>
          <a:p>
            <a:r>
              <a:rPr lang="en-US" sz="2400" i="1" dirty="0" smtClean="0">
                <a:latin typeface="Arial"/>
                <a:cs typeface="Arial"/>
              </a:rPr>
              <a:t>Associate Vice President and Dean</a:t>
            </a:r>
          </a:p>
          <a:p>
            <a:r>
              <a:rPr lang="en-US" sz="2400" i="1" dirty="0" smtClean="0">
                <a:latin typeface="Arial"/>
                <a:cs typeface="Arial"/>
              </a:rPr>
              <a:t>International Programs</a:t>
            </a:r>
          </a:p>
        </p:txBody>
      </p:sp>
      <p:pic>
        <p:nvPicPr>
          <p:cNvPr id="4" name="Picture 3" descr="lgMwdmk-202C.eps"/>
          <p:cNvPicPr>
            <a:picLocks noChangeAspect="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6172200" y="5562600"/>
            <a:ext cx="2743200" cy="1066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705600" cy="1143000"/>
          </a:xfrm>
        </p:spPr>
        <p:txBody>
          <a:bodyPr>
            <a:normAutofit/>
          </a:bodyPr>
          <a:lstStyle/>
          <a:p>
            <a:r>
              <a:rPr lang="en-US" sz="4200" dirty="0" smtClean="0">
                <a:latin typeface="Arial"/>
                <a:cs typeface="Arial"/>
              </a:rPr>
              <a:t>U of M Global Spotlight</a:t>
            </a:r>
            <a:endParaRPr lang="en-US" sz="4200" dirty="0">
              <a:latin typeface="Arial"/>
              <a:cs typeface="Arial"/>
            </a:endParaRPr>
          </a:p>
        </p:txBody>
      </p:sp>
      <p:sp>
        <p:nvSpPr>
          <p:cNvPr id="3" name="Content Placeholder 2"/>
          <p:cNvSpPr>
            <a:spLocks noGrp="1"/>
          </p:cNvSpPr>
          <p:nvPr>
            <p:ph idx="1"/>
          </p:nvPr>
        </p:nvSpPr>
        <p:spPr>
          <a:xfrm>
            <a:off x="609600" y="1600201"/>
            <a:ext cx="8001000" cy="1600199"/>
          </a:xfrm>
        </p:spPr>
        <p:txBody>
          <a:bodyPr>
            <a:normAutofit/>
          </a:bodyPr>
          <a:lstStyle/>
          <a:p>
            <a:pPr marL="0" indent="0">
              <a:lnSpc>
                <a:spcPct val="120000"/>
              </a:lnSpc>
              <a:buNone/>
            </a:pPr>
            <a:r>
              <a:rPr lang="en-US" sz="3600" dirty="0" smtClean="0">
                <a:latin typeface="Arial"/>
                <a:cs typeface="Arial"/>
              </a:rPr>
              <a:t>Biennial focus on a region of the world and a pressing global issue.</a:t>
            </a:r>
          </a:p>
        </p:txBody>
      </p:sp>
      <p:sp>
        <p:nvSpPr>
          <p:cNvPr id="7" name="Rectangle 6"/>
          <p:cNvSpPr/>
          <p:nvPr/>
        </p:nvSpPr>
        <p:spPr>
          <a:xfrm>
            <a:off x="2971800" y="3276600"/>
            <a:ext cx="5638800" cy="2332946"/>
          </a:xfrm>
          <a:prstGeom prst="rect">
            <a:avLst/>
          </a:prstGeom>
        </p:spPr>
        <p:txBody>
          <a:bodyPr wrap="square">
            <a:spAutoFit/>
          </a:bodyPr>
          <a:lstStyle/>
          <a:p>
            <a:pPr marL="457200" indent="-457200">
              <a:spcBef>
                <a:spcPct val="20000"/>
              </a:spcBef>
              <a:buFont typeface="Arial"/>
              <a:buChar char="•"/>
            </a:pPr>
            <a:r>
              <a:rPr lang="en-US" sz="2800" dirty="0">
                <a:solidFill>
                  <a:prstClr val="black"/>
                </a:solidFill>
                <a:latin typeface="Arial"/>
                <a:cs typeface="Arial"/>
              </a:rPr>
              <a:t>2009-10: Africa and Water in the World</a:t>
            </a:r>
          </a:p>
          <a:p>
            <a:pPr marL="457200" indent="-457200">
              <a:spcBef>
                <a:spcPct val="20000"/>
              </a:spcBef>
              <a:buFont typeface="Arial"/>
              <a:buChar char="•"/>
            </a:pPr>
            <a:r>
              <a:rPr lang="en-US" sz="2800" dirty="0">
                <a:solidFill>
                  <a:prstClr val="black"/>
                </a:solidFill>
                <a:latin typeface="Arial"/>
                <a:cs typeface="Arial"/>
              </a:rPr>
              <a:t>2010-12: Latin America &amp; the Caribbean and the Impact of Urbanization</a:t>
            </a:r>
          </a:p>
        </p:txBody>
      </p:sp>
      <p:pic>
        <p:nvPicPr>
          <p:cNvPr id="6" name="Picture 5" descr="lgMwdmk-202C.eps"/>
          <p:cNvPicPr>
            <a:picLocks noChangeAspect="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6172200" y="5562600"/>
            <a:ext cx="2743200" cy="1066800"/>
          </a:xfrm>
          <a:prstGeom prst="rect">
            <a:avLst/>
          </a:prstGeom>
        </p:spPr>
      </p:pic>
      <p:pic>
        <p:nvPicPr>
          <p:cNvPr id="9" name="Picture 8" descr="spotlight_150x150.gif"/>
          <p:cNvPicPr>
            <a:picLocks noChangeAspect="1"/>
          </p:cNvPicPr>
          <p:nvPr/>
        </p:nvPicPr>
        <p:blipFill>
          <a:blip r:embed="rId4">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685800" y="3352800"/>
            <a:ext cx="2209800" cy="2209800"/>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1273328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705600" cy="1143000"/>
          </a:xfrm>
        </p:spPr>
        <p:txBody>
          <a:bodyPr>
            <a:normAutofit/>
          </a:bodyPr>
          <a:lstStyle/>
          <a:p>
            <a:r>
              <a:rPr lang="en-US" sz="4200" dirty="0" smtClean="0">
                <a:latin typeface="Arial"/>
                <a:cs typeface="Arial"/>
              </a:rPr>
              <a:t>Goals of the Program</a:t>
            </a:r>
            <a:endParaRPr lang="en-US" sz="4200" dirty="0">
              <a:latin typeface="Arial"/>
              <a:cs typeface="Arial"/>
            </a:endParaRPr>
          </a:p>
        </p:txBody>
      </p:sp>
      <p:sp>
        <p:nvSpPr>
          <p:cNvPr id="3" name="Content Placeholder 2"/>
          <p:cNvSpPr>
            <a:spLocks noGrp="1"/>
          </p:cNvSpPr>
          <p:nvPr>
            <p:ph idx="1"/>
          </p:nvPr>
        </p:nvSpPr>
        <p:spPr/>
        <p:txBody>
          <a:bodyPr>
            <a:normAutofit/>
          </a:bodyPr>
          <a:lstStyle/>
          <a:p>
            <a:pPr lvl="0" fontAlgn="base">
              <a:lnSpc>
                <a:spcPct val="90000"/>
              </a:lnSpc>
              <a:spcAft>
                <a:spcPct val="0"/>
              </a:spcAft>
              <a:buFont typeface="Arial"/>
              <a:buChar char="•"/>
              <a:defRPr/>
            </a:pPr>
            <a:r>
              <a:rPr lang="en-US" sz="3000" kern="0" dirty="0">
                <a:latin typeface="Arial"/>
                <a:cs typeface="Arial"/>
              </a:rPr>
              <a:t>Increase </a:t>
            </a:r>
            <a:r>
              <a:rPr lang="en-US" sz="3000" kern="0" dirty="0" smtClean="0">
                <a:latin typeface="Arial"/>
                <a:cs typeface="Arial"/>
              </a:rPr>
              <a:t>international </a:t>
            </a:r>
            <a:br>
              <a:rPr lang="en-US" sz="3000" kern="0" dirty="0" smtClean="0">
                <a:latin typeface="Arial"/>
                <a:cs typeface="Arial"/>
              </a:rPr>
            </a:br>
            <a:r>
              <a:rPr lang="en-US" sz="3000" kern="0" dirty="0" smtClean="0">
                <a:latin typeface="Arial"/>
                <a:cs typeface="Arial"/>
              </a:rPr>
              <a:t>scholarly </a:t>
            </a:r>
            <a:r>
              <a:rPr lang="en-US" sz="3000" kern="0" dirty="0">
                <a:latin typeface="Arial"/>
                <a:cs typeface="Arial"/>
              </a:rPr>
              <a:t>activities of </a:t>
            </a:r>
            <a:r>
              <a:rPr lang="en-US" sz="3000" kern="0" dirty="0" smtClean="0">
                <a:latin typeface="Arial"/>
                <a:cs typeface="Arial"/>
              </a:rPr>
              <a:t/>
            </a:r>
            <a:br>
              <a:rPr lang="en-US" sz="3000" kern="0" dirty="0" smtClean="0">
                <a:latin typeface="Arial"/>
                <a:cs typeface="Arial"/>
              </a:rPr>
            </a:br>
            <a:r>
              <a:rPr lang="en-US" sz="3000" kern="0" dirty="0" smtClean="0">
                <a:latin typeface="Arial"/>
                <a:cs typeface="Arial"/>
              </a:rPr>
              <a:t>faculty</a:t>
            </a:r>
            <a:endParaRPr lang="en-US" sz="3000" kern="0" dirty="0">
              <a:latin typeface="Arial"/>
              <a:cs typeface="Arial"/>
            </a:endParaRPr>
          </a:p>
          <a:p>
            <a:pPr lvl="0" fontAlgn="base">
              <a:lnSpc>
                <a:spcPct val="90000"/>
              </a:lnSpc>
              <a:spcAft>
                <a:spcPct val="0"/>
              </a:spcAft>
              <a:buFont typeface="Arial"/>
              <a:buChar char="•"/>
              <a:defRPr/>
            </a:pPr>
            <a:r>
              <a:rPr lang="en-US" sz="3000" kern="0" dirty="0">
                <a:latin typeface="Arial"/>
                <a:cs typeface="Arial"/>
              </a:rPr>
              <a:t>Increase understanding </a:t>
            </a:r>
            <a:r>
              <a:rPr lang="en-US" sz="3000" kern="0" dirty="0" smtClean="0">
                <a:latin typeface="Arial"/>
                <a:cs typeface="Arial"/>
              </a:rPr>
              <a:t/>
            </a:r>
            <a:br>
              <a:rPr lang="en-US" sz="3000" kern="0" dirty="0" smtClean="0">
                <a:latin typeface="Arial"/>
                <a:cs typeface="Arial"/>
              </a:rPr>
            </a:br>
            <a:r>
              <a:rPr lang="en-US" sz="3000" kern="0" dirty="0" smtClean="0">
                <a:latin typeface="Arial"/>
                <a:cs typeface="Arial"/>
              </a:rPr>
              <a:t>of </a:t>
            </a:r>
            <a:r>
              <a:rPr lang="en-US" sz="3000" kern="0" dirty="0">
                <a:latin typeface="Arial"/>
                <a:cs typeface="Arial"/>
              </a:rPr>
              <a:t>a region of the world </a:t>
            </a:r>
            <a:r>
              <a:rPr lang="en-US" sz="3000" kern="0" dirty="0" smtClean="0">
                <a:latin typeface="Arial"/>
                <a:cs typeface="Arial"/>
              </a:rPr>
              <a:t/>
            </a:r>
            <a:br>
              <a:rPr lang="en-US" sz="3000" kern="0" dirty="0" smtClean="0">
                <a:latin typeface="Arial"/>
                <a:cs typeface="Arial"/>
              </a:rPr>
            </a:br>
            <a:r>
              <a:rPr lang="en-US" sz="3000" kern="0" dirty="0" smtClean="0">
                <a:latin typeface="Arial"/>
                <a:cs typeface="Arial"/>
              </a:rPr>
              <a:t>and </a:t>
            </a:r>
            <a:r>
              <a:rPr lang="en-US" sz="3000" kern="0" dirty="0">
                <a:latin typeface="Arial"/>
                <a:cs typeface="Arial"/>
              </a:rPr>
              <a:t>a pressing world </a:t>
            </a:r>
            <a:r>
              <a:rPr lang="en-US" sz="3000" kern="0" dirty="0" smtClean="0">
                <a:latin typeface="Arial"/>
                <a:cs typeface="Arial"/>
              </a:rPr>
              <a:t/>
            </a:r>
            <a:br>
              <a:rPr lang="en-US" sz="3000" kern="0" dirty="0" smtClean="0">
                <a:latin typeface="Arial"/>
                <a:cs typeface="Arial"/>
              </a:rPr>
            </a:br>
            <a:r>
              <a:rPr lang="en-US" sz="3000" kern="0" dirty="0" smtClean="0">
                <a:latin typeface="Arial"/>
                <a:cs typeface="Arial"/>
              </a:rPr>
              <a:t>issue</a:t>
            </a:r>
            <a:endParaRPr lang="en-US" sz="3000" kern="0" dirty="0">
              <a:latin typeface="Arial"/>
              <a:cs typeface="Arial"/>
            </a:endParaRPr>
          </a:p>
          <a:p>
            <a:pPr lvl="0" fontAlgn="base">
              <a:lnSpc>
                <a:spcPct val="90000"/>
              </a:lnSpc>
              <a:spcAft>
                <a:spcPct val="0"/>
              </a:spcAft>
              <a:buFont typeface="Arial"/>
              <a:buChar char="•"/>
              <a:defRPr/>
            </a:pPr>
            <a:r>
              <a:rPr lang="en-US" sz="3000" kern="0" dirty="0">
                <a:latin typeface="Arial"/>
                <a:cs typeface="Arial"/>
              </a:rPr>
              <a:t>Learn where the </a:t>
            </a:r>
            <a:r>
              <a:rPr lang="en-US" sz="3000" kern="0" dirty="0" smtClean="0">
                <a:latin typeface="Arial"/>
                <a:cs typeface="Arial"/>
              </a:rPr>
              <a:t/>
            </a:r>
            <a:br>
              <a:rPr lang="en-US" sz="3000" kern="0" dirty="0" smtClean="0">
                <a:latin typeface="Arial"/>
                <a:cs typeface="Arial"/>
              </a:rPr>
            </a:br>
            <a:r>
              <a:rPr lang="en-US" sz="3000" kern="0" dirty="0" smtClean="0">
                <a:latin typeface="Arial"/>
                <a:cs typeface="Arial"/>
              </a:rPr>
              <a:t>University is around</a:t>
            </a:r>
            <a:r>
              <a:rPr lang="en-US" sz="3000" kern="0" dirty="0">
                <a:latin typeface="Arial"/>
                <a:cs typeface="Arial"/>
              </a:rPr>
              <a:t> </a:t>
            </a:r>
            <a:r>
              <a:rPr lang="en-US" sz="3000" kern="0" dirty="0" smtClean="0">
                <a:latin typeface="Arial"/>
                <a:cs typeface="Arial"/>
              </a:rPr>
              <a:t>the </a:t>
            </a:r>
            <a:r>
              <a:rPr lang="en-US" sz="3000" kern="0" dirty="0">
                <a:latin typeface="Arial"/>
                <a:cs typeface="Arial"/>
              </a:rPr>
              <a:t>world </a:t>
            </a:r>
            <a:r>
              <a:rPr lang="en-US" sz="3000" kern="0" dirty="0" smtClean="0">
                <a:latin typeface="Arial"/>
                <a:cs typeface="Arial"/>
              </a:rPr>
              <a:t/>
            </a:r>
            <a:br>
              <a:rPr lang="en-US" sz="3000" kern="0" dirty="0" smtClean="0">
                <a:latin typeface="Arial"/>
                <a:cs typeface="Arial"/>
              </a:rPr>
            </a:br>
            <a:r>
              <a:rPr lang="en-US" sz="3000" kern="0" dirty="0" smtClean="0">
                <a:latin typeface="Arial"/>
                <a:cs typeface="Arial"/>
              </a:rPr>
              <a:t>and what we’re </a:t>
            </a:r>
            <a:r>
              <a:rPr lang="en-US" sz="3000" kern="0" dirty="0">
                <a:latin typeface="Arial"/>
                <a:cs typeface="Arial"/>
              </a:rPr>
              <a:t>doing </a:t>
            </a:r>
            <a:r>
              <a:rPr lang="en-US" sz="3000" kern="0" dirty="0" smtClean="0">
                <a:latin typeface="Arial"/>
                <a:cs typeface="Arial"/>
              </a:rPr>
              <a:t>there</a:t>
            </a:r>
            <a:endParaRPr lang="en-US" sz="3000" kern="0" dirty="0">
              <a:latin typeface="Arial"/>
              <a:cs typeface="Arial"/>
            </a:endParaRPr>
          </a:p>
        </p:txBody>
      </p:sp>
      <p:pic>
        <p:nvPicPr>
          <p:cNvPr id="7" name="Picture 6" descr="africa_researcher.jpg"/>
          <p:cNvPicPr>
            <a:picLocks noChangeAspect="1"/>
          </p:cNvPicPr>
          <p:nvPr/>
        </p:nvPicPr>
        <p:blipFill rotWithShape="1">
          <a:blip r:embed="rId3">
            <a:extLst>
              <a:ext uri="{28A0092B-C50C-407E-A947-70E740481C1C}">
                <a14:useLocalDpi xmlns="" xmlns:a14="http://schemas.microsoft.com/office/drawing/2010/main" xmlns:mv="urn:schemas-microsoft-com:mac:vml" xmlns:mc="http://schemas.openxmlformats.org/markup-compatibility/2006" val="0"/>
              </a:ext>
            </a:extLst>
          </a:blip>
          <a:srcRect l="14820" t="7802" b="10460"/>
          <a:stretch/>
        </p:blipFill>
        <p:spPr>
          <a:xfrm>
            <a:off x="5090160" y="1752600"/>
            <a:ext cx="4053840" cy="2590800"/>
          </a:xfrm>
          <a:prstGeom prst="rect">
            <a:avLst/>
          </a:prstGeom>
        </p:spPr>
      </p:pic>
      <p:pic>
        <p:nvPicPr>
          <p:cNvPr id="5" name="Picture 4" descr="lgMwdmk-202C.eps"/>
          <p:cNvPicPr>
            <a:picLocks noChangeAspect="1"/>
          </p:cNvPicPr>
          <p:nvPr/>
        </p:nvPicPr>
        <p:blipFill>
          <a:blip r:embed="rId4">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6172200" y="5562600"/>
            <a:ext cx="2743200" cy="1066800"/>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3372813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781800" cy="1143000"/>
          </a:xfrm>
        </p:spPr>
        <p:txBody>
          <a:bodyPr>
            <a:normAutofit/>
          </a:bodyPr>
          <a:lstStyle/>
          <a:p>
            <a:r>
              <a:rPr lang="en-US" sz="4200" dirty="0" smtClean="0">
                <a:latin typeface="Arial"/>
                <a:cs typeface="Arial"/>
              </a:rPr>
              <a:t>Highlights of 1</a:t>
            </a:r>
            <a:r>
              <a:rPr lang="en-US" sz="4200" baseline="30000" dirty="0" smtClean="0">
                <a:latin typeface="Arial"/>
                <a:cs typeface="Arial"/>
              </a:rPr>
              <a:t>st</a:t>
            </a:r>
            <a:r>
              <a:rPr lang="en-US" sz="4200" dirty="0" smtClean="0">
                <a:latin typeface="Arial"/>
                <a:cs typeface="Arial"/>
              </a:rPr>
              <a:t> Biennium</a:t>
            </a:r>
            <a:endParaRPr lang="en-US" sz="4200" dirty="0">
              <a:latin typeface="Arial"/>
              <a:cs typeface="Arial"/>
            </a:endParaRPr>
          </a:p>
        </p:txBody>
      </p:sp>
      <p:sp>
        <p:nvSpPr>
          <p:cNvPr id="3" name="Content Placeholder 2"/>
          <p:cNvSpPr>
            <a:spLocks noGrp="1"/>
          </p:cNvSpPr>
          <p:nvPr>
            <p:ph idx="1"/>
          </p:nvPr>
        </p:nvSpPr>
        <p:spPr/>
        <p:txBody>
          <a:bodyPr>
            <a:normAutofit/>
          </a:bodyPr>
          <a:lstStyle/>
          <a:p>
            <a:pPr>
              <a:lnSpc>
                <a:spcPct val="80000"/>
              </a:lnSpc>
              <a:spcAft>
                <a:spcPts val="600"/>
              </a:spcAft>
            </a:pPr>
            <a:r>
              <a:rPr lang="en-US" dirty="0" smtClean="0">
                <a:latin typeface="Arial"/>
                <a:cs typeface="Arial"/>
              </a:rPr>
              <a:t>13 monthly “2Tuesday” presentations</a:t>
            </a:r>
          </a:p>
          <a:p>
            <a:pPr>
              <a:lnSpc>
                <a:spcPct val="80000"/>
              </a:lnSpc>
              <a:spcAft>
                <a:spcPts val="600"/>
              </a:spcAft>
            </a:pPr>
            <a:r>
              <a:rPr lang="en-US" dirty="0" smtClean="0">
                <a:latin typeface="Arial"/>
                <a:cs typeface="Arial"/>
              </a:rPr>
              <a:t>31 events co-sponsored with campus and community partners</a:t>
            </a:r>
          </a:p>
        </p:txBody>
      </p:sp>
      <p:pic>
        <p:nvPicPr>
          <p:cNvPr id="4" name="Picture 3" descr="engineers_without_borders.jpg"/>
          <p:cNvPicPr>
            <a:picLocks noChangeAspect="1"/>
          </p:cNvPicPr>
          <p:nvPr/>
        </p:nvPicPr>
        <p:blipFill rotWithShape="1">
          <a:blip r:embed="rId3">
            <a:extLst>
              <a:ext uri="{28A0092B-C50C-407E-A947-70E740481C1C}">
                <a14:useLocalDpi xmlns="" xmlns:a14="http://schemas.microsoft.com/office/drawing/2010/main" xmlns:mv="urn:schemas-microsoft-com:mac:vml" xmlns:mc="http://schemas.openxmlformats.org/markup-compatibility/2006" val="0"/>
              </a:ext>
            </a:extLst>
          </a:blip>
          <a:srcRect l="6918" t="19452" r="2556"/>
          <a:stretch/>
        </p:blipFill>
        <p:spPr>
          <a:xfrm>
            <a:off x="4953000" y="2819400"/>
            <a:ext cx="3566694" cy="2384709"/>
          </a:xfrm>
          <a:prstGeom prst="rect">
            <a:avLst/>
          </a:prstGeom>
        </p:spPr>
      </p:pic>
      <p:pic>
        <p:nvPicPr>
          <p:cNvPr id="5" name="Picture 4" descr="welcome_week_boat.jpg"/>
          <p:cNvPicPr>
            <a:picLocks noChangeAspect="1"/>
          </p:cNvPicPr>
          <p:nvPr/>
        </p:nvPicPr>
        <p:blipFill rotWithShape="1">
          <a:blip r:embed="rId4">
            <a:extLst>
              <a:ext uri="{28A0092B-C50C-407E-A947-70E740481C1C}">
                <a14:useLocalDpi xmlns="" xmlns:a14="http://schemas.microsoft.com/office/drawing/2010/main" xmlns:mv="urn:schemas-microsoft-com:mac:vml" xmlns:mc="http://schemas.openxmlformats.org/markup-compatibility/2006" val="0"/>
              </a:ext>
            </a:extLst>
          </a:blip>
          <a:srcRect b="22435"/>
          <a:stretch/>
        </p:blipFill>
        <p:spPr>
          <a:xfrm>
            <a:off x="609600" y="3545305"/>
            <a:ext cx="4114800" cy="2398295"/>
          </a:xfrm>
          <a:prstGeom prst="rect">
            <a:avLst/>
          </a:prstGeom>
        </p:spPr>
      </p:pic>
      <p:pic>
        <p:nvPicPr>
          <p:cNvPr id="6" name="Picture 5" descr="lgMwdmk-202C.eps"/>
          <p:cNvPicPr>
            <a:picLocks noChangeAspect="1"/>
          </p:cNvPicPr>
          <p:nvPr/>
        </p:nvPicPr>
        <p:blipFill>
          <a:blip r:embed="rId5">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6172200" y="5562600"/>
            <a:ext cx="2743200" cy="1066800"/>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2635662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705600" cy="1143000"/>
          </a:xfrm>
        </p:spPr>
        <p:txBody>
          <a:bodyPr>
            <a:normAutofit/>
          </a:bodyPr>
          <a:lstStyle/>
          <a:p>
            <a:r>
              <a:rPr lang="en-US" sz="4200" dirty="0" smtClean="0">
                <a:latin typeface="Arial"/>
                <a:cs typeface="Arial"/>
              </a:rPr>
              <a:t>Research Grants</a:t>
            </a:r>
            <a:endParaRPr lang="en-US" sz="4200" dirty="0">
              <a:latin typeface="Arial"/>
              <a:cs typeface="Arial"/>
            </a:endParaRPr>
          </a:p>
        </p:txBody>
      </p:sp>
      <p:sp>
        <p:nvSpPr>
          <p:cNvPr id="3" name="Content Placeholder 2"/>
          <p:cNvSpPr>
            <a:spLocks noGrp="1"/>
          </p:cNvSpPr>
          <p:nvPr>
            <p:ph idx="1"/>
          </p:nvPr>
        </p:nvSpPr>
        <p:spPr>
          <a:xfrm>
            <a:off x="457200" y="1600200"/>
            <a:ext cx="8382000" cy="4525963"/>
          </a:xfrm>
        </p:spPr>
        <p:txBody>
          <a:bodyPr>
            <a:normAutofit/>
          </a:bodyPr>
          <a:lstStyle/>
          <a:p>
            <a:r>
              <a:rPr lang="en-US" sz="3000" dirty="0" smtClean="0">
                <a:latin typeface="Arial"/>
                <a:cs typeface="Arial"/>
              </a:rPr>
              <a:t>Support faculty and graduate student research</a:t>
            </a:r>
          </a:p>
          <a:p>
            <a:r>
              <a:rPr lang="en-US" sz="3000" dirty="0" smtClean="0">
                <a:latin typeface="Arial"/>
                <a:cs typeface="Arial"/>
              </a:rPr>
              <a:t>Strengthen research partnerships with institutions abroad</a:t>
            </a:r>
          </a:p>
          <a:p>
            <a:r>
              <a:rPr lang="en-US" sz="3000" dirty="0" smtClean="0">
                <a:latin typeface="Arial"/>
                <a:cs typeface="Arial"/>
              </a:rPr>
              <a:t>First round: $1.25 million awarded</a:t>
            </a:r>
          </a:p>
          <a:p>
            <a:pPr lvl="1"/>
            <a:r>
              <a:rPr lang="en-US" sz="2400" dirty="0" smtClean="0">
                <a:latin typeface="Arial"/>
                <a:cs typeface="Arial"/>
              </a:rPr>
              <a:t>Major International Research Grants (4)</a:t>
            </a:r>
          </a:p>
          <a:p>
            <a:pPr lvl="1"/>
            <a:r>
              <a:rPr lang="en-US" sz="2400" dirty="0" smtClean="0">
                <a:latin typeface="Arial"/>
                <a:cs typeface="Arial"/>
              </a:rPr>
              <a:t>International Collaborative Seed Grants (9)</a:t>
            </a:r>
          </a:p>
          <a:p>
            <a:pPr lvl="1"/>
            <a:r>
              <a:rPr lang="en-US" sz="2400" dirty="0" smtClean="0">
                <a:latin typeface="Arial"/>
                <a:cs typeface="Arial"/>
              </a:rPr>
              <a:t>Doctoral Fellowships for Int’l Research (4)</a:t>
            </a:r>
          </a:p>
          <a:p>
            <a:pPr lvl="1"/>
            <a:r>
              <a:rPr lang="en-US" sz="2400" dirty="0" smtClean="0">
                <a:latin typeface="Arial"/>
                <a:cs typeface="Arial"/>
              </a:rPr>
              <a:t>Int’l Pre-Dissertation &amp; Small Grants Awards (10)</a:t>
            </a:r>
            <a:endParaRPr lang="en-US" sz="2400" dirty="0">
              <a:latin typeface="Arial"/>
              <a:cs typeface="Arial"/>
            </a:endParaRPr>
          </a:p>
        </p:txBody>
      </p:sp>
      <p:pic>
        <p:nvPicPr>
          <p:cNvPr id="4" name="Picture 3" descr="lgMwdmk-202C.eps"/>
          <p:cNvPicPr>
            <a:picLocks noChangeAspect="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6172200" y="5562600"/>
            <a:ext cx="2743200" cy="1066800"/>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745061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600</TotalTime>
  <Words>1717</Words>
  <Application>Microsoft Office PowerPoint</Application>
  <PresentationFormat>On-screen Show (4:3)</PresentationFormat>
  <Paragraphs>198</Paragraphs>
  <Slides>26</Slides>
  <Notes>17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Connecting Campus Internationalization Priorities and Global Challenges </vt:lpstr>
      <vt:lpstr>Defining Internationalization</vt:lpstr>
      <vt:lpstr>Assessing Internationalization Efforts </vt:lpstr>
      <vt:lpstr>Global Spotlight/Country Study Program</vt:lpstr>
      <vt:lpstr>Global Spotlight at the University of Minnesota</vt:lpstr>
      <vt:lpstr>U of M Global Spotlight</vt:lpstr>
      <vt:lpstr>Goals of the Program</vt:lpstr>
      <vt:lpstr>Highlights of 1st Biennium</vt:lpstr>
      <vt:lpstr>Research Grants</vt:lpstr>
      <vt:lpstr>Annual Country  Study Program</vt:lpstr>
      <vt:lpstr>Slide 11</vt:lpstr>
      <vt:lpstr>Slide 12</vt:lpstr>
      <vt:lpstr>Conferences Strengthen Research Networks &amp; Community Partnerships</vt:lpstr>
      <vt:lpstr>Slide 14</vt:lpstr>
      <vt:lpstr>Slide 15</vt:lpstr>
      <vt:lpstr>Slide 16</vt:lpstr>
      <vt:lpstr>Slide 17</vt:lpstr>
      <vt:lpstr>Slide 18</vt:lpstr>
      <vt:lpstr>Global Spotlight at Utah Valley University</vt:lpstr>
      <vt:lpstr>Slide 20</vt:lpstr>
      <vt:lpstr>            The Basics</vt:lpstr>
      <vt:lpstr>Governance and Decision-making</vt:lpstr>
      <vt:lpstr>Steps  Forward</vt:lpstr>
      <vt:lpstr>Lessons Learned</vt:lpstr>
      <vt:lpstr>Lessons Learned</vt:lpstr>
      <vt:lpstr>Lessons Learned</vt:lpstr>
    </vt:vector>
  </TitlesOfParts>
  <Company>Duke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eng1</dc:creator>
  <cp:lastModifiedBy>dparacka</cp:lastModifiedBy>
  <cp:revision>103</cp:revision>
  <cp:lastPrinted>2012-01-25T19:20:51Z</cp:lastPrinted>
  <dcterms:created xsi:type="dcterms:W3CDTF">2012-02-13T17:21:10Z</dcterms:created>
  <dcterms:modified xsi:type="dcterms:W3CDTF">2012-02-13T18:14:54Z</dcterms:modified>
</cp:coreProperties>
</file>