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3" r:id="rId3"/>
    <p:sldId id="267" r:id="rId4"/>
    <p:sldId id="268" r:id="rId5"/>
    <p:sldId id="269" r:id="rId6"/>
    <p:sldId id="270" r:id="rId7"/>
    <p:sldId id="271" r:id="rId8"/>
    <p:sldId id="262" r:id="rId9"/>
    <p:sldId id="265" r:id="rId10"/>
    <p:sldId id="275" r:id="rId11"/>
    <p:sldId id="266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885"/>
    <a:srgbClr val="396497"/>
    <a:srgbClr val="213A59"/>
    <a:srgbClr val="345A88"/>
    <a:srgbClr val="264264"/>
    <a:srgbClr val="355C8B"/>
    <a:srgbClr val="62A0D8"/>
    <a:srgbClr val="254265"/>
    <a:srgbClr val="203856"/>
    <a:srgbClr val="4376B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88" autoAdjust="0"/>
  </p:normalViewPr>
  <p:slideViewPr>
    <p:cSldViewPr>
      <p:cViewPr>
        <p:scale>
          <a:sx n="95" d="100"/>
          <a:sy n="95" d="100"/>
        </p:scale>
        <p:origin x="-145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802A-3FE1-1B4C-97B9-C7FD0E529880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D596-7543-0442-A11E-AB20E3CE04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D596-7543-0442-A11E-AB20E3CE04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pic>
        <p:nvPicPr>
          <p:cNvPr id="5" name="Picture 4" descr="aiea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iea_logo.gi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54265"/>
                </a:solidFill>
                <a:latin typeface="Georgia" pitchFamily="18" charset="0"/>
              </a:rPr>
              <a:t>Building a Secure World </a:t>
            </a:r>
            <a:r>
              <a:rPr lang="en-US" sz="1600" smtClean="0">
                <a:solidFill>
                  <a:srgbClr val="254265"/>
                </a:solidFill>
                <a:latin typeface="Georgia" pitchFamily="18" charset="0"/>
              </a:rPr>
              <a:t>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33588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ed.us/projects.asp" TargetMode="External"/><Relationship Id="rId2" Type="http://schemas.openxmlformats.org/officeDocument/2006/relationships/hyperlink" Target="http://www2.acs.ncsu.edu/upa/assmt/resource.ht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idp.com/idp-today/research-database.aspx" TargetMode="External"/><Relationship Id="rId4" Type="http://schemas.openxmlformats.org/officeDocument/2006/relationships/hyperlink" Target="http://www.forumea.org/research-outcomes-reviewsypnosis2011.cf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5900" y="1295400"/>
            <a:ext cx="6477000" cy="1447800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solidFill>
                  <a:srgbClr val="002060"/>
                </a:solidFill>
              </a:rPr>
              <a:t>Current Research </a:t>
            </a:r>
            <a:r>
              <a:rPr lang="en-US" sz="2800" b="0" dirty="0" smtClean="0">
                <a:solidFill>
                  <a:srgbClr val="002060"/>
                </a:solidFill>
              </a:rPr>
              <a:t>in</a:t>
            </a:r>
            <a:r>
              <a:rPr lang="en-US" sz="4000" b="0" dirty="0" smtClean="0">
                <a:solidFill>
                  <a:srgbClr val="002060"/>
                </a:solidFill>
              </a:rPr>
              <a:t> </a:t>
            </a:r>
            <a:br>
              <a:rPr lang="en-US" sz="4000" b="0" dirty="0" smtClean="0">
                <a:solidFill>
                  <a:srgbClr val="002060"/>
                </a:solidFill>
              </a:rPr>
            </a:br>
            <a:r>
              <a:rPr lang="en-US" sz="4000" b="0" dirty="0" smtClean="0">
                <a:solidFill>
                  <a:srgbClr val="002060"/>
                </a:solidFill>
              </a:rPr>
              <a:t>International Education</a:t>
            </a:r>
            <a:endParaRPr lang="en-US" sz="4000" b="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Study Abroad Outcomes</a:t>
            </a:r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February 20,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336" y="5638800"/>
            <a:ext cx="3141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Elizabeth Brewer, Beloit </a:t>
            </a:r>
            <a:r>
              <a:rPr lang="en-US" dirty="0" smtClean="0">
                <a:solidFill>
                  <a:srgbClr val="002060"/>
                </a:solidFill>
              </a:rPr>
              <a:t>College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brewere@beloit.edu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Scope </a:t>
            </a:r>
            <a:r>
              <a:rPr lang="en-US" sz="3200" dirty="0" smtClean="0"/>
              <a:t>of research studies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58% small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28% large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13% medium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32004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 smtClean="0">
                <a:solidFill>
                  <a:srgbClr val="335885"/>
                </a:solidFill>
              </a:rPr>
              <a:t>Focus </a:t>
            </a:r>
            <a:r>
              <a:rPr lang="en-US" sz="3200" dirty="0" smtClean="0">
                <a:solidFill>
                  <a:srgbClr val="335885"/>
                </a:solidFill>
              </a:rPr>
              <a:t>of </a:t>
            </a:r>
            <a:r>
              <a:rPr lang="en-US" sz="3200" dirty="0" smtClean="0">
                <a:solidFill>
                  <a:srgbClr val="335885"/>
                </a:solidFill>
              </a:rPr>
              <a:t>the findings</a:t>
            </a:r>
            <a:endParaRPr lang="en-US" sz="3200" dirty="0">
              <a:solidFill>
                <a:srgbClr val="33588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862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Program design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Outcomes research/research design</a:t>
            </a: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Curriculum </a:t>
            </a:r>
            <a:r>
              <a:rPr lang="en-US" sz="2400" dirty="0" smtClean="0">
                <a:solidFill>
                  <a:srgbClr val="002060"/>
                </a:solidFill>
              </a:rPr>
              <a:t>design, advising, faculty development, student development, student decision-making, institutional policy 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2060"/>
                </a:solidFill>
              </a:rPr>
              <a:t>What they look at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Language acquisition (21)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Learning outcomes (what are they?) (16)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Intercultural learning/development (15)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Decision making (11)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Global learning (8)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Long-term impacts (7)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literature does not necessarily reflect need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There is tension between the desire for large scale studies using instruments that can be used across studies vs. small scale, localized studies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Capacity </a:t>
            </a:r>
            <a:r>
              <a:rPr lang="en-US" dirty="0" smtClean="0">
                <a:solidFill>
                  <a:srgbClr val="002060"/>
                </a:solidFill>
              </a:rPr>
              <a:t>building in study abroad offices needs to be a priority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However, setting outcomes and assessing them must move beyond the study abroad office and be aligned with institutional goals and practices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Study abroad outcomes assessment and related research are evolving; review articles could help make the research more comprehensible as well as drive new research and practice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Resources:</a:t>
            </a:r>
            <a:r>
              <a:rPr lang="en-US" dirty="0" smtClean="0"/>
              <a:t>  organizations</a:t>
            </a:r>
            <a:br>
              <a:rPr lang="en-US" dirty="0" smtClean="0"/>
            </a:br>
            <a:r>
              <a:rPr lang="en-US" sz="2000" dirty="0" smtClean="0"/>
              <a:t>beyond AIEA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Forum on Education Abroad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Publications, annotated bibliography of outcomes research,  March 2012 Institute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ACE </a:t>
            </a:r>
            <a:r>
              <a:rPr lang="en-US" sz="1900" dirty="0" smtClean="0">
                <a:solidFill>
                  <a:srgbClr val="002060"/>
                </a:solidFill>
              </a:rPr>
              <a:t>American Council on Education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International initiatives, internationalization collaborative, assessment guide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NAFSA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Knowledge communities, publications, task force report on learning outcomes assessment http://www.learningoutcomeassessment.org/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AAC&amp;U </a:t>
            </a:r>
            <a:r>
              <a:rPr lang="en-US" sz="1900" dirty="0" smtClean="0">
                <a:solidFill>
                  <a:srgbClr val="002060"/>
                </a:solidFill>
              </a:rPr>
              <a:t>Association of American Colleges and Universities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Essential learning outcomes, global learning, assessment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NILOA </a:t>
            </a:r>
            <a:r>
              <a:rPr lang="en-US" sz="1800" dirty="0" smtClean="0">
                <a:solidFill>
                  <a:srgbClr val="002060"/>
                </a:solidFill>
              </a:rPr>
              <a:t>National Institute for Learning Outcomes Assessment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Occasional papers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Wabash College Center of Inquiry in the Liberal Arts</a:t>
            </a:r>
          </a:p>
          <a:p>
            <a:pPr lvl="1"/>
            <a:r>
              <a:rPr lang="en-US" sz="2300" dirty="0" smtClean="0">
                <a:solidFill>
                  <a:srgbClr val="002060"/>
                </a:solidFill>
              </a:rPr>
              <a:t>Studies/Publications</a:t>
            </a:r>
          </a:p>
          <a:p>
            <a:r>
              <a:rPr lang="en-US" sz="2700" dirty="0" err="1" smtClean="0">
                <a:solidFill>
                  <a:srgbClr val="002060"/>
                </a:solidFill>
              </a:rPr>
              <a:t>Teagle</a:t>
            </a:r>
            <a:r>
              <a:rPr lang="en-US" sz="2700" dirty="0" smtClean="0">
                <a:solidFill>
                  <a:srgbClr val="002060"/>
                </a:solidFill>
              </a:rPr>
              <a:t> Foundation</a:t>
            </a:r>
          </a:p>
          <a:p>
            <a:pPr lvl="1"/>
            <a:r>
              <a:rPr lang="en-US" sz="2300" dirty="0" smtClean="0">
                <a:solidFill>
                  <a:srgbClr val="002060"/>
                </a:solidFill>
              </a:rPr>
              <a:t>Examples of assessment projects funded by the Foundation</a:t>
            </a:r>
          </a:p>
          <a:p>
            <a:r>
              <a:rPr lang="en-US" sz="2700" dirty="0" smtClean="0">
                <a:solidFill>
                  <a:srgbClr val="002060"/>
                </a:solidFill>
              </a:rPr>
              <a:t>Penn State Center for Language Acquisition Education and Research</a:t>
            </a:r>
          </a:p>
          <a:p>
            <a:pPr lvl="1"/>
            <a:r>
              <a:rPr lang="en-US" sz="2300" dirty="0" smtClean="0">
                <a:solidFill>
                  <a:srgbClr val="002060"/>
                </a:solidFill>
              </a:rPr>
              <a:t>Projects to improve language teaching and learning/publications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Resources</a:t>
            </a:r>
            <a:r>
              <a:rPr lang="en-US" sz="3200" dirty="0" smtClean="0"/>
              <a:t>:  </a:t>
            </a:r>
            <a:r>
              <a:rPr lang="en-US" sz="1800" dirty="0" smtClean="0"/>
              <a:t>examples of  </a:t>
            </a:r>
            <a:r>
              <a:rPr lang="en-US" dirty="0" smtClean="0"/>
              <a:t>databases/</a:t>
            </a:r>
            <a:br>
              <a:rPr lang="en-US" dirty="0" smtClean="0"/>
            </a:br>
            <a:r>
              <a:rPr lang="en-US" sz="2200" dirty="0" smtClean="0"/>
              <a:t>internet resources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North Carolina State University</a:t>
            </a:r>
            <a:r>
              <a:rPr lang="en-US" dirty="0" smtClean="0"/>
              <a:t>: </a:t>
            </a:r>
            <a:r>
              <a:rPr lang="en-US" sz="2400" dirty="0" smtClean="0"/>
              <a:t>Internet Resources for Higher Education Outcomes Assessment </a:t>
            </a:r>
            <a:r>
              <a:rPr lang="en-US" sz="2000" dirty="0" smtClean="0">
                <a:hlinkClick r:id="rId2"/>
              </a:rPr>
              <a:t>http://www2.acs.ncsu.edu/upa/assmt/resource.htm</a:t>
            </a:r>
            <a:endParaRPr lang="en-US" sz="2000" dirty="0" smtClean="0"/>
          </a:p>
          <a:p>
            <a:r>
              <a:rPr lang="en-US" sz="2000" dirty="0" smtClean="0"/>
              <a:t>Center for Global Education (UCLA) </a:t>
            </a:r>
            <a:r>
              <a:rPr lang="en-US" sz="2000" dirty="0" smtClean="0">
                <a:hlinkClick r:id="rId3"/>
              </a:rPr>
              <a:t>http://globaled.us/projects.asp</a:t>
            </a:r>
            <a:endParaRPr lang="en-US" sz="2000" dirty="0" smtClean="0"/>
          </a:p>
          <a:p>
            <a:r>
              <a:rPr lang="en-US" sz="1800" dirty="0" smtClean="0"/>
              <a:t>Forum on Education Abroad </a:t>
            </a:r>
            <a:r>
              <a:rPr lang="en-US" sz="2400" dirty="0" smtClean="0"/>
              <a:t>bibliography of publications on outcomes assessment </a:t>
            </a:r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www.forumea.org/research-outcomes-reviewsypnosis2011.cfm</a:t>
            </a:r>
            <a:endParaRPr lang="en-US" sz="2000" dirty="0" smtClean="0"/>
          </a:p>
          <a:p>
            <a:r>
              <a:rPr lang="en-US" sz="1800" dirty="0" smtClean="0"/>
              <a:t>Australian Council for </a:t>
            </a:r>
            <a:r>
              <a:rPr lang="en-US" sz="1800" dirty="0" smtClean="0"/>
              <a:t>Educational Research </a:t>
            </a:r>
            <a:r>
              <a:rPr lang="en-US" sz="2400" dirty="0" smtClean="0"/>
              <a:t>IDP Database of Research on International Education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 smtClean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www.idp.com/idp-today/research-database.aspx</a:t>
            </a:r>
            <a:endParaRPr lang="en-US" sz="2000" dirty="0" smtClean="0"/>
          </a:p>
          <a:p>
            <a:r>
              <a:rPr lang="en-US" sz="2000" dirty="0" smtClean="0"/>
              <a:t>Blogs and Twitter:  see David Comp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Today’s Presentation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Key texts, emerging outcomes, and gaps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input from a small, informal survey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Lessons from the Literature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sample from 1990-2011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Resources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Key Texts</a:t>
            </a:r>
            <a:br>
              <a:rPr lang="en-US" dirty="0" smtClean="0"/>
            </a:br>
            <a:r>
              <a:rPr lang="en-US" sz="2200" dirty="0" smtClean="0"/>
              <a:t>recommendations from 22 respondents to a survey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3800" dirty="0" smtClean="0"/>
              <a:t>Bolen, </a:t>
            </a:r>
            <a:r>
              <a:rPr lang="en-US" sz="3800" dirty="0" err="1" smtClean="0"/>
              <a:t>Mell</a:t>
            </a:r>
            <a:r>
              <a:rPr lang="en-US" sz="3800" dirty="0" smtClean="0"/>
              <a:t> (Ed.) </a:t>
            </a:r>
            <a:r>
              <a:rPr lang="en-US" sz="3800" i="1" dirty="0" smtClean="0"/>
              <a:t>Guide to Outcomes Assessment in Education Abroad</a:t>
            </a:r>
            <a:r>
              <a:rPr lang="en-US" sz="3800" dirty="0" smtClean="0"/>
              <a:t>, Forum on Education Abroad</a:t>
            </a:r>
          </a:p>
          <a:p>
            <a:endParaRPr lang="en-US" sz="2800" dirty="0" smtClean="0"/>
          </a:p>
          <a:p>
            <a:r>
              <a:rPr lang="en-US" sz="3800" dirty="0" err="1" smtClean="0"/>
              <a:t>Deardorff</a:t>
            </a:r>
            <a:r>
              <a:rPr lang="en-US" sz="3800" dirty="0" smtClean="0"/>
              <a:t>, Darla (Ed.)  2009 </a:t>
            </a:r>
            <a:r>
              <a:rPr lang="en-US" sz="3800" i="1" dirty="0" smtClean="0"/>
              <a:t>The SAGE Handbook of Intercultural Competence</a:t>
            </a:r>
            <a:r>
              <a:rPr lang="en-US" sz="3800" dirty="0" smtClean="0"/>
              <a:t>, SAGE</a:t>
            </a:r>
          </a:p>
          <a:p>
            <a:endParaRPr lang="en-US" sz="2800" dirty="0" smtClean="0"/>
          </a:p>
          <a:p>
            <a:r>
              <a:rPr lang="en-US" sz="3800" dirty="0" err="1" smtClean="0"/>
              <a:t>Vande</a:t>
            </a:r>
            <a:r>
              <a:rPr lang="en-US" sz="3800" dirty="0" smtClean="0"/>
              <a:t> Berg , Michael (Ed.) 2004 Special Issue, </a:t>
            </a:r>
            <a:r>
              <a:rPr lang="en-US" sz="3800" i="1" dirty="0" smtClean="0"/>
              <a:t>Frontiers:  Interdisciplinary Journal of Study Abroad </a:t>
            </a:r>
          </a:p>
          <a:p>
            <a:endParaRPr lang="en-US" sz="3800" dirty="0" smtClean="0"/>
          </a:p>
          <a:p>
            <a:r>
              <a:rPr lang="en-US" sz="3800" dirty="0" err="1" smtClean="0"/>
              <a:t>Lewin</a:t>
            </a:r>
            <a:r>
              <a:rPr lang="en-US" sz="3800" dirty="0" smtClean="0"/>
              <a:t>, Ross (Ed.) 2009 </a:t>
            </a:r>
            <a:r>
              <a:rPr lang="en-US" sz="3800" i="1" dirty="0" smtClean="0"/>
              <a:t>The Handbook of Practice and Research in Study Abroad</a:t>
            </a:r>
            <a:r>
              <a:rPr lang="en-US" sz="3800" dirty="0" smtClean="0"/>
              <a:t>, AIEA</a:t>
            </a:r>
          </a:p>
          <a:p>
            <a:endParaRPr lang="en-US" sz="3800" dirty="0" smtClean="0"/>
          </a:p>
          <a:p>
            <a:r>
              <a:rPr lang="en-US" sz="3800" dirty="0" smtClean="0"/>
              <a:t>Brewer, E. and Cunningham, K.  </a:t>
            </a:r>
            <a:r>
              <a:rPr lang="en-US" sz="3800" i="1" dirty="0" smtClean="0"/>
              <a:t>Integrating Study Abroad into the Curriculum:  Theory and Practice Across the Disciplines</a:t>
            </a:r>
            <a:r>
              <a:rPr lang="en-US" sz="3800" dirty="0" smtClean="0"/>
              <a:t> , Stylus</a:t>
            </a:r>
          </a:p>
          <a:p>
            <a:endParaRPr lang="en-US" sz="3800" dirty="0" smtClean="0"/>
          </a:p>
          <a:p>
            <a:r>
              <a:rPr lang="en-US" sz="3800" dirty="0" smtClean="0"/>
              <a:t>24 different articles, book chapters, and </a:t>
            </a:r>
            <a:r>
              <a:rPr lang="en-US" sz="3800" dirty="0" smtClean="0"/>
              <a:t>guides – articles in Frontiers and Journal of Studie</a:t>
            </a:r>
            <a:r>
              <a:rPr lang="en-US" sz="3800" dirty="0" smtClean="0"/>
              <a:t>s in International Education most frequently cited</a:t>
            </a:r>
            <a:endParaRPr lang="en-US" sz="3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Alignment of study abroad outcomes with home institution learning outcomes (9)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Closer connections with the curriculum  and the work of the faculty (8)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Impacts on learning beyond intercultural development/outcomes identification (7)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Fears </a:t>
            </a:r>
            <a:r>
              <a:rPr lang="en-US" sz="2800" dirty="0" smtClean="0"/>
              <a:t>about</a:t>
            </a:r>
            <a:r>
              <a:rPr lang="en-US" dirty="0" smtClean="0"/>
              <a:t> </a:t>
            </a:r>
            <a:r>
              <a:rPr lang="en-US" sz="3200" dirty="0" smtClean="0"/>
              <a:t>Trends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Reduction of assessment to </a:t>
            </a:r>
            <a:r>
              <a:rPr lang="en-US" dirty="0" err="1" smtClean="0">
                <a:solidFill>
                  <a:srgbClr val="002060"/>
                </a:solidFill>
              </a:rPr>
              <a:t>Facebook</a:t>
            </a:r>
            <a:r>
              <a:rPr lang="en-US" dirty="0" smtClean="0">
                <a:solidFill>
                  <a:srgbClr val="002060"/>
                </a:solidFill>
              </a:rPr>
              <a:t> “Liking”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With increases in short-term study abroad, superficial outcomes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Commodification</a:t>
            </a:r>
            <a:r>
              <a:rPr lang="en-US" dirty="0" smtClean="0">
                <a:solidFill>
                  <a:srgbClr val="002060"/>
                </a:solidFill>
              </a:rPr>
              <a:t> of study abroad – focus on travel and enjoyment rather than deeper </a:t>
            </a:r>
            <a:r>
              <a:rPr lang="en-US" dirty="0" smtClean="0">
                <a:solidFill>
                  <a:srgbClr val="002060"/>
                </a:solidFill>
              </a:rPr>
              <a:t>learning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Study abroad professionals ar</a:t>
            </a:r>
            <a:r>
              <a:rPr lang="en-US" dirty="0" smtClean="0">
                <a:solidFill>
                  <a:srgbClr val="002060"/>
                </a:solidFill>
              </a:rPr>
              <a:t>e ill-equipped to do assessment – yet institutions are neglecting it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Move beyond intercultural skills:  academic learning/skills development/global citizenship/behaviors (11) – </a:t>
            </a:r>
            <a:r>
              <a:rPr lang="en-US" sz="2600" i="1" dirty="0" smtClean="0">
                <a:solidFill>
                  <a:srgbClr val="002060"/>
                </a:solidFill>
              </a:rPr>
              <a:t>vs. do even more on intercultural</a:t>
            </a:r>
          </a:p>
          <a:p>
            <a:endParaRPr lang="en-US" sz="17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Embed study abroad outcomes assessment within overall institutional mission/practice/assessment (8)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Insert more theory and rigor into assessment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Longitudinal </a:t>
            </a:r>
            <a:r>
              <a:rPr lang="en-US" dirty="0" smtClean="0">
                <a:solidFill>
                  <a:srgbClr val="002060"/>
                </a:solidFill>
              </a:rPr>
              <a:t>impacts/Multi-Institution/Multi-Country Studies  </a:t>
            </a:r>
            <a:r>
              <a:rPr lang="en-US" sz="2600" dirty="0" smtClean="0">
                <a:solidFill>
                  <a:srgbClr val="002060"/>
                </a:solidFill>
              </a:rPr>
              <a:t>are needed</a:t>
            </a:r>
            <a:endParaRPr lang="en-US" sz="2600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Sporadic/fractured research &amp; discussion – </a:t>
            </a:r>
            <a:r>
              <a:rPr lang="en-US" sz="2600" dirty="0" smtClean="0">
                <a:solidFill>
                  <a:srgbClr val="002060"/>
                </a:solidFill>
              </a:rPr>
              <a:t>review articles are needed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Capacity building:  simple, practical approaches </a:t>
            </a:r>
            <a:r>
              <a:rPr lang="en-US" sz="1600" dirty="0" smtClean="0">
                <a:solidFill>
                  <a:srgbClr val="002060"/>
                </a:solidFill>
              </a:rPr>
              <a:t>and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staff equipped </a:t>
            </a:r>
            <a:r>
              <a:rPr lang="en-US" sz="1600" dirty="0" smtClean="0">
                <a:solidFill>
                  <a:srgbClr val="002060"/>
                </a:solidFill>
              </a:rPr>
              <a:t>to do the work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 single instrument to be used across studies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Larger studies involving a variety government and private sector actors </a:t>
            </a:r>
            <a:r>
              <a:rPr lang="en-US" sz="2100" dirty="0" smtClean="0">
                <a:solidFill>
                  <a:srgbClr val="002060"/>
                </a:solidFill>
              </a:rPr>
              <a:t>are needed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Move beyond numbers – “testing” and numbers do not produce meaningful assessment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Align study abroad outcomes with core learning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Rigorous assessment to demonstrate that study </a:t>
            </a:r>
            <a:r>
              <a:rPr lang="en-US" sz="2400" dirty="0" smtClean="0">
                <a:solidFill>
                  <a:srgbClr val="002060"/>
                </a:solidFill>
              </a:rPr>
              <a:t>abroad is not the “magic bullet” that can  kill “ethnocentrism and cross-cultural bias”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53200" cy="1036638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The Literature </a:t>
            </a:r>
            <a:r>
              <a:rPr lang="en-US" sz="3200" dirty="0" smtClean="0">
                <a:solidFill>
                  <a:srgbClr val="002060"/>
                </a:solidFill>
              </a:rPr>
              <a:t>1990-2011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130 publications</a:t>
            </a:r>
          </a:p>
          <a:p>
            <a:pPr lvl="1"/>
            <a:r>
              <a:rPr lang="en-US" sz="4000" dirty="0" smtClean="0">
                <a:solidFill>
                  <a:srgbClr val="345A88"/>
                </a:solidFill>
              </a:rPr>
              <a:t>104 journal articles</a:t>
            </a:r>
          </a:p>
          <a:p>
            <a:pPr lvl="1"/>
            <a:r>
              <a:rPr lang="en-US" sz="4000" dirty="0" smtClean="0">
                <a:solidFill>
                  <a:srgbClr val="345A88"/>
                </a:solidFill>
              </a:rPr>
              <a:t>24 books</a:t>
            </a:r>
          </a:p>
          <a:p>
            <a:pPr lvl="1"/>
            <a:r>
              <a:rPr lang="en-US" sz="4000" dirty="0" smtClean="0">
                <a:solidFill>
                  <a:srgbClr val="345A88"/>
                </a:solidFill>
              </a:rPr>
              <a:t>2 dissertations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002060"/>
                </a:solidFill>
              </a:rPr>
              <a:t>Caveats:</a:t>
            </a:r>
          </a:p>
          <a:p>
            <a:pPr algn="r"/>
            <a:r>
              <a:rPr lang="en-US" dirty="0" smtClean="0">
                <a:solidFill>
                  <a:srgbClr val="396497"/>
                </a:solidFill>
              </a:rPr>
              <a:t>sampling, not comprehensive overview  </a:t>
            </a:r>
          </a:p>
          <a:p>
            <a:pPr algn="r"/>
            <a:r>
              <a:rPr lang="en-US" dirty="0" smtClean="0">
                <a:solidFill>
                  <a:srgbClr val="396497"/>
                </a:solidFill>
              </a:rPr>
              <a:t>predominantly published in the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>
                <a:solidFill>
                  <a:srgbClr val="002060"/>
                </a:solidFill>
              </a:rPr>
              <a:t>Journal Articles</a:t>
            </a:r>
            <a:r>
              <a:rPr lang="en-US" sz="3600" smtClean="0">
                <a:solidFill>
                  <a:srgbClr val="002060"/>
                </a:solidFill>
              </a:rPr>
              <a:t>, </a:t>
            </a:r>
            <a:br>
              <a:rPr lang="en-US" sz="3600" smtClean="0">
                <a:solidFill>
                  <a:srgbClr val="002060"/>
                </a:solidFill>
              </a:rPr>
            </a:br>
            <a:r>
              <a:rPr lang="en-US" sz="3600" smtClean="0">
                <a:solidFill>
                  <a:srgbClr val="002060"/>
                </a:solidFill>
              </a:rPr>
              <a:t>Book  </a:t>
            </a:r>
            <a:r>
              <a:rPr lang="en-US" sz="3600" dirty="0" smtClean="0">
                <a:solidFill>
                  <a:srgbClr val="002060"/>
                </a:solidFill>
              </a:rPr>
              <a:t>Chapters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20520"/>
          <a:ext cx="8229600" cy="3874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4400"/>
                <a:gridCol w="7315200"/>
              </a:tblGrid>
              <a:tr h="61142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33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i="1" dirty="0" smtClean="0">
                          <a:solidFill>
                            <a:srgbClr val="002060"/>
                          </a:solidFill>
                        </a:rPr>
                        <a:t>Frontiers:  Interdisciplinary Journal of Study Abroad</a:t>
                      </a:r>
                      <a:endParaRPr lang="en-US" sz="2400" b="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114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2060"/>
                          </a:solidFill>
                        </a:rPr>
                        <a:t>Journal of Studies in International Education</a:t>
                      </a:r>
                      <a:endParaRPr lang="en-US" sz="240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423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education/higher education journals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114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disciplinary journals (business, engineering, nursing, social work, etc)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423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foreign language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423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intercultural learning/development 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5423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student development/student affairs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5715000"/>
            <a:ext cx="5314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The research is published in a wide variety of journals, </a:t>
            </a:r>
          </a:p>
          <a:p>
            <a:pPr algn="r"/>
            <a:r>
              <a:rPr lang="en-US" dirty="0" smtClean="0">
                <a:solidFill>
                  <a:srgbClr val="0070C0"/>
                </a:solidFill>
              </a:rPr>
              <a:t>making an overview of the literature challenging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814</Words>
  <Application>Microsoft Office PowerPoint</Application>
  <PresentationFormat>On-screen Show (4:3)</PresentationFormat>
  <Paragraphs>149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Current Research in  International Education</vt:lpstr>
      <vt:lpstr>Today’s Presentation</vt:lpstr>
      <vt:lpstr>Key Texts recommendations from 22 respondents to a survey</vt:lpstr>
      <vt:lpstr>Trends</vt:lpstr>
      <vt:lpstr>Fears about Trends</vt:lpstr>
      <vt:lpstr>Gaps</vt:lpstr>
      <vt:lpstr>Needs</vt:lpstr>
      <vt:lpstr>The Literature 1990-2011</vt:lpstr>
      <vt:lpstr>Journal Articles,  Book  Chapters</vt:lpstr>
      <vt:lpstr>Scope of research studies</vt:lpstr>
      <vt:lpstr>What they look at</vt:lpstr>
      <vt:lpstr>Conclusions</vt:lpstr>
      <vt:lpstr>Resources:  organizations beyond AIEA</vt:lpstr>
      <vt:lpstr>Resources:  examples of  databases/ internet resources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Betsy Brewer</cp:lastModifiedBy>
  <cp:revision>88</cp:revision>
  <dcterms:created xsi:type="dcterms:W3CDTF">2010-10-18T19:43:32Z</dcterms:created>
  <dcterms:modified xsi:type="dcterms:W3CDTF">2012-02-17T00:15:14Z</dcterms:modified>
</cp:coreProperties>
</file>