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885"/>
    <a:srgbClr val="355C8B"/>
    <a:srgbClr val="62A0D8"/>
    <a:srgbClr val="254265"/>
    <a:srgbClr val="203856"/>
    <a:srgbClr val="396497"/>
    <a:srgbClr val="345A88"/>
    <a:srgbClr val="213A59"/>
    <a:srgbClr val="264264"/>
    <a:srgbClr val="43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216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</a:t>
            </a:r>
            <a:r>
              <a:rPr lang="en-US" sz="1600" smtClean="0">
                <a:solidFill>
                  <a:srgbClr val="254265"/>
                </a:solidFill>
                <a:latin typeface="Georgia" pitchFamily="18" charset="0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6477000" cy="914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Leading from the Middle: The Role of </a:t>
            </a:r>
            <a:r>
              <a:rPr lang="en-US" dirty="0" err="1" smtClean="0"/>
              <a:t>SIOs</a:t>
            </a:r>
            <a:r>
              <a:rPr lang="en-US" dirty="0" smtClean="0"/>
              <a:t> and International Staff in Comprehensive Internationalization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6705600" cy="3810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38400" y="5029200"/>
            <a:ext cx="494698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 pitchFamily="18" charset="0"/>
              </a:rPr>
              <a:t>Madeleine F. Green</a:t>
            </a: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 pitchFamily="18" charset="0"/>
              </a:rPr>
              <a:t>Senior Fellow, International Association of Universities and NAFSA</a:t>
            </a: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Georgia" pitchFamily="18" charset="0"/>
              </a:rPr>
              <a:t>February 22,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/>
          <a:lstStyle/>
          <a:p>
            <a:r>
              <a:rPr lang="en-US" b="1" dirty="0" smtClean="0"/>
              <a:t>Framing Issues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HE leaders lead from the middle</a:t>
            </a:r>
          </a:p>
          <a:p>
            <a:r>
              <a:rPr lang="en-US" dirty="0" smtClean="0"/>
              <a:t>Perception of internationalization on campus</a:t>
            </a:r>
          </a:p>
          <a:p>
            <a:pPr lvl="1"/>
            <a:r>
              <a:rPr lang="en-US" dirty="0" smtClean="0"/>
              <a:t>Central to mission?</a:t>
            </a:r>
          </a:p>
          <a:p>
            <a:pPr lvl="1"/>
            <a:r>
              <a:rPr lang="en-US" dirty="0" smtClean="0"/>
              <a:t>Academic program?</a:t>
            </a:r>
          </a:p>
          <a:p>
            <a:pPr lvl="1"/>
            <a:r>
              <a:rPr lang="en-US" dirty="0" smtClean="0"/>
              <a:t>Cash cow?</a:t>
            </a:r>
          </a:p>
          <a:p>
            <a:pPr lvl="1"/>
            <a:r>
              <a:rPr lang="en-US" dirty="0" smtClean="0"/>
              <a:t>Nice but not important</a:t>
            </a:r>
          </a:p>
          <a:p>
            <a:r>
              <a:rPr lang="en-US" dirty="0" smtClean="0"/>
              <a:t>Skills of SIO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upward (provosts, presidents, others</a:t>
            </a:r>
          </a:p>
          <a:p>
            <a:pPr lvl="1"/>
            <a:r>
              <a:rPr lang="en-US" dirty="0" smtClean="0"/>
              <a:t>Educate, speak their language, align with priorities</a:t>
            </a:r>
          </a:p>
          <a:p>
            <a:r>
              <a:rPr lang="en-US" dirty="0" smtClean="0"/>
              <a:t>Managing laterally: faculty, other staff</a:t>
            </a:r>
          </a:p>
          <a:p>
            <a:pPr lvl="1"/>
            <a:r>
              <a:rPr lang="en-US" dirty="0" smtClean="0"/>
              <a:t>Build on relationships</a:t>
            </a:r>
          </a:p>
          <a:p>
            <a:pPr lvl="1"/>
            <a:r>
              <a:rPr lang="en-US" dirty="0" smtClean="0"/>
              <a:t>Find out how internationalization fits their agenda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staff</a:t>
            </a:r>
          </a:p>
          <a:p>
            <a:pPr lvl="1"/>
            <a:r>
              <a:rPr lang="en-US" dirty="0" smtClean="0"/>
              <a:t>Ensuring high quality service operation</a:t>
            </a:r>
          </a:p>
          <a:p>
            <a:pPr lvl="1"/>
            <a:r>
              <a:rPr lang="en-US" dirty="0" smtClean="0"/>
              <a:t>Help staff understand the big picture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the international unit; engage others in the process</a:t>
            </a:r>
          </a:p>
          <a:p>
            <a:pPr lvl="1"/>
            <a:r>
              <a:rPr lang="en-US" dirty="0" smtClean="0"/>
              <a:t>Effective service brings reputation and goodwill</a:t>
            </a:r>
          </a:p>
          <a:p>
            <a:pPr lvl="1"/>
            <a:r>
              <a:rPr lang="en-US" dirty="0" smtClean="0"/>
              <a:t>Measure results, qualitative and quantitative</a:t>
            </a:r>
          </a:p>
          <a:p>
            <a:r>
              <a:rPr lang="en-US" dirty="0" smtClean="0"/>
              <a:t>Insert/infuse/align with campus plan</a:t>
            </a:r>
          </a:p>
          <a:p>
            <a:pPr lvl="1"/>
            <a:r>
              <a:rPr lang="en-US" dirty="0" smtClean="0"/>
              <a:t>Example: global commons in the master space plan</a:t>
            </a:r>
          </a:p>
          <a:p>
            <a:pPr lvl="4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 internationalization with other planning/change initiatives</a:t>
            </a:r>
          </a:p>
          <a:p>
            <a:pPr lvl="1"/>
            <a:r>
              <a:rPr lang="en-US" dirty="0" smtClean="0"/>
              <a:t>General education reform</a:t>
            </a:r>
          </a:p>
          <a:p>
            <a:pPr lvl="1"/>
            <a:r>
              <a:rPr lang="en-US" dirty="0" smtClean="0"/>
              <a:t>Accreditation</a:t>
            </a:r>
          </a:p>
          <a:p>
            <a:pPr lvl="1"/>
            <a:r>
              <a:rPr lang="en-US" dirty="0" smtClean="0"/>
              <a:t>Multi-</a:t>
            </a:r>
            <a:r>
              <a:rPr lang="en-US" dirty="0" err="1" smtClean="0"/>
              <a:t>culturalism</a:t>
            </a:r>
            <a:r>
              <a:rPr lang="en-US" dirty="0" smtClean="0"/>
              <a:t> at home and internationalization</a:t>
            </a:r>
          </a:p>
          <a:p>
            <a:pPr lvl="1"/>
            <a:r>
              <a:rPr lang="en-US" dirty="0" smtClean="0"/>
              <a:t>Service learning</a:t>
            </a:r>
          </a:p>
          <a:p>
            <a:pPr lvl="1"/>
            <a:r>
              <a:rPr lang="en-US" dirty="0" smtClean="0"/>
              <a:t>Community outreach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(cont’d)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coalitions</a:t>
            </a:r>
          </a:p>
          <a:p>
            <a:pPr lvl="1"/>
            <a:r>
              <a:rPr lang="en-US" dirty="0" smtClean="0"/>
              <a:t>Others need to own internationalization—faculty, alumni, student life, development, PR</a:t>
            </a:r>
          </a:p>
          <a:p>
            <a:r>
              <a:rPr lang="en-US" dirty="0" smtClean="0"/>
              <a:t>Be entrepreneurial (carefully)</a:t>
            </a:r>
          </a:p>
          <a:p>
            <a:pPr lvl="1"/>
            <a:r>
              <a:rPr lang="en-US" dirty="0" smtClean="0"/>
              <a:t>International students, external support, fee structure for study abroad</a:t>
            </a:r>
          </a:p>
          <a:p>
            <a:r>
              <a:rPr lang="en-US" dirty="0" smtClean="0"/>
              <a:t>Be an expert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about advancing the institutional agenda; internationalization is a means to an end </a:t>
            </a:r>
          </a:p>
          <a:p>
            <a:r>
              <a:rPr lang="en-US" dirty="0" smtClean="0"/>
              <a:t>It takes relationships and alliances</a:t>
            </a:r>
          </a:p>
          <a:p>
            <a:r>
              <a:rPr lang="en-US" dirty="0" smtClean="0"/>
              <a:t>As always, it </a:t>
            </a:r>
            <a:r>
              <a:rPr lang="en-US" smtClean="0"/>
              <a:t>takes patience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242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Leading from the Middle: The Role of SIOs and International Staff in Comprehensive Internationalization </vt:lpstr>
      <vt:lpstr>Framing Issues</vt:lpstr>
      <vt:lpstr>Relationships</vt:lpstr>
      <vt:lpstr>Relationships (cont’d)</vt:lpstr>
      <vt:lpstr>Strategies</vt:lpstr>
      <vt:lpstr>Strategies (cont’d)</vt:lpstr>
      <vt:lpstr>Strategies (cont’d) </vt:lpstr>
      <vt:lpstr>Final thoughts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John Hudzik</cp:lastModifiedBy>
  <cp:revision>84</cp:revision>
  <dcterms:created xsi:type="dcterms:W3CDTF">2012-02-23T21:24:05Z</dcterms:created>
  <dcterms:modified xsi:type="dcterms:W3CDTF">2012-03-05T13:58:19Z</dcterms:modified>
</cp:coreProperties>
</file>