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theme/theme21.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Masters/slideMaster18.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docProps/app.xml" ContentType="application/vnd.openxmlformats-officedocument.extended-properties+xml"/>
  <Override PartName="/ppt/slideMasters/slideMaster14.xml" ContentType="application/vnd.openxmlformats-officedocument.presentationml.slideMaster+xml"/>
  <Override PartName="/ppt/slideMasters/slideMaster23.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21.xml" ContentType="application/vnd.openxmlformats-officedocument.presentationml.slideMaster+xml"/>
  <Override PartName="/ppt/slideLayouts/slideLayout10.xml" ContentType="application/vnd.openxmlformats-officedocument.presentationml.slideLayout+xml"/>
  <Default Extension="gif" ContentType="image/gif"/>
  <Override PartName="/ppt/theme/theme15.xml" ContentType="application/vnd.openxmlformats-officedocument.theme+xml"/>
  <Override PartName="/ppt/theme/theme24.xml" ContentType="application/vnd.openxmlformats-officedocument.them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theme/theme23.xml" ContentType="application/vnd.openxmlformats-officedocument.them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68" r:id="rId3"/>
    <p:sldMasterId id="2147483670" r:id="rId4"/>
    <p:sldMasterId id="2147483672" r:id="rId5"/>
    <p:sldMasterId id="2147483674" r:id="rId6"/>
    <p:sldMasterId id="2147483676" r:id="rId7"/>
    <p:sldMasterId id="2147483678" r:id="rId8"/>
    <p:sldMasterId id="2147483680" r:id="rId9"/>
    <p:sldMasterId id="2147483682" r:id="rId10"/>
    <p:sldMasterId id="2147483684" r:id="rId11"/>
    <p:sldMasterId id="2147483686" r:id="rId12"/>
    <p:sldMasterId id="2147483688" r:id="rId13"/>
    <p:sldMasterId id="2147483690" r:id="rId14"/>
    <p:sldMasterId id="2147483692" r:id="rId15"/>
    <p:sldMasterId id="2147483695" r:id="rId16"/>
    <p:sldMasterId id="2147483697" r:id="rId17"/>
    <p:sldMasterId id="2147483699" r:id="rId18"/>
    <p:sldMasterId id="2147483701" r:id="rId19"/>
    <p:sldMasterId id="2147483703" r:id="rId20"/>
    <p:sldMasterId id="2147483705" r:id="rId21"/>
    <p:sldMasterId id="2147483707" r:id="rId22"/>
    <p:sldMasterId id="2147483709" r:id="rId23"/>
  </p:sldMasterIdLst>
  <p:notesMasterIdLst>
    <p:notesMasterId r:id="rId63"/>
  </p:notesMasterIdLst>
  <p:sldIdLst>
    <p:sldId id="261" r:id="rId24"/>
    <p:sldId id="263" r:id="rId25"/>
    <p:sldId id="262" r:id="rId26"/>
    <p:sldId id="264" r:id="rId27"/>
    <p:sldId id="265" r:id="rId28"/>
    <p:sldId id="282" r:id="rId29"/>
    <p:sldId id="283" r:id="rId30"/>
    <p:sldId id="284" r:id="rId31"/>
    <p:sldId id="285" r:id="rId32"/>
    <p:sldId id="286" r:id="rId33"/>
    <p:sldId id="287" r:id="rId34"/>
    <p:sldId id="288" r:id="rId35"/>
    <p:sldId id="289" r:id="rId36"/>
    <p:sldId id="290" r:id="rId37"/>
    <p:sldId id="291" r:id="rId38"/>
    <p:sldId id="266" r:id="rId39"/>
    <p:sldId id="269" r:id="rId40"/>
    <p:sldId id="270" r:id="rId41"/>
    <p:sldId id="271" r:id="rId42"/>
    <p:sldId id="272" r:id="rId43"/>
    <p:sldId id="273" r:id="rId44"/>
    <p:sldId id="274" r:id="rId45"/>
    <p:sldId id="275" r:id="rId46"/>
    <p:sldId id="276" r:id="rId47"/>
    <p:sldId id="277" r:id="rId48"/>
    <p:sldId id="278" r:id="rId49"/>
    <p:sldId id="279" r:id="rId50"/>
    <p:sldId id="280" r:id="rId51"/>
    <p:sldId id="281" r:id="rId52"/>
    <p:sldId id="267" r:id="rId53"/>
    <p:sldId id="292" r:id="rId54"/>
    <p:sldId id="293" r:id="rId55"/>
    <p:sldId id="294" r:id="rId56"/>
    <p:sldId id="295" r:id="rId57"/>
    <p:sldId id="296" r:id="rId58"/>
    <p:sldId id="297" r:id="rId59"/>
    <p:sldId id="298" r:id="rId60"/>
    <p:sldId id="299" r:id="rId61"/>
    <p:sldId id="268"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5885"/>
    <a:srgbClr val="355C8B"/>
    <a:srgbClr val="62A0D8"/>
    <a:srgbClr val="254265"/>
    <a:srgbClr val="203856"/>
    <a:srgbClr val="396497"/>
    <a:srgbClr val="345A88"/>
    <a:srgbClr val="213A5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88" autoAdjust="0"/>
  </p:normalViewPr>
  <p:slideViewPr>
    <p:cSldViewPr>
      <p:cViewPr>
        <p:scale>
          <a:sx n="95" d="100"/>
          <a:sy n="95" d="100"/>
        </p:scale>
        <p:origin x="-366" y="-3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61" Type="http://schemas.openxmlformats.org/officeDocument/2006/relationships/slide" Target="slides/slide38.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DDFCD9C-435D-4A70-9B66-177D94E10AC5}" type="datetimeFigureOut">
              <a:rPr lang="en-US"/>
              <a:pPr>
                <a:defRPr/>
              </a:pPr>
              <a:t>2/16/2012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F5F7649-5FBC-4465-8DC1-DEDFDEC44A0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3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3EB6A1-4AF9-47CC-8BA2-86D198B72C83}"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6938" fontAlgn="base">
              <a:spcBef>
                <a:spcPct val="0"/>
              </a:spcBef>
              <a:spcAft>
                <a:spcPct val="0"/>
              </a:spcAft>
            </a:pPr>
            <a:fld id="{D7B3B53A-1D2A-44F2-A028-A1C32A2C8398}" type="slidenum">
              <a:rPr lang="en-AU" smtClean="0">
                <a:solidFill>
                  <a:srgbClr val="000000"/>
                </a:solidFill>
                <a:latin typeface="Times New Roman" pitchFamily="18" charset="0"/>
                <a:ea typeface="ＭＳ Ｐゴシック"/>
                <a:cs typeface="ＭＳ Ｐゴシック"/>
              </a:rPr>
              <a:pPr defTabSz="896938" fontAlgn="base">
                <a:spcBef>
                  <a:spcPct val="0"/>
                </a:spcBef>
                <a:spcAft>
                  <a:spcPct val="0"/>
                </a:spcAft>
              </a:pPr>
              <a:t>25</a:t>
            </a:fld>
            <a:endParaRPr lang="en-AU" smtClean="0">
              <a:solidFill>
                <a:srgbClr val="000000"/>
              </a:solidFill>
              <a:latin typeface="Times New Roman" pitchFamily="18" charset="0"/>
              <a:ea typeface="ＭＳ Ｐゴシック"/>
              <a:cs typeface="ＭＳ Ｐゴシック"/>
            </a:endParaRPr>
          </a:p>
        </p:txBody>
      </p:sp>
      <p:sp>
        <p:nvSpPr>
          <p:cNvPr id="94210" name="Rectangle 2"/>
          <p:cNvSpPr>
            <a:spLocks noGrp="1" noRot="1" noChangeAspect="1" noChangeArrowheads="1" noTextEdit="1"/>
          </p:cNvSpPr>
          <p:nvPr>
            <p:ph type="sldImg"/>
          </p:nvPr>
        </p:nvSpPr>
        <p:spPr bwMode="auto">
          <a:xfrm>
            <a:off x="920750" y="685800"/>
            <a:ext cx="5016500" cy="3429000"/>
          </a:xfrm>
          <a:noFill/>
          <a:ln>
            <a:solidFill>
              <a:srgbClr val="000000"/>
            </a:solidFill>
            <a:miter lim="800000"/>
            <a:headEnd/>
            <a:tailEnd/>
          </a:ln>
        </p:spPr>
      </p:sp>
      <p:sp>
        <p:nvSpPr>
          <p:cNvPr id="9421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AU" smtClean="0">
              <a:latin typeface="Times New Roman" pitchFamily="18" charset="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6938" fontAlgn="base">
              <a:spcBef>
                <a:spcPct val="0"/>
              </a:spcBef>
              <a:spcAft>
                <a:spcPct val="0"/>
              </a:spcAft>
            </a:pPr>
            <a:fld id="{02214808-9665-4C27-9D90-462A04565993}" type="slidenum">
              <a:rPr lang="en-AU" smtClean="0">
                <a:solidFill>
                  <a:srgbClr val="000000"/>
                </a:solidFill>
                <a:latin typeface="Times New Roman" pitchFamily="18" charset="0"/>
                <a:ea typeface="ＭＳ Ｐゴシック"/>
                <a:cs typeface="ＭＳ Ｐゴシック"/>
              </a:rPr>
              <a:pPr defTabSz="896938" fontAlgn="base">
                <a:spcBef>
                  <a:spcPct val="0"/>
                </a:spcBef>
                <a:spcAft>
                  <a:spcPct val="0"/>
                </a:spcAft>
              </a:pPr>
              <a:t>26</a:t>
            </a:fld>
            <a:endParaRPr lang="en-AU" smtClean="0">
              <a:solidFill>
                <a:srgbClr val="000000"/>
              </a:solidFill>
              <a:latin typeface="Times New Roman" pitchFamily="18" charset="0"/>
              <a:ea typeface="ＭＳ Ｐゴシック"/>
              <a:cs typeface="ＭＳ Ｐゴシック"/>
            </a:endParaRPr>
          </a:p>
        </p:txBody>
      </p:sp>
      <p:sp>
        <p:nvSpPr>
          <p:cNvPr id="96258" name="Rectangle 2"/>
          <p:cNvSpPr>
            <a:spLocks noGrp="1" noRot="1" noChangeAspect="1" noChangeArrowheads="1" noTextEdit="1"/>
          </p:cNvSpPr>
          <p:nvPr>
            <p:ph type="sldImg"/>
          </p:nvPr>
        </p:nvSpPr>
        <p:spPr bwMode="auto">
          <a:xfrm>
            <a:off x="920750" y="685800"/>
            <a:ext cx="5016500" cy="3429000"/>
          </a:xfrm>
          <a:noFill/>
          <a:ln>
            <a:solidFill>
              <a:srgbClr val="000000"/>
            </a:solidFill>
            <a:miter lim="800000"/>
            <a:headEnd/>
            <a:tailEnd/>
          </a:ln>
        </p:spPr>
      </p:sp>
      <p:sp>
        <p:nvSpPr>
          <p:cNvPr id="962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AU" smtClean="0">
              <a:latin typeface="Times New Roman" pitchFamily="18" charset="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6938" fontAlgn="base">
              <a:spcBef>
                <a:spcPct val="0"/>
              </a:spcBef>
              <a:spcAft>
                <a:spcPct val="0"/>
              </a:spcAft>
            </a:pPr>
            <a:fld id="{05432ADA-6365-49EC-9F40-A9C9FF301B6C}" type="slidenum">
              <a:rPr lang="en-AU" smtClean="0">
                <a:solidFill>
                  <a:srgbClr val="000000"/>
                </a:solidFill>
                <a:latin typeface="Times New Roman" pitchFamily="18" charset="0"/>
                <a:ea typeface="ＭＳ Ｐゴシック"/>
                <a:cs typeface="ＭＳ Ｐゴシック"/>
              </a:rPr>
              <a:pPr defTabSz="896938" fontAlgn="base">
                <a:spcBef>
                  <a:spcPct val="0"/>
                </a:spcBef>
                <a:spcAft>
                  <a:spcPct val="0"/>
                </a:spcAft>
              </a:pPr>
              <a:t>27</a:t>
            </a:fld>
            <a:endParaRPr lang="en-AU" smtClean="0">
              <a:solidFill>
                <a:srgbClr val="000000"/>
              </a:solidFill>
              <a:latin typeface="Times New Roman" pitchFamily="18" charset="0"/>
              <a:ea typeface="ＭＳ Ｐゴシック"/>
              <a:cs typeface="ＭＳ Ｐゴシック"/>
            </a:endParaRPr>
          </a:p>
        </p:txBody>
      </p:sp>
      <p:sp>
        <p:nvSpPr>
          <p:cNvPr id="98306" name="Rectangle 2"/>
          <p:cNvSpPr>
            <a:spLocks noGrp="1" noRot="1" noChangeAspect="1" noChangeArrowheads="1" noTextEdit="1"/>
          </p:cNvSpPr>
          <p:nvPr>
            <p:ph type="sldImg"/>
          </p:nvPr>
        </p:nvSpPr>
        <p:spPr bwMode="auto">
          <a:xfrm>
            <a:off x="920750" y="685800"/>
            <a:ext cx="5016500" cy="3429000"/>
          </a:xfrm>
          <a:noFill/>
          <a:ln>
            <a:solidFill>
              <a:srgbClr val="000000"/>
            </a:solidFill>
            <a:miter lim="800000"/>
            <a:headEnd/>
            <a:tailEnd/>
          </a:ln>
        </p:spPr>
      </p:sp>
      <p:sp>
        <p:nvSpPr>
          <p:cNvPr id="983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AU" smtClean="0">
              <a:latin typeface="Times New Roman" pitchFamily="18" charset="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6938" fontAlgn="base">
              <a:spcBef>
                <a:spcPct val="0"/>
              </a:spcBef>
              <a:spcAft>
                <a:spcPct val="0"/>
              </a:spcAft>
            </a:pPr>
            <a:fld id="{19F16209-A28A-498C-89B2-E4240BFD6A4C}" type="slidenum">
              <a:rPr lang="en-AU" smtClean="0">
                <a:solidFill>
                  <a:srgbClr val="000000"/>
                </a:solidFill>
                <a:latin typeface="Times New Roman" pitchFamily="18" charset="0"/>
                <a:ea typeface="ＭＳ Ｐゴシック"/>
                <a:cs typeface="ＭＳ Ｐゴシック"/>
              </a:rPr>
              <a:pPr defTabSz="896938" fontAlgn="base">
                <a:spcBef>
                  <a:spcPct val="0"/>
                </a:spcBef>
                <a:spcAft>
                  <a:spcPct val="0"/>
                </a:spcAft>
              </a:pPr>
              <a:t>28</a:t>
            </a:fld>
            <a:endParaRPr lang="en-AU" smtClean="0">
              <a:solidFill>
                <a:srgbClr val="000000"/>
              </a:solidFill>
              <a:latin typeface="Times New Roman" pitchFamily="18" charset="0"/>
              <a:ea typeface="ＭＳ Ｐゴシック"/>
              <a:cs typeface="ＭＳ Ｐゴシック"/>
            </a:endParaRPr>
          </a:p>
        </p:txBody>
      </p:sp>
      <p:sp>
        <p:nvSpPr>
          <p:cNvPr id="100354" name="Rectangle 2"/>
          <p:cNvSpPr>
            <a:spLocks noGrp="1" noRot="1" noChangeAspect="1" noChangeArrowheads="1" noTextEdit="1"/>
          </p:cNvSpPr>
          <p:nvPr>
            <p:ph type="sldImg"/>
          </p:nvPr>
        </p:nvSpPr>
        <p:spPr bwMode="auto">
          <a:xfrm>
            <a:off x="920750" y="685800"/>
            <a:ext cx="5016500" cy="3429000"/>
          </a:xfrm>
          <a:noFill/>
          <a:ln>
            <a:solidFill>
              <a:srgbClr val="000000"/>
            </a:solidFill>
            <a:miter lim="800000"/>
            <a:headEnd/>
            <a:tailEnd/>
          </a:ln>
        </p:spPr>
      </p:sp>
      <p:sp>
        <p:nvSpPr>
          <p:cNvPr id="10035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AU" smtClean="0">
              <a:latin typeface="Times New Roman" pitchFamily="18" charset="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6938" fontAlgn="base">
              <a:spcBef>
                <a:spcPct val="0"/>
              </a:spcBef>
              <a:spcAft>
                <a:spcPct val="0"/>
              </a:spcAft>
            </a:pPr>
            <a:fld id="{EB929A82-B99E-4370-A4FE-F791759BC613}" type="slidenum">
              <a:rPr lang="en-AU" smtClean="0">
                <a:solidFill>
                  <a:srgbClr val="000000"/>
                </a:solidFill>
                <a:latin typeface="Times New Roman" pitchFamily="18" charset="0"/>
                <a:ea typeface="ＭＳ Ｐゴシック"/>
                <a:cs typeface="ＭＳ Ｐゴシック"/>
              </a:rPr>
              <a:pPr defTabSz="896938" fontAlgn="base">
                <a:spcBef>
                  <a:spcPct val="0"/>
                </a:spcBef>
                <a:spcAft>
                  <a:spcPct val="0"/>
                </a:spcAft>
              </a:pPr>
              <a:t>29</a:t>
            </a:fld>
            <a:endParaRPr lang="en-AU" smtClean="0">
              <a:solidFill>
                <a:srgbClr val="000000"/>
              </a:solidFill>
              <a:latin typeface="Times New Roman" pitchFamily="18" charset="0"/>
              <a:ea typeface="ＭＳ Ｐゴシック"/>
              <a:cs typeface="ＭＳ Ｐゴシック"/>
            </a:endParaRPr>
          </a:p>
        </p:txBody>
      </p:sp>
      <p:sp>
        <p:nvSpPr>
          <p:cNvPr id="102402" name="Rectangle 2"/>
          <p:cNvSpPr>
            <a:spLocks noGrp="1" noRot="1" noChangeAspect="1" noChangeArrowheads="1" noTextEdit="1"/>
          </p:cNvSpPr>
          <p:nvPr>
            <p:ph type="sldImg"/>
          </p:nvPr>
        </p:nvSpPr>
        <p:spPr bwMode="auto">
          <a:xfrm>
            <a:off x="920750" y="685800"/>
            <a:ext cx="5016500" cy="3429000"/>
          </a:xfrm>
          <a:noFill/>
          <a:ln>
            <a:solidFill>
              <a:srgbClr val="000000"/>
            </a:solidFill>
            <a:miter lim="800000"/>
            <a:headEnd/>
            <a:tailEnd/>
          </a:ln>
        </p:spPr>
      </p:sp>
      <p:sp>
        <p:nvSpPr>
          <p:cNvPr id="10240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AU" smtClean="0">
              <a:latin typeface="Times New Roman" pitchFamily="18"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6938" fontAlgn="base">
              <a:spcBef>
                <a:spcPct val="0"/>
              </a:spcBef>
              <a:spcAft>
                <a:spcPct val="0"/>
              </a:spcAft>
            </a:pPr>
            <a:fld id="{751DE455-2DC3-4CB5-B678-07865921F430}" type="slidenum">
              <a:rPr lang="en-AU" smtClean="0">
                <a:solidFill>
                  <a:srgbClr val="000000"/>
                </a:solidFill>
                <a:latin typeface="Times New Roman" pitchFamily="18" charset="0"/>
                <a:ea typeface="ＭＳ Ｐゴシック"/>
                <a:cs typeface="ＭＳ Ｐゴシック"/>
              </a:rPr>
              <a:pPr defTabSz="896938" fontAlgn="base">
                <a:spcBef>
                  <a:spcPct val="0"/>
                </a:spcBef>
                <a:spcAft>
                  <a:spcPct val="0"/>
                </a:spcAft>
              </a:pPr>
              <a:t>17</a:t>
            </a:fld>
            <a:endParaRPr lang="en-AU" smtClean="0">
              <a:solidFill>
                <a:srgbClr val="000000"/>
              </a:solidFill>
              <a:latin typeface="Times New Roman" pitchFamily="18" charset="0"/>
              <a:ea typeface="ＭＳ Ｐゴシック"/>
              <a:cs typeface="ＭＳ Ｐゴシック"/>
            </a:endParaRPr>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AU" smtClean="0">
              <a:latin typeface="Times New Roman" pitchFamily="18"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6938" fontAlgn="base">
              <a:spcBef>
                <a:spcPct val="0"/>
              </a:spcBef>
              <a:spcAft>
                <a:spcPct val="0"/>
              </a:spcAft>
            </a:pPr>
            <a:fld id="{FE1BC5B9-3535-447B-A984-525531B104C8}" type="slidenum">
              <a:rPr lang="en-AU" smtClean="0">
                <a:solidFill>
                  <a:srgbClr val="000000"/>
                </a:solidFill>
                <a:latin typeface="Times New Roman" pitchFamily="18" charset="0"/>
                <a:ea typeface="ＭＳ Ｐゴシック"/>
                <a:cs typeface="ＭＳ Ｐゴシック"/>
              </a:rPr>
              <a:pPr defTabSz="896938" fontAlgn="base">
                <a:spcBef>
                  <a:spcPct val="0"/>
                </a:spcBef>
                <a:spcAft>
                  <a:spcPct val="0"/>
                </a:spcAft>
              </a:pPr>
              <a:t>18</a:t>
            </a:fld>
            <a:endParaRPr lang="en-AU" smtClean="0">
              <a:solidFill>
                <a:srgbClr val="000000"/>
              </a:solidFill>
              <a:latin typeface="Times New Roman" pitchFamily="18" charset="0"/>
              <a:ea typeface="ＭＳ Ｐゴシック"/>
              <a:cs typeface="ＭＳ Ｐゴシック"/>
            </a:endParaRPr>
          </a:p>
        </p:txBody>
      </p:sp>
      <p:sp>
        <p:nvSpPr>
          <p:cNvPr id="79874" name="Rectangle 2"/>
          <p:cNvSpPr>
            <a:spLocks noGrp="1" noRot="1" noChangeAspect="1" noChangeArrowheads="1" noTextEdit="1"/>
          </p:cNvSpPr>
          <p:nvPr>
            <p:ph type="sldImg"/>
          </p:nvPr>
        </p:nvSpPr>
        <p:spPr bwMode="auto">
          <a:xfrm>
            <a:off x="920750" y="685800"/>
            <a:ext cx="5016500" cy="3429000"/>
          </a:xfrm>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AU" smtClean="0">
              <a:latin typeface="Times New Roman" pitchFamily="18"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6938" fontAlgn="base">
              <a:spcBef>
                <a:spcPct val="0"/>
              </a:spcBef>
              <a:spcAft>
                <a:spcPct val="0"/>
              </a:spcAft>
            </a:pPr>
            <a:fld id="{59F4706B-9012-45B0-BFD4-1FFF086F7A84}" type="slidenum">
              <a:rPr lang="en-AU" smtClean="0">
                <a:solidFill>
                  <a:srgbClr val="000000"/>
                </a:solidFill>
                <a:latin typeface="Times New Roman" pitchFamily="18" charset="0"/>
                <a:ea typeface="ＭＳ Ｐゴシック"/>
                <a:cs typeface="ＭＳ Ｐゴシック"/>
              </a:rPr>
              <a:pPr defTabSz="896938" fontAlgn="base">
                <a:spcBef>
                  <a:spcPct val="0"/>
                </a:spcBef>
                <a:spcAft>
                  <a:spcPct val="0"/>
                </a:spcAft>
              </a:pPr>
              <a:t>19</a:t>
            </a:fld>
            <a:endParaRPr lang="en-AU" smtClean="0">
              <a:solidFill>
                <a:srgbClr val="000000"/>
              </a:solidFill>
              <a:latin typeface="Times New Roman" pitchFamily="18" charset="0"/>
              <a:ea typeface="ＭＳ Ｐゴシック"/>
              <a:cs typeface="ＭＳ Ｐゴシック"/>
            </a:endParaRPr>
          </a:p>
        </p:txBody>
      </p:sp>
      <p:sp>
        <p:nvSpPr>
          <p:cNvPr id="81922" name="Rectangle 2"/>
          <p:cNvSpPr>
            <a:spLocks noGrp="1" noRot="1" noChangeAspect="1" noChangeArrowheads="1" noTextEdit="1"/>
          </p:cNvSpPr>
          <p:nvPr>
            <p:ph type="sldImg"/>
          </p:nvPr>
        </p:nvSpPr>
        <p:spPr bwMode="auto">
          <a:xfrm>
            <a:off x="920750" y="685800"/>
            <a:ext cx="5016500" cy="3429000"/>
          </a:xfrm>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AU" smtClean="0">
              <a:latin typeface="Times New Roman" pitchFamily="18"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6938" fontAlgn="base">
              <a:spcBef>
                <a:spcPct val="0"/>
              </a:spcBef>
              <a:spcAft>
                <a:spcPct val="0"/>
              </a:spcAft>
            </a:pPr>
            <a:fld id="{60B54417-7C7A-4B21-A162-2B98C8D50540}" type="slidenum">
              <a:rPr lang="en-AU" smtClean="0">
                <a:solidFill>
                  <a:srgbClr val="000000"/>
                </a:solidFill>
                <a:latin typeface="Times New Roman" pitchFamily="18" charset="0"/>
                <a:ea typeface="ＭＳ Ｐゴシック"/>
                <a:cs typeface="ＭＳ Ｐゴシック"/>
              </a:rPr>
              <a:pPr defTabSz="896938" fontAlgn="base">
                <a:spcBef>
                  <a:spcPct val="0"/>
                </a:spcBef>
                <a:spcAft>
                  <a:spcPct val="0"/>
                </a:spcAft>
              </a:pPr>
              <a:t>20</a:t>
            </a:fld>
            <a:endParaRPr lang="en-AU" smtClean="0">
              <a:solidFill>
                <a:srgbClr val="000000"/>
              </a:solidFill>
              <a:latin typeface="Times New Roman" pitchFamily="18" charset="0"/>
              <a:ea typeface="ＭＳ Ｐゴシック"/>
              <a:cs typeface="ＭＳ Ｐゴシック"/>
            </a:endParaRPr>
          </a:p>
        </p:txBody>
      </p:sp>
      <p:sp>
        <p:nvSpPr>
          <p:cNvPr id="83970" name="Rectangle 2"/>
          <p:cNvSpPr>
            <a:spLocks noGrp="1" noRot="1" noChangeAspect="1" noChangeArrowheads="1" noTextEdit="1"/>
          </p:cNvSpPr>
          <p:nvPr>
            <p:ph type="sldImg"/>
          </p:nvPr>
        </p:nvSpPr>
        <p:spPr bwMode="auto">
          <a:xfrm>
            <a:off x="920750" y="685800"/>
            <a:ext cx="5016500" cy="3429000"/>
          </a:xfrm>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AU" smtClean="0">
              <a:latin typeface="Times New Roman" pitchFamily="18"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6938" fontAlgn="base">
              <a:spcBef>
                <a:spcPct val="0"/>
              </a:spcBef>
              <a:spcAft>
                <a:spcPct val="0"/>
              </a:spcAft>
            </a:pPr>
            <a:fld id="{29D4780A-1DE4-4287-9A86-E73D8B6571A6}" type="slidenum">
              <a:rPr lang="en-AU" smtClean="0">
                <a:solidFill>
                  <a:srgbClr val="000000"/>
                </a:solidFill>
                <a:latin typeface="Times New Roman" pitchFamily="18" charset="0"/>
                <a:ea typeface="ＭＳ Ｐゴシック"/>
                <a:cs typeface="ＭＳ Ｐゴシック"/>
              </a:rPr>
              <a:pPr defTabSz="896938" fontAlgn="base">
                <a:spcBef>
                  <a:spcPct val="0"/>
                </a:spcBef>
                <a:spcAft>
                  <a:spcPct val="0"/>
                </a:spcAft>
              </a:pPr>
              <a:t>21</a:t>
            </a:fld>
            <a:endParaRPr lang="en-AU" smtClean="0">
              <a:solidFill>
                <a:srgbClr val="000000"/>
              </a:solidFill>
              <a:latin typeface="Times New Roman" pitchFamily="18" charset="0"/>
              <a:ea typeface="ＭＳ Ｐゴシック"/>
              <a:cs typeface="ＭＳ Ｐゴシック"/>
            </a:endParaRPr>
          </a:p>
        </p:txBody>
      </p:sp>
      <p:sp>
        <p:nvSpPr>
          <p:cNvPr id="86018" name="Rectangle 2"/>
          <p:cNvSpPr>
            <a:spLocks noGrp="1" noRot="1" noChangeAspect="1" noChangeArrowheads="1" noTextEdit="1"/>
          </p:cNvSpPr>
          <p:nvPr>
            <p:ph type="sldImg"/>
          </p:nvPr>
        </p:nvSpPr>
        <p:spPr bwMode="auto">
          <a:xfrm>
            <a:off x="920750" y="685800"/>
            <a:ext cx="5016500" cy="3429000"/>
          </a:xfrm>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AU" smtClean="0">
              <a:latin typeface="Times New Roman" pitchFamily="18"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6938" fontAlgn="base">
              <a:spcBef>
                <a:spcPct val="0"/>
              </a:spcBef>
              <a:spcAft>
                <a:spcPct val="0"/>
              </a:spcAft>
            </a:pPr>
            <a:fld id="{DA78D45F-A8A3-4A5A-BB11-32DA4D620E4E}" type="slidenum">
              <a:rPr lang="en-AU" smtClean="0">
                <a:solidFill>
                  <a:srgbClr val="000000"/>
                </a:solidFill>
                <a:latin typeface="Times New Roman" pitchFamily="18" charset="0"/>
                <a:ea typeface="ＭＳ Ｐゴシック"/>
                <a:cs typeface="ＭＳ Ｐゴシック"/>
              </a:rPr>
              <a:pPr defTabSz="896938" fontAlgn="base">
                <a:spcBef>
                  <a:spcPct val="0"/>
                </a:spcBef>
                <a:spcAft>
                  <a:spcPct val="0"/>
                </a:spcAft>
              </a:pPr>
              <a:t>22</a:t>
            </a:fld>
            <a:endParaRPr lang="en-AU" smtClean="0">
              <a:solidFill>
                <a:srgbClr val="000000"/>
              </a:solidFill>
              <a:latin typeface="Times New Roman" pitchFamily="18" charset="0"/>
              <a:ea typeface="ＭＳ Ｐゴシック"/>
              <a:cs typeface="ＭＳ Ｐゴシック"/>
            </a:endParaRPr>
          </a:p>
        </p:txBody>
      </p:sp>
      <p:sp>
        <p:nvSpPr>
          <p:cNvPr id="88066" name="Rectangle 2"/>
          <p:cNvSpPr>
            <a:spLocks noGrp="1" noRot="1" noChangeAspect="1" noChangeArrowheads="1" noTextEdit="1"/>
          </p:cNvSpPr>
          <p:nvPr>
            <p:ph type="sldImg"/>
          </p:nvPr>
        </p:nvSpPr>
        <p:spPr bwMode="auto">
          <a:xfrm>
            <a:off x="920750" y="685800"/>
            <a:ext cx="5016500" cy="3429000"/>
          </a:xfrm>
          <a:noFill/>
          <a:ln>
            <a:solidFill>
              <a:srgbClr val="000000"/>
            </a:solidFill>
            <a:miter lim="800000"/>
            <a:headEnd/>
            <a:tailEnd/>
          </a:ln>
        </p:spPr>
      </p:sp>
      <p:sp>
        <p:nvSpPr>
          <p:cNvPr id="880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AU" smtClean="0">
              <a:latin typeface="Times New Roman" pitchFamily="18"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6938" fontAlgn="base">
              <a:spcBef>
                <a:spcPct val="0"/>
              </a:spcBef>
              <a:spcAft>
                <a:spcPct val="0"/>
              </a:spcAft>
            </a:pPr>
            <a:fld id="{277056A0-C2DB-4D85-A671-E0E9C0BBA97E}" type="slidenum">
              <a:rPr lang="en-AU" smtClean="0">
                <a:solidFill>
                  <a:srgbClr val="000000"/>
                </a:solidFill>
                <a:latin typeface="Times New Roman" pitchFamily="18" charset="0"/>
                <a:ea typeface="ＭＳ Ｐゴシック"/>
                <a:cs typeface="ＭＳ Ｐゴシック"/>
              </a:rPr>
              <a:pPr defTabSz="896938" fontAlgn="base">
                <a:spcBef>
                  <a:spcPct val="0"/>
                </a:spcBef>
                <a:spcAft>
                  <a:spcPct val="0"/>
                </a:spcAft>
              </a:pPr>
              <a:t>23</a:t>
            </a:fld>
            <a:endParaRPr lang="en-AU" smtClean="0">
              <a:solidFill>
                <a:srgbClr val="000000"/>
              </a:solidFill>
              <a:latin typeface="Times New Roman" pitchFamily="18" charset="0"/>
              <a:ea typeface="ＭＳ Ｐゴシック"/>
              <a:cs typeface="ＭＳ Ｐゴシック"/>
            </a:endParaRPr>
          </a:p>
        </p:txBody>
      </p:sp>
      <p:sp>
        <p:nvSpPr>
          <p:cNvPr id="90114" name="Rectangle 2"/>
          <p:cNvSpPr>
            <a:spLocks noGrp="1" noRot="1" noChangeAspect="1" noChangeArrowheads="1" noTextEdit="1"/>
          </p:cNvSpPr>
          <p:nvPr>
            <p:ph type="sldImg"/>
          </p:nvPr>
        </p:nvSpPr>
        <p:spPr bwMode="auto">
          <a:xfrm>
            <a:off x="920750" y="685800"/>
            <a:ext cx="5016500" cy="3429000"/>
          </a:xfrm>
          <a:noFill/>
          <a:ln>
            <a:solidFill>
              <a:srgbClr val="000000"/>
            </a:solidFill>
            <a:miter lim="800000"/>
            <a:headEnd/>
            <a:tailEnd/>
          </a:ln>
        </p:spPr>
      </p:sp>
      <p:sp>
        <p:nvSpPr>
          <p:cNvPr id="9011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AU" smtClean="0">
              <a:latin typeface="Times New Roman" pitchFamily="18"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6938" fontAlgn="base">
              <a:spcBef>
                <a:spcPct val="0"/>
              </a:spcBef>
              <a:spcAft>
                <a:spcPct val="0"/>
              </a:spcAft>
            </a:pPr>
            <a:fld id="{62F15CCA-31E8-474F-B4F6-5D8504A58CD7}" type="slidenum">
              <a:rPr lang="en-AU" smtClean="0">
                <a:solidFill>
                  <a:srgbClr val="000000"/>
                </a:solidFill>
                <a:latin typeface="Times New Roman" pitchFamily="18" charset="0"/>
                <a:ea typeface="ＭＳ Ｐゴシック"/>
                <a:cs typeface="ＭＳ Ｐゴシック"/>
              </a:rPr>
              <a:pPr defTabSz="896938" fontAlgn="base">
                <a:spcBef>
                  <a:spcPct val="0"/>
                </a:spcBef>
                <a:spcAft>
                  <a:spcPct val="0"/>
                </a:spcAft>
              </a:pPr>
              <a:t>24</a:t>
            </a:fld>
            <a:endParaRPr lang="en-AU" smtClean="0">
              <a:solidFill>
                <a:srgbClr val="000000"/>
              </a:solidFill>
              <a:latin typeface="Times New Roman" pitchFamily="18" charset="0"/>
              <a:ea typeface="ＭＳ Ｐゴシック"/>
              <a:cs typeface="ＭＳ Ｐゴシック"/>
            </a:endParaRPr>
          </a:p>
        </p:txBody>
      </p:sp>
      <p:sp>
        <p:nvSpPr>
          <p:cNvPr id="92162" name="Rectangle 2"/>
          <p:cNvSpPr>
            <a:spLocks noGrp="1" noRot="1" noChangeAspect="1" noChangeArrowheads="1" noTextEdit="1"/>
          </p:cNvSpPr>
          <p:nvPr>
            <p:ph type="sldImg"/>
          </p:nvPr>
        </p:nvSpPr>
        <p:spPr bwMode="auto">
          <a:xfrm>
            <a:off x="920750" y="685800"/>
            <a:ext cx="5016500" cy="3429000"/>
          </a:xfrm>
          <a:noFill/>
          <a:ln>
            <a:solidFill>
              <a:srgbClr val="000000"/>
            </a:solidFill>
            <a:miter lim="800000"/>
            <a:headEnd/>
            <a:tailEnd/>
          </a:ln>
        </p:spPr>
      </p:sp>
      <p:sp>
        <p:nvSpPr>
          <p:cNvPr id="9216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AU" smtClean="0">
              <a:latin typeface="Times New Roman" pitchFamily="18"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8"/>
          <p:cNvSpPr txBox="1"/>
          <p:nvPr userDrawn="1"/>
        </p:nvSpPr>
        <p:spPr>
          <a:xfrm>
            <a:off x="228600" y="990600"/>
            <a:ext cx="1905000" cy="369888"/>
          </a:xfrm>
          <a:prstGeom prst="rect">
            <a:avLst/>
          </a:prstGeom>
          <a:noFill/>
        </p:spPr>
        <p:txBody>
          <a:bodyPr>
            <a:spAutoFit/>
          </a:bodyPr>
          <a:lstStyle/>
          <a:p>
            <a:pPr fontAlgn="auto">
              <a:spcBef>
                <a:spcPts val="0"/>
              </a:spcBef>
              <a:spcAft>
                <a:spcPts val="0"/>
              </a:spcAft>
              <a:defRPr/>
            </a:pPr>
            <a:r>
              <a:rPr lang="en-US" dirty="0">
                <a:solidFill>
                  <a:srgbClr val="396497"/>
                </a:solidFill>
                <a:latin typeface="Georgia" pitchFamily="18" charset="0"/>
              </a:rPr>
              <a:t>2011 Conference</a:t>
            </a:r>
          </a:p>
        </p:txBody>
      </p:sp>
      <p:pic>
        <p:nvPicPr>
          <p:cNvPr id="3" name="Picture 4" descr="aiea_logo.gif"/>
          <p:cNvPicPr>
            <a:picLocks noChangeAspect="1"/>
          </p:cNvPicPr>
          <p:nvPr userDrawn="1"/>
        </p:nvPicPr>
        <p:blipFill>
          <a:blip r:embed="rId2"/>
          <a:srcRect/>
          <a:stretch>
            <a:fillRect/>
          </a:stretch>
        </p:blipFill>
        <p:spPr bwMode="auto">
          <a:xfrm>
            <a:off x="152400" y="152400"/>
            <a:ext cx="1714500" cy="695325"/>
          </a:xfrm>
          <a:prstGeom prst="rect">
            <a:avLst/>
          </a:prstGeom>
          <a:noFill/>
          <a:ln w="9525">
            <a:noFill/>
            <a:miter lim="800000"/>
            <a:headEnd/>
            <a:tailEnd/>
          </a:ln>
        </p:spPr>
      </p:pic>
      <p:cxnSp>
        <p:nvCxnSpPr>
          <p:cNvPr id="4" name="Straight Connector 5"/>
          <p:cNvCxnSpPr/>
          <p:nvPr userDrawn="1"/>
        </p:nvCxnSpPr>
        <p:spPr>
          <a:xfrm rot="5400000">
            <a:off x="-2552700" y="3848100"/>
            <a:ext cx="55626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5" name="Straight Connector 6"/>
          <p:cNvCxnSpPr/>
          <p:nvPr userDrawn="1"/>
        </p:nvCxnSpPr>
        <p:spPr>
          <a:xfrm rot="10800000">
            <a:off x="2057400" y="152400"/>
            <a:ext cx="67056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6" name="Straight Connector 7"/>
          <p:cNvCxnSpPr/>
          <p:nvPr userDrawn="1"/>
        </p:nvCxnSpPr>
        <p:spPr>
          <a:xfrm rot="10800000">
            <a:off x="2362200" y="304800"/>
            <a:ext cx="6400800" cy="0"/>
          </a:xfrm>
          <a:prstGeom prst="line">
            <a:avLst/>
          </a:prstGeom>
          <a:ln w="19050">
            <a:solidFill>
              <a:srgbClr val="F1C62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BA09B75A-0263-4674-89BD-3700B83EFB7A}"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E8A3F8B3-4E65-443F-BB93-8769A1D4850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46F36D6-27B1-456F-9919-DEF1D2AD7684}"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333A4CD6-53D5-4567-BA71-ED94E43E4BB4}"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48C5FF17-71CC-4629-BF1E-044BF7AF1D90}"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31DE028B-FAC4-48F4-98A0-68D6C296EA01}"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B8FC06EF-1C17-4173-895E-E5460A0248D0}"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A2FBDD28-5A6F-45DA-B218-C70E101D100D}"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814C3A43-2EB7-4402-B8E7-8B3430C88E60}"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baseline="0">
                <a:solidFill>
                  <a:srgbClr val="355C8B"/>
                </a:solidFill>
                <a:latin typeface="Georg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64BDCED5-80C2-493B-B4AA-8D9E7CD59F71}"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20F9297C-E029-4A54-A11D-5AE2C7D02E39}"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43823AF2-E7FE-4F9C-8E4B-BC85A839550D}"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3728128D-9F3C-4E17-B66E-59880A8BCA19}"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4" name="Straight Connector 3"/>
          <p:cNvCxnSpPr/>
          <p:nvPr/>
        </p:nvCxnSpPr>
        <p:spPr>
          <a:xfrm>
            <a:off x="4714875" y="5713413"/>
            <a:ext cx="3786188" cy="158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ctrTitle"/>
          </p:nvPr>
        </p:nvSpPr>
        <p:spPr>
          <a:xfrm>
            <a:off x="4071934" y="4102100"/>
            <a:ext cx="4929187" cy="1470025"/>
          </a:xfrm>
        </p:spPr>
        <p:txBody>
          <a:bodyPr/>
          <a:lstStyle>
            <a:lvl1pPr>
              <a:defRPr/>
            </a:lvl1pPr>
          </a:lstStyle>
          <a:p>
            <a:r>
              <a:rPr lang="en-US" smtClean="0"/>
              <a:t>Click to edit Master title style</a:t>
            </a:r>
            <a:endParaRPr lang="en-NZ" dirty="0" smtClean="0"/>
          </a:p>
        </p:txBody>
      </p:sp>
      <p:sp>
        <p:nvSpPr>
          <p:cNvPr id="8" name="Subtitle 7"/>
          <p:cNvSpPr>
            <a:spLocks noGrp="1"/>
          </p:cNvSpPr>
          <p:nvPr>
            <p:ph type="subTitle" idx="1"/>
          </p:nvPr>
        </p:nvSpPr>
        <p:spPr>
          <a:xfrm>
            <a:off x="4171946" y="5962650"/>
            <a:ext cx="4757738" cy="466725"/>
          </a:xfrm>
        </p:spPr>
        <p:txBody>
          <a:bodyPr/>
          <a:lstStyle>
            <a:lvl1pPr algn="ctr">
              <a:buFont typeface="Arial" pitchFamily="34" charset="0"/>
              <a:buNone/>
              <a:defRPr/>
            </a:lvl1pPr>
          </a:lstStyle>
          <a:p>
            <a:r>
              <a:rPr lang="en-US" smtClean="0"/>
              <a:t>Click to edit Master subtitle style</a:t>
            </a:r>
            <a:endParaRPr lang="en-NZ" dirty="0" smtClean="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179388" y="115888"/>
            <a:ext cx="2095500" cy="7048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Footer Placeholder 4"/>
          <p:cNvSpPr>
            <a:spLocks noGrp="1"/>
          </p:cNvSpPr>
          <p:nvPr>
            <p:ph type="ftr" sz="quarter" idx="10"/>
          </p:nvPr>
        </p:nvSpPr>
        <p:spPr>
          <a:xfrm>
            <a:off x="461963" y="6350000"/>
            <a:ext cx="6610350" cy="365125"/>
          </a:xfrm>
        </p:spPr>
        <p:txBody>
          <a:bodyPr/>
          <a:lstStyle>
            <a:lvl1pPr>
              <a:defRPr/>
            </a:lvl1pPr>
          </a:lstStyle>
          <a:p>
            <a:pPr>
              <a:defRPr/>
            </a:pPr>
            <a:r>
              <a:rPr lang="en-US"/>
              <a:t>Professor Sarah Todd, Pro-Vice-Chancellor (International), University of Otago, Dunedin, NZ</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65D43491-DFE9-43F9-A359-9647A3DA9208}" type="datetimeFigureOut">
              <a:rPr lang="en-US"/>
              <a:pPr>
                <a:defRPr/>
              </a:pPr>
              <a:t>2/16/2012</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4D653F0D-45CB-4686-A32D-1DCAC560918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D65D32C1-C6DA-45C3-A433-F6FB6C20CF08}" type="datetimeFigureOut">
              <a:rPr lang="en-US"/>
              <a:pPr>
                <a:defRPr/>
              </a:pPr>
              <a:t>2/16/2012</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D61D70C6-E75F-46BC-928B-D9581368E760}"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256F8D9A-C87C-4C8E-8748-2B48DE897C09}" type="datetimeFigureOut">
              <a:rPr lang="en-US"/>
              <a:pPr>
                <a:defRPr/>
              </a:pPr>
              <a:t>2/16/2012</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8527F0F9-BA97-4E14-961A-21B679F363A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BE746832-07DE-4138-BFC9-F848210724AA}" type="datetimeFigureOut">
              <a:rPr lang="en-US"/>
              <a:pPr>
                <a:defRPr/>
              </a:pPr>
              <a:t>2/16/2012</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619455C1-216E-4D8E-8141-3F0E8D60DCF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7C88EA0D-C55C-4CBA-803D-5F1F0A0C9D19}" type="datetimeFigureOut">
              <a:rPr lang="en-US"/>
              <a:pPr>
                <a:defRPr/>
              </a:pPr>
              <a:t>2/16/2012</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ECFFB8B0-945A-4FAF-BFFB-2033337089E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CE6B3018-A73E-4C86-B5A5-49CC00B7CEF0}" type="datetimeFigureOut">
              <a:rPr lang="en-US"/>
              <a:pPr>
                <a:defRPr/>
              </a:pPr>
              <a:t>2/16/2012</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A0B71C64-B407-40A3-B6C0-5B29D28AF82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2458C0C6-AA85-4450-9429-2C960E833906}" type="datetimeFigureOut">
              <a:rPr lang="en-US"/>
              <a:pPr>
                <a:defRPr/>
              </a:pPr>
              <a:t>2/16/2012</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1E75CFD8-5B71-4B4E-BF40-A45C77FFA427}"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BCD0F04A-6A9C-4855-9DBC-0AD614955F36}" type="datetimeFigureOut">
              <a:rPr lang="en-US"/>
              <a:pPr>
                <a:defRPr/>
              </a:pPr>
              <a:t>2/16/2012</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C4E54FFF-7B4F-4DB1-9A4A-5CF42157886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D9862BF-4163-4A28-BC4E-5932EF2D2E3A}" type="datetimeFigureOut">
              <a:rPr lang="en-US"/>
              <a:pPr>
                <a:defRPr/>
              </a:pPr>
              <a:t>2/16/2012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01A3185-FAB3-4912-A64A-C06DA04588E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A49139F-CCDB-4E2F-A0D9-D9E5EDA4AB51}" type="datetimeFigureOut">
              <a:rPr lang="en-US"/>
              <a:pPr>
                <a:defRPr/>
              </a:pPr>
              <a:t>2/16/2012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33895A9-BD84-4BEB-8AD3-4797261C50E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F85DEB4-987A-4F54-B57D-486737911F84}" type="datetimeFigureOut">
              <a:rPr lang="en-US"/>
              <a:pPr>
                <a:defRPr/>
              </a:pPr>
              <a:t>2/16/2012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4B9F6E4-9786-4477-B270-C779C04B439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FA1A7D0-4853-4C3F-8789-76D7B579FDDD}" type="datetimeFigureOut">
              <a:rPr lang="en-US"/>
              <a:pPr>
                <a:defRPr/>
              </a:pPr>
              <a:t>2/16/2012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A7ADD0E-773D-42BC-94A9-914D0DADFA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E52A090-20F1-4CC6-8021-A39E2F33007D}" type="datetimeFigureOut">
              <a:rPr lang="en-US"/>
              <a:pPr>
                <a:defRPr/>
              </a:pPr>
              <a:t>2/16/2012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E72D1E8-28CB-4619-B337-C4E40BBE4D1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D628801-9E79-43BB-A138-6E564544BD42}" type="datetimeFigureOut">
              <a:rPr lang="en-US"/>
              <a:pPr>
                <a:defRPr/>
              </a:pPr>
              <a:t>2/16/2012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D5592E4-5F55-4480-B6A7-E4E9EC1085C6}"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19.xml"/><Relationship Id="rId4" Type="http://schemas.openxmlformats.org/officeDocument/2006/relationships/image" Target="../media/image3.e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20.xml"/><Relationship Id="rId4" Type="http://schemas.openxmlformats.org/officeDocument/2006/relationships/image" Target="../media/image3.e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2.xml"/><Relationship Id="rId1" Type="http://schemas.openxmlformats.org/officeDocument/2006/relationships/slideLayout" Target="../slideLayouts/slideLayout21.xml"/><Relationship Id="rId4" Type="http://schemas.openxmlformats.org/officeDocument/2006/relationships/image" Target="../media/image3.e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3.xml"/><Relationship Id="rId1" Type="http://schemas.openxmlformats.org/officeDocument/2006/relationships/slideLayout" Target="../slideLayouts/slideLayout22.xml"/><Relationship Id="rId4" Type="http://schemas.openxmlformats.org/officeDocument/2006/relationships/image" Target="../media/image3.emf"/></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4.xml"/><Relationship Id="rId1" Type="http://schemas.openxmlformats.org/officeDocument/2006/relationships/slideLayout" Target="../slideLayouts/slideLayout23.xml"/><Relationship Id="rId4" Type="http://schemas.openxmlformats.org/officeDocument/2006/relationships/image" Target="../media/image3.emf"/></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4.jpeg"/></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3.emf"/></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2.xml"/><Relationship Id="rId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14.xml"/><Relationship Id="rId4" Type="http://schemas.openxmlformats.org/officeDocument/2006/relationships/image" Target="../media/image3.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15.xml"/><Relationship Id="rId4" Type="http://schemas.openxmlformats.org/officeDocument/2006/relationships/image" Target="../media/image3.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16.xml"/><Relationship Id="rId4" Type="http://schemas.openxmlformats.org/officeDocument/2006/relationships/image" Target="../media/image3.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17.xml"/><Relationship Id="rId4" Type="http://schemas.openxmlformats.org/officeDocument/2006/relationships/image" Target="../media/image3.e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18.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5000">
              <a:schemeClr val="bg1"/>
            </a:gs>
            <a:gs pos="25000">
              <a:srgbClr val="62A0D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6" descr="aiea_logo.gif"/>
          <p:cNvPicPr>
            <a:picLocks noChangeAspect="1"/>
          </p:cNvPicPr>
          <p:nvPr userDrawn="1"/>
        </p:nvPicPr>
        <p:blipFill>
          <a:blip r:embed="rId12"/>
          <a:srcRect/>
          <a:stretch>
            <a:fillRect/>
          </a:stretch>
        </p:blipFill>
        <p:spPr bwMode="auto">
          <a:xfrm>
            <a:off x="152400" y="152400"/>
            <a:ext cx="1714500" cy="695325"/>
          </a:xfrm>
          <a:prstGeom prst="rect">
            <a:avLst/>
          </a:prstGeom>
          <a:noFill/>
          <a:ln w="9525">
            <a:noFill/>
            <a:miter lim="800000"/>
            <a:headEnd/>
            <a:tailEnd/>
          </a:ln>
        </p:spPr>
      </p:pic>
      <p:cxnSp>
        <p:nvCxnSpPr>
          <p:cNvPr id="8" name="Straight Connector 7"/>
          <p:cNvCxnSpPr/>
          <p:nvPr userDrawn="1"/>
        </p:nvCxnSpPr>
        <p:spPr>
          <a:xfrm rot="5400000">
            <a:off x="-2552700" y="3848100"/>
            <a:ext cx="55626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rot="10800000">
            <a:off x="2057400" y="152400"/>
            <a:ext cx="67056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rot="10800000">
            <a:off x="2362200" y="304800"/>
            <a:ext cx="6400800" cy="0"/>
          </a:xfrm>
          <a:prstGeom prst="line">
            <a:avLst/>
          </a:prstGeom>
          <a:ln w="19050">
            <a:solidFill>
              <a:srgbClr val="F1C62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228600" y="990600"/>
            <a:ext cx="1905000" cy="369888"/>
          </a:xfrm>
          <a:prstGeom prst="rect">
            <a:avLst/>
          </a:prstGeom>
          <a:noFill/>
        </p:spPr>
        <p:txBody>
          <a:bodyPr>
            <a:spAutoFit/>
          </a:bodyPr>
          <a:lstStyle/>
          <a:p>
            <a:pPr fontAlgn="auto">
              <a:spcBef>
                <a:spcPts val="0"/>
              </a:spcBef>
              <a:spcAft>
                <a:spcPts val="0"/>
              </a:spcAft>
              <a:defRPr/>
            </a:pPr>
            <a:r>
              <a:rPr lang="en-US" dirty="0">
                <a:solidFill>
                  <a:srgbClr val="396497"/>
                </a:solidFill>
                <a:latin typeface="Georgia" pitchFamily="18" charset="0"/>
              </a:rPr>
              <a:t>2012 Conference</a:t>
            </a:r>
          </a:p>
        </p:txBody>
      </p:sp>
      <p:sp>
        <p:nvSpPr>
          <p:cNvPr id="12" name="TextBox 11"/>
          <p:cNvSpPr txBox="1"/>
          <p:nvPr userDrawn="1"/>
        </p:nvSpPr>
        <p:spPr>
          <a:xfrm>
            <a:off x="304800" y="6324600"/>
            <a:ext cx="7391400" cy="338138"/>
          </a:xfrm>
          <a:prstGeom prst="rect">
            <a:avLst/>
          </a:prstGeom>
          <a:noFill/>
        </p:spPr>
        <p:txBody>
          <a:bodyPr>
            <a:spAutoFit/>
          </a:bodyPr>
          <a:lstStyle/>
          <a:p>
            <a:pPr fontAlgn="auto">
              <a:spcBef>
                <a:spcPts val="0"/>
              </a:spcBef>
              <a:spcAft>
                <a:spcPts val="0"/>
              </a:spcAft>
              <a:defRPr/>
            </a:pPr>
            <a:r>
              <a:rPr lang="en-US" sz="1600" dirty="0">
                <a:solidFill>
                  <a:srgbClr val="254265"/>
                </a:solidFill>
                <a:latin typeface="Georgia" pitchFamily="18" charset="0"/>
              </a:rPr>
              <a:t>Building a Secure World </a:t>
            </a:r>
            <a:r>
              <a:rPr lang="en-US" sz="1600">
                <a:solidFill>
                  <a:srgbClr val="254265"/>
                </a:solidFill>
                <a:latin typeface="Georgia" pitchFamily="18" charset="0"/>
              </a:rPr>
              <a:t>Through International Education</a:t>
            </a:r>
            <a:endParaRPr lang="en-US" sz="1600" dirty="0">
              <a:solidFill>
                <a:srgbClr val="254265"/>
              </a:solidFill>
              <a:latin typeface="Georgia" pitchFamily="18" charset="0"/>
            </a:endParaRPr>
          </a:p>
        </p:txBody>
      </p:sp>
    </p:spTree>
  </p:cSld>
  <p:clrMap bg1="lt1" tx1="dk1" bg2="lt2" tx2="dk2" accent1="accent1" accent2="accent2" accent3="accent3" accent4="accent4" accent5="accent5" accent6="accent6" hlink="hlink" folHlink="folHlink"/>
  <p:sldLayoutIdLst>
    <p:sldLayoutId id="2147483743" r:id="rId1"/>
    <p:sldLayoutId id="2147483740" r:id="rId2"/>
    <p:sldLayoutId id="2147483741" r:id="rId3"/>
    <p:sldLayoutId id="2147483744" r:id="rId4"/>
    <p:sldLayoutId id="2147483745" r:id="rId5"/>
    <p:sldLayoutId id="2147483746" r:id="rId6"/>
    <p:sldLayoutId id="2147483747" r:id="rId7"/>
    <p:sldLayoutId id="2147483748" r:id="rId8"/>
    <p:sldLayoutId id="2147483749" r:id="rId9"/>
    <p:sldLayoutId id="2147483742" r:id="rId10"/>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rgbClr val="335885"/>
          </a:solidFill>
          <a:latin typeface="Georgia" pitchFamily="18" charset="0"/>
          <a:ea typeface="+mj-ea"/>
          <a:cs typeface="+mj-cs"/>
        </a:defRPr>
      </a:lvl1pPr>
      <a:lvl2pPr algn="ctr" rtl="0" eaLnBrk="0" fontAlgn="base" hangingPunct="0">
        <a:spcBef>
          <a:spcPct val="0"/>
        </a:spcBef>
        <a:spcAft>
          <a:spcPct val="0"/>
        </a:spcAft>
        <a:defRPr sz="4400">
          <a:solidFill>
            <a:srgbClr val="335885"/>
          </a:solidFill>
          <a:latin typeface="Georgia" pitchFamily="18" charset="0"/>
        </a:defRPr>
      </a:lvl2pPr>
      <a:lvl3pPr algn="ctr" rtl="0" eaLnBrk="0" fontAlgn="base" hangingPunct="0">
        <a:spcBef>
          <a:spcPct val="0"/>
        </a:spcBef>
        <a:spcAft>
          <a:spcPct val="0"/>
        </a:spcAft>
        <a:defRPr sz="4400">
          <a:solidFill>
            <a:srgbClr val="335885"/>
          </a:solidFill>
          <a:latin typeface="Georgia" pitchFamily="18" charset="0"/>
        </a:defRPr>
      </a:lvl3pPr>
      <a:lvl4pPr algn="ctr" rtl="0" eaLnBrk="0" fontAlgn="base" hangingPunct="0">
        <a:spcBef>
          <a:spcPct val="0"/>
        </a:spcBef>
        <a:spcAft>
          <a:spcPct val="0"/>
        </a:spcAft>
        <a:defRPr sz="4400">
          <a:solidFill>
            <a:srgbClr val="335885"/>
          </a:solidFill>
          <a:latin typeface="Georgia" pitchFamily="18" charset="0"/>
        </a:defRPr>
      </a:lvl4pPr>
      <a:lvl5pPr algn="ctr" rtl="0" eaLnBrk="0" fontAlgn="base" hangingPunct="0">
        <a:spcBef>
          <a:spcPct val="0"/>
        </a:spcBef>
        <a:spcAft>
          <a:spcPct val="0"/>
        </a:spcAft>
        <a:defRPr sz="4400">
          <a:solidFill>
            <a:srgbClr val="335885"/>
          </a:solidFill>
          <a:latin typeface="Georgia" pitchFamily="18" charset="0"/>
        </a:defRPr>
      </a:lvl5pPr>
      <a:lvl6pPr marL="457200" algn="ctr" rtl="0" fontAlgn="base">
        <a:spcBef>
          <a:spcPct val="0"/>
        </a:spcBef>
        <a:spcAft>
          <a:spcPct val="0"/>
        </a:spcAft>
        <a:defRPr sz="4400">
          <a:solidFill>
            <a:srgbClr val="335885"/>
          </a:solidFill>
          <a:latin typeface="Georgia" pitchFamily="18" charset="0"/>
        </a:defRPr>
      </a:lvl6pPr>
      <a:lvl7pPr marL="914400" algn="ctr" rtl="0" fontAlgn="base">
        <a:spcBef>
          <a:spcPct val="0"/>
        </a:spcBef>
        <a:spcAft>
          <a:spcPct val="0"/>
        </a:spcAft>
        <a:defRPr sz="4400">
          <a:solidFill>
            <a:srgbClr val="335885"/>
          </a:solidFill>
          <a:latin typeface="Georgia" pitchFamily="18" charset="0"/>
        </a:defRPr>
      </a:lvl7pPr>
      <a:lvl8pPr marL="1371600" algn="ctr" rtl="0" fontAlgn="base">
        <a:spcBef>
          <a:spcPct val="0"/>
        </a:spcBef>
        <a:spcAft>
          <a:spcPct val="0"/>
        </a:spcAft>
        <a:defRPr sz="4400">
          <a:solidFill>
            <a:srgbClr val="335885"/>
          </a:solidFill>
          <a:latin typeface="Georgia" pitchFamily="18" charset="0"/>
        </a:defRPr>
      </a:lvl8pPr>
      <a:lvl9pPr marL="1828800" algn="ctr" rtl="0" fontAlgn="base">
        <a:spcBef>
          <a:spcPct val="0"/>
        </a:spcBef>
        <a:spcAft>
          <a:spcPct val="0"/>
        </a:spcAft>
        <a:defRPr sz="4400">
          <a:solidFill>
            <a:srgbClr val="335885"/>
          </a:solidFill>
          <a:latin typeface="Georgia"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Georgia"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Georgia"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Georgia"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Georgia"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4191000"/>
            <a:ext cx="1219200" cy="2667000"/>
          </a:xfrm>
          <a:prstGeom prst="rect">
            <a:avLst/>
          </a:prstGeom>
          <a:solidFill>
            <a:srgbClr val="000080"/>
          </a:soli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sp>
        <p:nvSpPr>
          <p:cNvPr id="1027" name="Rectangle 12"/>
          <p:cNvSpPr>
            <a:spLocks noChangeArrowheads="1"/>
          </p:cNvSpPr>
          <p:nvPr/>
        </p:nvSpPr>
        <p:spPr bwMode="auto">
          <a:xfrm>
            <a:off x="0" y="914400"/>
            <a:ext cx="1219200" cy="3352800"/>
          </a:xfrm>
          <a:prstGeom prst="rect">
            <a:avLst/>
          </a:prstGeom>
          <a:gradFill rotWithShape="0">
            <a:gsLst>
              <a:gs pos="0">
                <a:srgbClr val="FFFFFF"/>
              </a:gs>
              <a:gs pos="100000">
                <a:srgbClr val="000080"/>
              </a:gs>
            </a:gsLst>
            <a:lin ang="5400000" scaled="1"/>
          </a:gra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pic>
        <p:nvPicPr>
          <p:cNvPr id="28676" name="Picture 14"/>
          <p:cNvPicPr>
            <a:picLocks noChangeAspect="1" noChangeArrowheads="1"/>
          </p:cNvPicPr>
          <p:nvPr/>
        </p:nvPicPr>
        <p:blipFill>
          <a:blip r:embed="rId3"/>
          <a:srcRect/>
          <a:stretch>
            <a:fillRect/>
          </a:stretch>
        </p:blipFill>
        <p:spPr bwMode="auto">
          <a:xfrm>
            <a:off x="9525" y="76200"/>
            <a:ext cx="1204913" cy="973138"/>
          </a:xfrm>
          <a:prstGeom prst="rect">
            <a:avLst/>
          </a:prstGeom>
          <a:noFill/>
          <a:ln w="9525">
            <a:noFill/>
            <a:miter lim="800000"/>
            <a:headEnd/>
            <a:tailEnd/>
          </a:ln>
        </p:spPr>
      </p:pic>
      <p:sp>
        <p:nvSpPr>
          <p:cNvPr id="4" name="Rectangle 2"/>
          <p:cNvSpPr>
            <a:spLocks noGrp="1" noChangeArrowheads="1"/>
          </p:cNvSpPr>
          <p:nvPr>
            <p:ph type="title"/>
          </p:nvPr>
        </p:nvSpPr>
        <p:spPr bwMode="auto">
          <a:xfrm>
            <a:off x="1676400" y="228600"/>
            <a:ext cx="721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8" name="Rectangle 3"/>
          <p:cNvSpPr>
            <a:spLocks noGrp="1" noChangeArrowheads="1"/>
          </p:cNvSpPr>
          <p:nvPr>
            <p:ph type="body" idx="1"/>
          </p:nvPr>
        </p:nvSpPr>
        <p:spPr bwMode="auto">
          <a:xfrm>
            <a:off x="1295400" y="1981200"/>
            <a:ext cx="7162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charset="0"/>
                <a:ea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charset="0"/>
                <a:ea typeface="ＭＳ Ｐゴシック" charset="-128"/>
              </a:defRPr>
            </a:lvl1pPr>
          </a:lstStyle>
          <a:p>
            <a:pPr>
              <a:defRPr/>
            </a:pP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ea typeface="ＭＳ Ｐゴシック" charset="-128"/>
              </a:defRPr>
            </a:lvl1pPr>
          </a:lstStyle>
          <a:p>
            <a:pPr>
              <a:defRPr/>
            </a:pPr>
            <a:fld id="{74AEF253-D7D8-403C-9871-317805054784}" type="slidenum">
              <a:rPr lang="en-US"/>
              <a:pPr>
                <a:defRPr/>
              </a:pPr>
              <a:t>‹#›</a:t>
            </a:fld>
            <a:endParaRPr lang="en-US"/>
          </a:p>
        </p:txBody>
      </p:sp>
      <p:pic>
        <p:nvPicPr>
          <p:cNvPr id="28682" name="Picture 16" descr="swan"/>
          <p:cNvPicPr>
            <a:picLocks noChangeAspect="1" noChangeArrowheads="1"/>
          </p:cNvPicPr>
          <p:nvPr/>
        </p:nvPicPr>
        <p:blipFill>
          <a:blip r:embed="rId4"/>
          <a:srcRect r="41841" b="27936"/>
          <a:stretch>
            <a:fillRect/>
          </a:stretch>
        </p:blipFill>
        <p:spPr bwMode="auto">
          <a:xfrm>
            <a:off x="92075" y="4662488"/>
            <a:ext cx="1127125" cy="2197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8" r:id="rId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6pPr>
      <a:lvl7pPr marL="9144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7pPr>
      <a:lvl8pPr marL="13716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8pPr>
      <a:lvl9pPr marL="18288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4191000"/>
            <a:ext cx="1219200" cy="2667000"/>
          </a:xfrm>
          <a:prstGeom prst="rect">
            <a:avLst/>
          </a:prstGeom>
          <a:solidFill>
            <a:srgbClr val="000080"/>
          </a:soli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sp>
        <p:nvSpPr>
          <p:cNvPr id="1027" name="Rectangle 12"/>
          <p:cNvSpPr>
            <a:spLocks noChangeArrowheads="1"/>
          </p:cNvSpPr>
          <p:nvPr/>
        </p:nvSpPr>
        <p:spPr bwMode="auto">
          <a:xfrm>
            <a:off x="0" y="914400"/>
            <a:ext cx="1219200" cy="3352800"/>
          </a:xfrm>
          <a:prstGeom prst="rect">
            <a:avLst/>
          </a:prstGeom>
          <a:gradFill rotWithShape="0">
            <a:gsLst>
              <a:gs pos="0">
                <a:srgbClr val="FFFFFF"/>
              </a:gs>
              <a:gs pos="100000">
                <a:srgbClr val="000080"/>
              </a:gs>
            </a:gsLst>
            <a:lin ang="5400000" scaled="1"/>
          </a:gra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pic>
        <p:nvPicPr>
          <p:cNvPr id="30724" name="Picture 14"/>
          <p:cNvPicPr>
            <a:picLocks noChangeAspect="1" noChangeArrowheads="1"/>
          </p:cNvPicPr>
          <p:nvPr/>
        </p:nvPicPr>
        <p:blipFill>
          <a:blip r:embed="rId3"/>
          <a:srcRect/>
          <a:stretch>
            <a:fillRect/>
          </a:stretch>
        </p:blipFill>
        <p:spPr bwMode="auto">
          <a:xfrm>
            <a:off x="9525" y="76200"/>
            <a:ext cx="1204913" cy="973138"/>
          </a:xfrm>
          <a:prstGeom prst="rect">
            <a:avLst/>
          </a:prstGeom>
          <a:noFill/>
          <a:ln w="9525">
            <a:noFill/>
            <a:miter lim="800000"/>
            <a:headEnd/>
            <a:tailEnd/>
          </a:ln>
        </p:spPr>
      </p:pic>
      <p:sp>
        <p:nvSpPr>
          <p:cNvPr id="4" name="Rectangle 2"/>
          <p:cNvSpPr>
            <a:spLocks noGrp="1" noChangeArrowheads="1"/>
          </p:cNvSpPr>
          <p:nvPr>
            <p:ph type="title"/>
          </p:nvPr>
        </p:nvSpPr>
        <p:spPr bwMode="auto">
          <a:xfrm>
            <a:off x="1676400" y="228600"/>
            <a:ext cx="721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6" name="Rectangle 3"/>
          <p:cNvSpPr>
            <a:spLocks noGrp="1" noChangeArrowheads="1"/>
          </p:cNvSpPr>
          <p:nvPr>
            <p:ph type="body" idx="1"/>
          </p:nvPr>
        </p:nvSpPr>
        <p:spPr bwMode="auto">
          <a:xfrm>
            <a:off x="1295400" y="1981200"/>
            <a:ext cx="7162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charset="0"/>
                <a:ea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charset="0"/>
                <a:ea typeface="ＭＳ Ｐゴシック" charset="-128"/>
              </a:defRPr>
            </a:lvl1pPr>
          </a:lstStyle>
          <a:p>
            <a:pPr>
              <a:defRPr/>
            </a:pP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ea typeface="ＭＳ Ｐゴシック" charset="-128"/>
              </a:defRPr>
            </a:lvl1pPr>
          </a:lstStyle>
          <a:p>
            <a:pPr>
              <a:defRPr/>
            </a:pPr>
            <a:fld id="{5290D06F-CCC7-4C2B-B590-F0CFAEDEA568}" type="slidenum">
              <a:rPr lang="en-US"/>
              <a:pPr>
                <a:defRPr/>
              </a:pPr>
              <a:t>‹#›</a:t>
            </a:fld>
            <a:endParaRPr lang="en-US"/>
          </a:p>
        </p:txBody>
      </p:sp>
      <p:pic>
        <p:nvPicPr>
          <p:cNvPr id="30730" name="Picture 16" descr="swan"/>
          <p:cNvPicPr>
            <a:picLocks noChangeAspect="1" noChangeArrowheads="1"/>
          </p:cNvPicPr>
          <p:nvPr/>
        </p:nvPicPr>
        <p:blipFill>
          <a:blip r:embed="rId4"/>
          <a:srcRect r="41841" b="27936"/>
          <a:stretch>
            <a:fillRect/>
          </a:stretch>
        </p:blipFill>
        <p:spPr bwMode="auto">
          <a:xfrm>
            <a:off x="92075" y="4662488"/>
            <a:ext cx="1127125" cy="2197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9" r:id="rId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6pPr>
      <a:lvl7pPr marL="9144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7pPr>
      <a:lvl8pPr marL="13716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8pPr>
      <a:lvl9pPr marL="18288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4191000"/>
            <a:ext cx="1219200" cy="2667000"/>
          </a:xfrm>
          <a:prstGeom prst="rect">
            <a:avLst/>
          </a:prstGeom>
          <a:solidFill>
            <a:srgbClr val="000080"/>
          </a:soli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sp>
        <p:nvSpPr>
          <p:cNvPr id="1027" name="Rectangle 12"/>
          <p:cNvSpPr>
            <a:spLocks noChangeArrowheads="1"/>
          </p:cNvSpPr>
          <p:nvPr/>
        </p:nvSpPr>
        <p:spPr bwMode="auto">
          <a:xfrm>
            <a:off x="0" y="914400"/>
            <a:ext cx="1219200" cy="3352800"/>
          </a:xfrm>
          <a:prstGeom prst="rect">
            <a:avLst/>
          </a:prstGeom>
          <a:gradFill rotWithShape="0">
            <a:gsLst>
              <a:gs pos="0">
                <a:srgbClr val="FFFFFF"/>
              </a:gs>
              <a:gs pos="100000">
                <a:srgbClr val="000080"/>
              </a:gs>
            </a:gsLst>
            <a:lin ang="5400000" scaled="1"/>
          </a:gra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pic>
        <p:nvPicPr>
          <p:cNvPr id="32772" name="Picture 14"/>
          <p:cNvPicPr>
            <a:picLocks noChangeAspect="1" noChangeArrowheads="1"/>
          </p:cNvPicPr>
          <p:nvPr/>
        </p:nvPicPr>
        <p:blipFill>
          <a:blip r:embed="rId3"/>
          <a:srcRect/>
          <a:stretch>
            <a:fillRect/>
          </a:stretch>
        </p:blipFill>
        <p:spPr bwMode="auto">
          <a:xfrm>
            <a:off x="9525" y="76200"/>
            <a:ext cx="1204913" cy="973138"/>
          </a:xfrm>
          <a:prstGeom prst="rect">
            <a:avLst/>
          </a:prstGeom>
          <a:noFill/>
          <a:ln w="9525">
            <a:noFill/>
            <a:miter lim="800000"/>
            <a:headEnd/>
            <a:tailEnd/>
          </a:ln>
        </p:spPr>
      </p:pic>
      <p:sp>
        <p:nvSpPr>
          <p:cNvPr id="4" name="Rectangle 2"/>
          <p:cNvSpPr>
            <a:spLocks noGrp="1" noChangeArrowheads="1"/>
          </p:cNvSpPr>
          <p:nvPr>
            <p:ph type="title"/>
          </p:nvPr>
        </p:nvSpPr>
        <p:spPr bwMode="auto">
          <a:xfrm>
            <a:off x="1676400" y="228600"/>
            <a:ext cx="721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4" name="Rectangle 3"/>
          <p:cNvSpPr>
            <a:spLocks noGrp="1" noChangeArrowheads="1"/>
          </p:cNvSpPr>
          <p:nvPr>
            <p:ph type="body" idx="1"/>
          </p:nvPr>
        </p:nvSpPr>
        <p:spPr bwMode="auto">
          <a:xfrm>
            <a:off x="1295400" y="1981200"/>
            <a:ext cx="7162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charset="0"/>
                <a:ea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charset="0"/>
                <a:ea typeface="ＭＳ Ｐゴシック" charset="-128"/>
              </a:defRPr>
            </a:lvl1pPr>
          </a:lstStyle>
          <a:p>
            <a:pPr>
              <a:defRPr/>
            </a:pP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ea typeface="ＭＳ Ｐゴシック" charset="-128"/>
              </a:defRPr>
            </a:lvl1pPr>
          </a:lstStyle>
          <a:p>
            <a:pPr>
              <a:defRPr/>
            </a:pPr>
            <a:fld id="{C6A6EDFB-1F60-4BF5-9D68-205404A575B7}" type="slidenum">
              <a:rPr lang="en-US"/>
              <a:pPr>
                <a:defRPr/>
              </a:pPr>
              <a:t>‹#›</a:t>
            </a:fld>
            <a:endParaRPr lang="en-US"/>
          </a:p>
        </p:txBody>
      </p:sp>
      <p:pic>
        <p:nvPicPr>
          <p:cNvPr id="32778" name="Picture 16" descr="swan"/>
          <p:cNvPicPr>
            <a:picLocks noChangeAspect="1" noChangeArrowheads="1"/>
          </p:cNvPicPr>
          <p:nvPr/>
        </p:nvPicPr>
        <p:blipFill>
          <a:blip r:embed="rId4"/>
          <a:srcRect r="41841" b="27936"/>
          <a:stretch>
            <a:fillRect/>
          </a:stretch>
        </p:blipFill>
        <p:spPr bwMode="auto">
          <a:xfrm>
            <a:off x="92075" y="4662488"/>
            <a:ext cx="1127125" cy="2197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6pPr>
      <a:lvl7pPr marL="9144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7pPr>
      <a:lvl8pPr marL="13716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8pPr>
      <a:lvl9pPr marL="18288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4191000"/>
            <a:ext cx="1219200" cy="2667000"/>
          </a:xfrm>
          <a:prstGeom prst="rect">
            <a:avLst/>
          </a:prstGeom>
          <a:solidFill>
            <a:srgbClr val="000080"/>
          </a:soli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sp>
        <p:nvSpPr>
          <p:cNvPr id="1027" name="Rectangle 12"/>
          <p:cNvSpPr>
            <a:spLocks noChangeArrowheads="1"/>
          </p:cNvSpPr>
          <p:nvPr/>
        </p:nvSpPr>
        <p:spPr bwMode="auto">
          <a:xfrm>
            <a:off x="0" y="914400"/>
            <a:ext cx="1219200" cy="3352800"/>
          </a:xfrm>
          <a:prstGeom prst="rect">
            <a:avLst/>
          </a:prstGeom>
          <a:gradFill rotWithShape="0">
            <a:gsLst>
              <a:gs pos="0">
                <a:srgbClr val="FFFFFF"/>
              </a:gs>
              <a:gs pos="100000">
                <a:srgbClr val="000080"/>
              </a:gs>
            </a:gsLst>
            <a:lin ang="5400000" scaled="1"/>
          </a:gra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pic>
        <p:nvPicPr>
          <p:cNvPr id="34820" name="Picture 14"/>
          <p:cNvPicPr>
            <a:picLocks noChangeAspect="1" noChangeArrowheads="1"/>
          </p:cNvPicPr>
          <p:nvPr/>
        </p:nvPicPr>
        <p:blipFill>
          <a:blip r:embed="rId3"/>
          <a:srcRect/>
          <a:stretch>
            <a:fillRect/>
          </a:stretch>
        </p:blipFill>
        <p:spPr bwMode="auto">
          <a:xfrm>
            <a:off x="9525" y="76200"/>
            <a:ext cx="1204913" cy="973138"/>
          </a:xfrm>
          <a:prstGeom prst="rect">
            <a:avLst/>
          </a:prstGeom>
          <a:noFill/>
          <a:ln w="9525">
            <a:noFill/>
            <a:miter lim="800000"/>
            <a:headEnd/>
            <a:tailEnd/>
          </a:ln>
        </p:spPr>
      </p:pic>
      <p:sp>
        <p:nvSpPr>
          <p:cNvPr id="4" name="Rectangle 2"/>
          <p:cNvSpPr>
            <a:spLocks noGrp="1" noChangeArrowheads="1"/>
          </p:cNvSpPr>
          <p:nvPr>
            <p:ph type="title"/>
          </p:nvPr>
        </p:nvSpPr>
        <p:spPr bwMode="auto">
          <a:xfrm>
            <a:off x="1676400" y="228600"/>
            <a:ext cx="721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22" name="Rectangle 3"/>
          <p:cNvSpPr>
            <a:spLocks noGrp="1" noChangeArrowheads="1"/>
          </p:cNvSpPr>
          <p:nvPr>
            <p:ph type="body" idx="1"/>
          </p:nvPr>
        </p:nvSpPr>
        <p:spPr bwMode="auto">
          <a:xfrm>
            <a:off x="1295400" y="1981200"/>
            <a:ext cx="7162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charset="0"/>
                <a:ea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charset="0"/>
                <a:ea typeface="ＭＳ Ｐゴシック" charset="-128"/>
              </a:defRPr>
            </a:lvl1pPr>
          </a:lstStyle>
          <a:p>
            <a:pPr>
              <a:defRPr/>
            </a:pP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ea typeface="ＭＳ Ｐゴシック" charset="-128"/>
              </a:defRPr>
            </a:lvl1pPr>
          </a:lstStyle>
          <a:p>
            <a:pPr>
              <a:defRPr/>
            </a:pPr>
            <a:fld id="{1B6DA6AD-8C53-4D3C-BF39-85FE0D9FA406}" type="slidenum">
              <a:rPr lang="en-US"/>
              <a:pPr>
                <a:defRPr/>
              </a:pPr>
              <a:t>‹#›</a:t>
            </a:fld>
            <a:endParaRPr lang="en-US"/>
          </a:p>
        </p:txBody>
      </p:sp>
      <p:pic>
        <p:nvPicPr>
          <p:cNvPr id="34826" name="Picture 16" descr="swan"/>
          <p:cNvPicPr>
            <a:picLocks noChangeAspect="1" noChangeArrowheads="1"/>
          </p:cNvPicPr>
          <p:nvPr/>
        </p:nvPicPr>
        <p:blipFill>
          <a:blip r:embed="rId4"/>
          <a:srcRect r="41841" b="27936"/>
          <a:stretch>
            <a:fillRect/>
          </a:stretch>
        </p:blipFill>
        <p:spPr bwMode="auto">
          <a:xfrm>
            <a:off x="92075" y="4662488"/>
            <a:ext cx="1127125" cy="2197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1" r:id="rId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6pPr>
      <a:lvl7pPr marL="9144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7pPr>
      <a:lvl8pPr marL="13716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8pPr>
      <a:lvl9pPr marL="18288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4191000"/>
            <a:ext cx="1219200" cy="2667000"/>
          </a:xfrm>
          <a:prstGeom prst="rect">
            <a:avLst/>
          </a:prstGeom>
          <a:solidFill>
            <a:srgbClr val="000080"/>
          </a:soli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sp>
        <p:nvSpPr>
          <p:cNvPr id="1027" name="Rectangle 12"/>
          <p:cNvSpPr>
            <a:spLocks noChangeArrowheads="1"/>
          </p:cNvSpPr>
          <p:nvPr/>
        </p:nvSpPr>
        <p:spPr bwMode="auto">
          <a:xfrm>
            <a:off x="0" y="914400"/>
            <a:ext cx="1219200" cy="3352800"/>
          </a:xfrm>
          <a:prstGeom prst="rect">
            <a:avLst/>
          </a:prstGeom>
          <a:gradFill rotWithShape="0">
            <a:gsLst>
              <a:gs pos="0">
                <a:srgbClr val="FFFFFF"/>
              </a:gs>
              <a:gs pos="100000">
                <a:srgbClr val="000080"/>
              </a:gs>
            </a:gsLst>
            <a:lin ang="5400000" scaled="1"/>
          </a:gra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pic>
        <p:nvPicPr>
          <p:cNvPr id="36868" name="Picture 14"/>
          <p:cNvPicPr>
            <a:picLocks noChangeAspect="1" noChangeArrowheads="1"/>
          </p:cNvPicPr>
          <p:nvPr/>
        </p:nvPicPr>
        <p:blipFill>
          <a:blip r:embed="rId3"/>
          <a:srcRect/>
          <a:stretch>
            <a:fillRect/>
          </a:stretch>
        </p:blipFill>
        <p:spPr bwMode="auto">
          <a:xfrm>
            <a:off x="9525" y="76200"/>
            <a:ext cx="1204913" cy="973138"/>
          </a:xfrm>
          <a:prstGeom prst="rect">
            <a:avLst/>
          </a:prstGeom>
          <a:noFill/>
          <a:ln w="9525">
            <a:noFill/>
            <a:miter lim="800000"/>
            <a:headEnd/>
            <a:tailEnd/>
          </a:ln>
        </p:spPr>
      </p:pic>
      <p:sp>
        <p:nvSpPr>
          <p:cNvPr id="4" name="Rectangle 2"/>
          <p:cNvSpPr>
            <a:spLocks noGrp="1" noChangeArrowheads="1"/>
          </p:cNvSpPr>
          <p:nvPr>
            <p:ph type="title"/>
          </p:nvPr>
        </p:nvSpPr>
        <p:spPr bwMode="auto">
          <a:xfrm>
            <a:off x="1676400" y="228600"/>
            <a:ext cx="721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870" name="Rectangle 3"/>
          <p:cNvSpPr>
            <a:spLocks noGrp="1" noChangeArrowheads="1"/>
          </p:cNvSpPr>
          <p:nvPr>
            <p:ph type="body" idx="1"/>
          </p:nvPr>
        </p:nvSpPr>
        <p:spPr bwMode="auto">
          <a:xfrm>
            <a:off x="1295400" y="1981200"/>
            <a:ext cx="7162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charset="0"/>
                <a:ea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charset="0"/>
                <a:ea typeface="ＭＳ Ｐゴシック" charset="-128"/>
              </a:defRPr>
            </a:lvl1pPr>
          </a:lstStyle>
          <a:p>
            <a:pPr>
              <a:defRPr/>
            </a:pP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ea typeface="ＭＳ Ｐゴシック" charset="-128"/>
              </a:defRPr>
            </a:lvl1pPr>
          </a:lstStyle>
          <a:p>
            <a:pPr>
              <a:defRPr/>
            </a:pPr>
            <a:fld id="{249BA94B-8AAC-4088-BAA4-0697F71EEF13}" type="slidenum">
              <a:rPr lang="en-US"/>
              <a:pPr>
                <a:defRPr/>
              </a:pPr>
              <a:t>‹#›</a:t>
            </a:fld>
            <a:endParaRPr lang="en-US"/>
          </a:p>
        </p:txBody>
      </p:sp>
      <p:pic>
        <p:nvPicPr>
          <p:cNvPr id="36874" name="Picture 16" descr="swan"/>
          <p:cNvPicPr>
            <a:picLocks noChangeAspect="1" noChangeArrowheads="1"/>
          </p:cNvPicPr>
          <p:nvPr/>
        </p:nvPicPr>
        <p:blipFill>
          <a:blip r:embed="rId4"/>
          <a:srcRect r="41841" b="27936"/>
          <a:stretch>
            <a:fillRect/>
          </a:stretch>
        </p:blipFill>
        <p:spPr bwMode="auto">
          <a:xfrm>
            <a:off x="92075" y="4662488"/>
            <a:ext cx="1127125" cy="2197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2" r:id="rId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6pPr>
      <a:lvl7pPr marL="9144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7pPr>
      <a:lvl8pPr marL="13716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8pPr>
      <a:lvl9pPr marL="18288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smtClean="0"/>
          </a:p>
        </p:txBody>
      </p:sp>
      <p:sp>
        <p:nvSpPr>
          <p:cNvPr id="389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5" name="Footer Placeholder 4"/>
          <p:cNvSpPr>
            <a:spLocks noGrp="1"/>
          </p:cNvSpPr>
          <p:nvPr>
            <p:ph type="ftr" sz="quarter" idx="3"/>
          </p:nvPr>
        </p:nvSpPr>
        <p:spPr>
          <a:xfrm>
            <a:off x="461963" y="6350000"/>
            <a:ext cx="2895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1F497D"/>
                </a:solidFill>
                <a:ea typeface="ＭＳ Ｐゴシック" pitchFamily="-108" charset="-128"/>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Lst>
  <p:hf sldNum="0" hdr="0" dt="0"/>
  <p:txStyles>
    <p:titleStyle>
      <a:lvl1pPr algn="ctr" rtl="0" eaLnBrk="0" fontAlgn="base" hangingPunct="0">
        <a:spcBef>
          <a:spcPct val="0"/>
        </a:spcBef>
        <a:spcAft>
          <a:spcPct val="0"/>
        </a:spcAft>
        <a:defRPr sz="4400" kern="1200">
          <a:solidFill>
            <a:schemeClr val="bg1"/>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bg1"/>
          </a:solidFill>
          <a:latin typeface="Arial" pitchFamily="-108"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bg1"/>
          </a:solidFill>
          <a:latin typeface="Arial" pitchFamily="-108"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bg1"/>
          </a:solidFill>
          <a:latin typeface="Arial" pitchFamily="-108"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bg1"/>
          </a:solidFill>
          <a:latin typeface="Arial" pitchFamily="-108" charset="0"/>
          <a:ea typeface="ＭＳ Ｐゴシック" pitchFamily="-65" charset="-128"/>
          <a:cs typeface="ＭＳ Ｐゴシック" pitchFamily="-65" charset="-128"/>
        </a:defRPr>
      </a:lvl5pPr>
      <a:lvl6pPr marL="457200" algn="ctr" rtl="0" eaLnBrk="1" fontAlgn="base" hangingPunct="1">
        <a:spcBef>
          <a:spcPct val="0"/>
        </a:spcBef>
        <a:spcAft>
          <a:spcPct val="0"/>
        </a:spcAft>
        <a:defRPr sz="4400">
          <a:solidFill>
            <a:schemeClr val="tx1"/>
          </a:solidFill>
          <a:latin typeface="Calibri" pitchFamily="-107" charset="0"/>
        </a:defRPr>
      </a:lvl6pPr>
      <a:lvl7pPr marL="914400" algn="ctr" rtl="0" eaLnBrk="1" fontAlgn="base" hangingPunct="1">
        <a:spcBef>
          <a:spcPct val="0"/>
        </a:spcBef>
        <a:spcAft>
          <a:spcPct val="0"/>
        </a:spcAft>
        <a:defRPr sz="4400">
          <a:solidFill>
            <a:schemeClr val="tx1"/>
          </a:solidFill>
          <a:latin typeface="Calibri" pitchFamily="-107" charset="0"/>
        </a:defRPr>
      </a:lvl7pPr>
      <a:lvl8pPr marL="1371600" algn="ctr" rtl="0" eaLnBrk="1" fontAlgn="base" hangingPunct="1">
        <a:spcBef>
          <a:spcPct val="0"/>
        </a:spcBef>
        <a:spcAft>
          <a:spcPct val="0"/>
        </a:spcAft>
        <a:defRPr sz="4400">
          <a:solidFill>
            <a:schemeClr val="tx1"/>
          </a:solidFill>
          <a:latin typeface="Calibri" pitchFamily="-107" charset="0"/>
        </a:defRPr>
      </a:lvl8pPr>
      <a:lvl9pPr marL="1828800" algn="ctr" rtl="0" eaLnBrk="1" fontAlgn="base" hangingPunct="1">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pitchFamily="-65" charset="-128"/>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ＭＳ Ｐゴシック" pitchFamily="-107"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ＭＳ Ｐゴシック" pitchFamily="-107"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ＭＳ Ｐゴシック" pitchFamily="-107"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ＭＳ Ｐゴシック" pitchFamily="-107"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21CF389-E478-4FC4-B1B3-6A2F9F703B0A}" type="datetimeFigureOut">
              <a:rPr lang="en-US"/>
              <a:pPr>
                <a:defRPr/>
              </a:pPr>
              <a:t>2/16/2012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F4DF3FD5-630D-4B5D-AA99-E9266B6558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0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9A66F699-4A22-45F9-A12F-2EA5F287AD52}" type="datetimeFigureOut">
              <a:rPr lang="en-US"/>
              <a:pPr>
                <a:defRPr/>
              </a:pPr>
              <a:t>2/16/2012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096696DF-4DEA-410A-BA13-0F48B7F0C9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6"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0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0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246B21D6-2B16-4AD5-8509-1C4EC9207BA7}" type="datetimeFigureOut">
              <a:rPr lang="en-US"/>
              <a:pPr>
                <a:defRPr/>
              </a:pPr>
              <a:t>2/16/2012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F11AEDF2-BFA8-4C6E-90C1-670172B59F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1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FDBEBCDC-11B8-4EC0-94EE-6AFA486FA123}" type="datetimeFigureOut">
              <a:rPr lang="en-US"/>
              <a:pPr>
                <a:defRPr/>
              </a:pPr>
              <a:t>2/16/2012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E03117AA-AA42-4F22-9172-14A25C83C8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8"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4191000"/>
            <a:ext cx="1219200" cy="2667000"/>
          </a:xfrm>
          <a:prstGeom prst="rect">
            <a:avLst/>
          </a:prstGeom>
          <a:solidFill>
            <a:srgbClr val="000080"/>
          </a:soli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ndParaRPr>
          </a:p>
        </p:txBody>
      </p:sp>
      <p:sp>
        <p:nvSpPr>
          <p:cNvPr id="1027" name="Rectangle 12"/>
          <p:cNvSpPr>
            <a:spLocks noChangeArrowheads="1"/>
          </p:cNvSpPr>
          <p:nvPr/>
        </p:nvSpPr>
        <p:spPr bwMode="auto">
          <a:xfrm>
            <a:off x="0" y="914400"/>
            <a:ext cx="1219200" cy="3352800"/>
          </a:xfrm>
          <a:prstGeom prst="rect">
            <a:avLst/>
          </a:prstGeom>
          <a:gradFill rotWithShape="0">
            <a:gsLst>
              <a:gs pos="0">
                <a:srgbClr val="FFFFFF"/>
              </a:gs>
              <a:gs pos="100000">
                <a:srgbClr val="000080"/>
              </a:gs>
            </a:gsLst>
            <a:lin ang="5400000" scaled="1"/>
          </a:gra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ndParaRPr>
          </a:p>
        </p:txBody>
      </p:sp>
      <p:pic>
        <p:nvPicPr>
          <p:cNvPr id="12292" name="Picture 14"/>
          <p:cNvPicPr>
            <a:picLocks noChangeAspect="1" noChangeArrowheads="1"/>
          </p:cNvPicPr>
          <p:nvPr/>
        </p:nvPicPr>
        <p:blipFill>
          <a:blip r:embed="rId3"/>
          <a:srcRect/>
          <a:stretch>
            <a:fillRect/>
          </a:stretch>
        </p:blipFill>
        <p:spPr bwMode="auto">
          <a:xfrm>
            <a:off x="9525" y="76200"/>
            <a:ext cx="1204913" cy="973138"/>
          </a:xfrm>
          <a:prstGeom prst="rect">
            <a:avLst/>
          </a:prstGeom>
          <a:noFill/>
          <a:ln w="9525">
            <a:noFill/>
            <a:miter lim="800000"/>
            <a:headEnd/>
            <a:tailEnd/>
          </a:ln>
        </p:spPr>
      </p:pic>
      <p:sp>
        <p:nvSpPr>
          <p:cNvPr id="4" name="Rectangle 2"/>
          <p:cNvSpPr>
            <a:spLocks noGrp="1" noChangeArrowheads="1"/>
          </p:cNvSpPr>
          <p:nvPr>
            <p:ph type="title"/>
          </p:nvPr>
        </p:nvSpPr>
        <p:spPr bwMode="auto">
          <a:xfrm>
            <a:off x="1676400" y="228600"/>
            <a:ext cx="721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4" name="Rectangle 3"/>
          <p:cNvSpPr>
            <a:spLocks noGrp="1" noChangeArrowheads="1"/>
          </p:cNvSpPr>
          <p:nvPr>
            <p:ph type="body" idx="1"/>
          </p:nvPr>
        </p:nvSpPr>
        <p:spPr bwMode="auto">
          <a:xfrm>
            <a:off x="1295400" y="1981200"/>
            <a:ext cx="7162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charset="0"/>
                <a:ea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charset="0"/>
                <a:ea typeface="ＭＳ Ｐゴシック" charset="-128"/>
              </a:defRPr>
            </a:lvl1pPr>
          </a:lstStyle>
          <a:p>
            <a:pPr>
              <a:defRPr/>
            </a:pP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ea typeface="ＭＳ Ｐゴシック" charset="-128"/>
              </a:defRPr>
            </a:lvl1pPr>
          </a:lstStyle>
          <a:p>
            <a:pPr>
              <a:defRPr/>
            </a:pPr>
            <a:fld id="{A3E61C66-022F-4FCA-A149-2B16C95331C4}" type="slidenum">
              <a:rPr lang="en-US"/>
              <a:pPr>
                <a:defRPr/>
              </a:pPr>
              <a:t>‹#›</a:t>
            </a:fld>
            <a:endParaRPr lang="en-US"/>
          </a:p>
        </p:txBody>
      </p:sp>
      <p:pic>
        <p:nvPicPr>
          <p:cNvPr id="12298" name="Picture 16" descr="swan"/>
          <p:cNvPicPr>
            <a:picLocks noChangeAspect="1" noChangeArrowheads="1"/>
          </p:cNvPicPr>
          <p:nvPr/>
        </p:nvPicPr>
        <p:blipFill>
          <a:blip r:embed="rId4"/>
          <a:srcRect r="41841" b="27936"/>
          <a:stretch>
            <a:fillRect/>
          </a:stretch>
        </p:blipFill>
        <p:spPr bwMode="auto">
          <a:xfrm>
            <a:off x="92075" y="4662488"/>
            <a:ext cx="1127125" cy="2197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0" r:id="rId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6pPr>
      <a:lvl7pPr marL="9144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7pPr>
      <a:lvl8pPr marL="13716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8pPr>
      <a:lvl9pPr marL="18288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E93986E8-2DC1-4162-B58D-FDE03466FB81}" type="datetimeFigureOut">
              <a:rPr lang="en-US"/>
              <a:pPr>
                <a:defRPr/>
              </a:pPr>
              <a:t>2/16/2012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6384DD8B-03BD-4D05-A724-630502487F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2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4D47A049-6D3B-47AA-ADD3-E707D67FC2A0}" type="datetimeFigureOut">
              <a:rPr lang="en-US"/>
              <a:pPr>
                <a:defRPr/>
              </a:pPr>
              <a:t>2/16/2012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54461705-D09E-439A-9A7E-19AD2DCFE6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0"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2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60A3157-1CE4-4DAC-A15E-1D026EDA1255}" type="datetimeFigureOut">
              <a:rPr lang="en-US"/>
              <a:pPr>
                <a:defRPr/>
              </a:pPr>
              <a:t>2/16/2012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B4D6CF91-624A-482C-9E6B-718407F9AD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1"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3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3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77F95234-B894-48D5-AE12-D7FA49EDEB8B}" type="datetimeFigureOut">
              <a:rPr lang="en-US"/>
              <a:pPr>
                <a:defRPr/>
              </a:pPr>
              <a:t>2/16/2012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BCE03137-9B4D-43ED-AA4F-BF936D9EF7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2"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4191000"/>
            <a:ext cx="1219200" cy="2667000"/>
          </a:xfrm>
          <a:prstGeom prst="rect">
            <a:avLst/>
          </a:prstGeom>
          <a:solidFill>
            <a:srgbClr val="000080"/>
          </a:soli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ndParaRPr>
          </a:p>
        </p:txBody>
      </p:sp>
      <p:sp>
        <p:nvSpPr>
          <p:cNvPr id="1027" name="Rectangle 12"/>
          <p:cNvSpPr>
            <a:spLocks noChangeArrowheads="1"/>
          </p:cNvSpPr>
          <p:nvPr/>
        </p:nvSpPr>
        <p:spPr bwMode="auto">
          <a:xfrm>
            <a:off x="0" y="914400"/>
            <a:ext cx="1219200" cy="3352800"/>
          </a:xfrm>
          <a:prstGeom prst="rect">
            <a:avLst/>
          </a:prstGeom>
          <a:gradFill rotWithShape="0">
            <a:gsLst>
              <a:gs pos="0">
                <a:srgbClr val="FFFFFF"/>
              </a:gs>
              <a:gs pos="100000">
                <a:srgbClr val="000080"/>
              </a:gs>
            </a:gsLst>
            <a:lin ang="5400000" scaled="1"/>
          </a:gra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ndParaRPr>
          </a:p>
        </p:txBody>
      </p:sp>
      <p:pic>
        <p:nvPicPr>
          <p:cNvPr id="14340" name="Picture 14"/>
          <p:cNvPicPr>
            <a:picLocks noChangeAspect="1" noChangeArrowheads="1"/>
          </p:cNvPicPr>
          <p:nvPr/>
        </p:nvPicPr>
        <p:blipFill>
          <a:blip r:embed="rId3"/>
          <a:srcRect/>
          <a:stretch>
            <a:fillRect/>
          </a:stretch>
        </p:blipFill>
        <p:spPr bwMode="auto">
          <a:xfrm>
            <a:off x="9525" y="76200"/>
            <a:ext cx="1204913" cy="973138"/>
          </a:xfrm>
          <a:prstGeom prst="rect">
            <a:avLst/>
          </a:prstGeom>
          <a:noFill/>
          <a:ln w="9525">
            <a:noFill/>
            <a:miter lim="800000"/>
            <a:headEnd/>
            <a:tailEnd/>
          </a:ln>
        </p:spPr>
      </p:pic>
      <p:sp>
        <p:nvSpPr>
          <p:cNvPr id="4" name="Rectangle 2"/>
          <p:cNvSpPr>
            <a:spLocks noGrp="1" noChangeArrowheads="1"/>
          </p:cNvSpPr>
          <p:nvPr>
            <p:ph type="title"/>
          </p:nvPr>
        </p:nvSpPr>
        <p:spPr bwMode="auto">
          <a:xfrm>
            <a:off x="1676400" y="228600"/>
            <a:ext cx="721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2" name="Rectangle 3"/>
          <p:cNvSpPr>
            <a:spLocks noGrp="1" noChangeArrowheads="1"/>
          </p:cNvSpPr>
          <p:nvPr>
            <p:ph type="body" idx="1"/>
          </p:nvPr>
        </p:nvSpPr>
        <p:spPr bwMode="auto">
          <a:xfrm>
            <a:off x="1295400" y="1981200"/>
            <a:ext cx="7162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charset="0"/>
                <a:ea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charset="0"/>
                <a:ea typeface="ＭＳ Ｐゴシック" charset="-128"/>
              </a:defRPr>
            </a:lvl1pPr>
          </a:lstStyle>
          <a:p>
            <a:pPr>
              <a:defRPr/>
            </a:pP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ea typeface="ＭＳ Ｐゴシック" charset="-128"/>
              </a:defRPr>
            </a:lvl1pPr>
          </a:lstStyle>
          <a:p>
            <a:pPr>
              <a:defRPr/>
            </a:pPr>
            <a:fld id="{0B4F6FBD-B4F7-4DE3-83C9-38074FB36B3F}" type="slidenum">
              <a:rPr lang="en-US"/>
              <a:pPr>
                <a:defRPr/>
              </a:pPr>
              <a:t>‹#›</a:t>
            </a:fld>
            <a:endParaRPr lang="en-US"/>
          </a:p>
        </p:txBody>
      </p:sp>
      <p:pic>
        <p:nvPicPr>
          <p:cNvPr id="14346" name="Picture 16" descr="swan"/>
          <p:cNvPicPr>
            <a:picLocks noChangeAspect="1" noChangeArrowheads="1"/>
          </p:cNvPicPr>
          <p:nvPr/>
        </p:nvPicPr>
        <p:blipFill>
          <a:blip r:embed="rId4"/>
          <a:srcRect r="41841" b="27936"/>
          <a:stretch>
            <a:fillRect/>
          </a:stretch>
        </p:blipFill>
        <p:spPr bwMode="auto">
          <a:xfrm>
            <a:off x="92075" y="4662488"/>
            <a:ext cx="1127125" cy="2197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1" r:id="rId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6pPr>
      <a:lvl7pPr marL="9144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7pPr>
      <a:lvl8pPr marL="13716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8pPr>
      <a:lvl9pPr marL="18288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4191000"/>
            <a:ext cx="1219200" cy="2667000"/>
          </a:xfrm>
          <a:prstGeom prst="rect">
            <a:avLst/>
          </a:prstGeom>
          <a:solidFill>
            <a:srgbClr val="000080"/>
          </a:soli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sp>
        <p:nvSpPr>
          <p:cNvPr id="1027" name="Rectangle 12"/>
          <p:cNvSpPr>
            <a:spLocks noChangeArrowheads="1"/>
          </p:cNvSpPr>
          <p:nvPr/>
        </p:nvSpPr>
        <p:spPr bwMode="auto">
          <a:xfrm>
            <a:off x="0" y="914400"/>
            <a:ext cx="1219200" cy="3352800"/>
          </a:xfrm>
          <a:prstGeom prst="rect">
            <a:avLst/>
          </a:prstGeom>
          <a:gradFill rotWithShape="0">
            <a:gsLst>
              <a:gs pos="0">
                <a:srgbClr val="FFFFFF"/>
              </a:gs>
              <a:gs pos="100000">
                <a:srgbClr val="000080"/>
              </a:gs>
            </a:gsLst>
            <a:lin ang="5400000" scaled="1"/>
          </a:gra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pic>
        <p:nvPicPr>
          <p:cNvPr id="16388" name="Picture 14"/>
          <p:cNvPicPr>
            <a:picLocks noChangeAspect="1" noChangeArrowheads="1"/>
          </p:cNvPicPr>
          <p:nvPr/>
        </p:nvPicPr>
        <p:blipFill>
          <a:blip r:embed="rId3"/>
          <a:srcRect/>
          <a:stretch>
            <a:fillRect/>
          </a:stretch>
        </p:blipFill>
        <p:spPr bwMode="auto">
          <a:xfrm>
            <a:off x="9525" y="76200"/>
            <a:ext cx="1204913" cy="973138"/>
          </a:xfrm>
          <a:prstGeom prst="rect">
            <a:avLst/>
          </a:prstGeom>
          <a:noFill/>
          <a:ln w="9525">
            <a:noFill/>
            <a:miter lim="800000"/>
            <a:headEnd/>
            <a:tailEnd/>
          </a:ln>
        </p:spPr>
      </p:pic>
      <p:sp>
        <p:nvSpPr>
          <p:cNvPr id="4" name="Rectangle 2"/>
          <p:cNvSpPr>
            <a:spLocks noGrp="1" noChangeArrowheads="1"/>
          </p:cNvSpPr>
          <p:nvPr>
            <p:ph type="title"/>
          </p:nvPr>
        </p:nvSpPr>
        <p:spPr bwMode="auto">
          <a:xfrm>
            <a:off x="1676400" y="228600"/>
            <a:ext cx="721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90" name="Rectangle 3"/>
          <p:cNvSpPr>
            <a:spLocks noGrp="1" noChangeArrowheads="1"/>
          </p:cNvSpPr>
          <p:nvPr>
            <p:ph type="body" idx="1"/>
          </p:nvPr>
        </p:nvSpPr>
        <p:spPr bwMode="auto">
          <a:xfrm>
            <a:off x="1295400" y="1981200"/>
            <a:ext cx="7162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charset="0"/>
                <a:ea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charset="0"/>
                <a:ea typeface="ＭＳ Ｐゴシック" charset="-128"/>
              </a:defRPr>
            </a:lvl1pPr>
          </a:lstStyle>
          <a:p>
            <a:pPr>
              <a:defRPr/>
            </a:pP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ea typeface="ＭＳ Ｐゴシック" charset="-128"/>
              </a:defRPr>
            </a:lvl1pPr>
          </a:lstStyle>
          <a:p>
            <a:pPr>
              <a:defRPr/>
            </a:pPr>
            <a:fld id="{E0715B21-40F5-480D-B50C-6D1C82253F13}" type="slidenum">
              <a:rPr lang="en-US"/>
              <a:pPr>
                <a:defRPr/>
              </a:pPr>
              <a:t>‹#›</a:t>
            </a:fld>
            <a:endParaRPr lang="en-US"/>
          </a:p>
        </p:txBody>
      </p:sp>
      <p:pic>
        <p:nvPicPr>
          <p:cNvPr id="16394" name="Picture 16" descr="swan"/>
          <p:cNvPicPr>
            <a:picLocks noChangeAspect="1" noChangeArrowheads="1"/>
          </p:cNvPicPr>
          <p:nvPr/>
        </p:nvPicPr>
        <p:blipFill>
          <a:blip r:embed="rId4"/>
          <a:srcRect r="41841" b="27936"/>
          <a:stretch>
            <a:fillRect/>
          </a:stretch>
        </p:blipFill>
        <p:spPr bwMode="auto">
          <a:xfrm>
            <a:off x="92075" y="4662488"/>
            <a:ext cx="1127125" cy="2197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2" r:id="rId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6pPr>
      <a:lvl7pPr marL="9144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7pPr>
      <a:lvl8pPr marL="13716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8pPr>
      <a:lvl9pPr marL="18288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4191000"/>
            <a:ext cx="1219200" cy="2667000"/>
          </a:xfrm>
          <a:prstGeom prst="rect">
            <a:avLst/>
          </a:prstGeom>
          <a:solidFill>
            <a:srgbClr val="000080"/>
          </a:soli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sp>
        <p:nvSpPr>
          <p:cNvPr id="1027" name="Rectangle 12"/>
          <p:cNvSpPr>
            <a:spLocks noChangeArrowheads="1"/>
          </p:cNvSpPr>
          <p:nvPr/>
        </p:nvSpPr>
        <p:spPr bwMode="auto">
          <a:xfrm>
            <a:off x="0" y="914400"/>
            <a:ext cx="1219200" cy="3352800"/>
          </a:xfrm>
          <a:prstGeom prst="rect">
            <a:avLst/>
          </a:prstGeom>
          <a:gradFill rotWithShape="0">
            <a:gsLst>
              <a:gs pos="0">
                <a:srgbClr val="FFFFFF"/>
              </a:gs>
              <a:gs pos="100000">
                <a:srgbClr val="000080"/>
              </a:gs>
            </a:gsLst>
            <a:lin ang="5400000" scaled="1"/>
          </a:gra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pic>
        <p:nvPicPr>
          <p:cNvPr id="18436" name="Picture 14"/>
          <p:cNvPicPr>
            <a:picLocks noChangeAspect="1" noChangeArrowheads="1"/>
          </p:cNvPicPr>
          <p:nvPr/>
        </p:nvPicPr>
        <p:blipFill>
          <a:blip r:embed="rId3"/>
          <a:srcRect/>
          <a:stretch>
            <a:fillRect/>
          </a:stretch>
        </p:blipFill>
        <p:spPr bwMode="auto">
          <a:xfrm>
            <a:off x="9525" y="76200"/>
            <a:ext cx="1204913" cy="973138"/>
          </a:xfrm>
          <a:prstGeom prst="rect">
            <a:avLst/>
          </a:prstGeom>
          <a:noFill/>
          <a:ln w="9525">
            <a:noFill/>
            <a:miter lim="800000"/>
            <a:headEnd/>
            <a:tailEnd/>
          </a:ln>
        </p:spPr>
      </p:pic>
      <p:sp>
        <p:nvSpPr>
          <p:cNvPr id="4" name="Rectangle 2"/>
          <p:cNvSpPr>
            <a:spLocks noGrp="1" noChangeArrowheads="1"/>
          </p:cNvSpPr>
          <p:nvPr>
            <p:ph type="title"/>
          </p:nvPr>
        </p:nvSpPr>
        <p:spPr bwMode="auto">
          <a:xfrm>
            <a:off x="1676400" y="228600"/>
            <a:ext cx="721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8" name="Rectangle 3"/>
          <p:cNvSpPr>
            <a:spLocks noGrp="1" noChangeArrowheads="1"/>
          </p:cNvSpPr>
          <p:nvPr>
            <p:ph type="body" idx="1"/>
          </p:nvPr>
        </p:nvSpPr>
        <p:spPr bwMode="auto">
          <a:xfrm>
            <a:off x="1295400" y="1981200"/>
            <a:ext cx="7162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charset="0"/>
                <a:ea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charset="0"/>
                <a:ea typeface="ＭＳ Ｐゴシック" charset="-128"/>
              </a:defRPr>
            </a:lvl1pPr>
          </a:lstStyle>
          <a:p>
            <a:pPr>
              <a:defRPr/>
            </a:pP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ea typeface="ＭＳ Ｐゴシック" charset="-128"/>
              </a:defRPr>
            </a:lvl1pPr>
          </a:lstStyle>
          <a:p>
            <a:pPr>
              <a:defRPr/>
            </a:pPr>
            <a:fld id="{28CC30A1-EFC6-43BC-9EAE-7AA4D3E7786F}" type="slidenum">
              <a:rPr lang="en-US"/>
              <a:pPr>
                <a:defRPr/>
              </a:pPr>
              <a:t>‹#›</a:t>
            </a:fld>
            <a:endParaRPr lang="en-US"/>
          </a:p>
        </p:txBody>
      </p:sp>
      <p:pic>
        <p:nvPicPr>
          <p:cNvPr id="18442" name="Picture 16" descr="swan"/>
          <p:cNvPicPr>
            <a:picLocks noChangeAspect="1" noChangeArrowheads="1"/>
          </p:cNvPicPr>
          <p:nvPr/>
        </p:nvPicPr>
        <p:blipFill>
          <a:blip r:embed="rId4"/>
          <a:srcRect r="41841" b="27936"/>
          <a:stretch>
            <a:fillRect/>
          </a:stretch>
        </p:blipFill>
        <p:spPr bwMode="auto">
          <a:xfrm>
            <a:off x="92075" y="4662488"/>
            <a:ext cx="1127125" cy="2197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3" r:id="rId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6pPr>
      <a:lvl7pPr marL="9144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7pPr>
      <a:lvl8pPr marL="13716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8pPr>
      <a:lvl9pPr marL="18288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4191000"/>
            <a:ext cx="1219200" cy="2667000"/>
          </a:xfrm>
          <a:prstGeom prst="rect">
            <a:avLst/>
          </a:prstGeom>
          <a:solidFill>
            <a:srgbClr val="000080"/>
          </a:soli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sp>
        <p:nvSpPr>
          <p:cNvPr id="1027" name="Rectangle 12"/>
          <p:cNvSpPr>
            <a:spLocks noChangeArrowheads="1"/>
          </p:cNvSpPr>
          <p:nvPr/>
        </p:nvSpPr>
        <p:spPr bwMode="auto">
          <a:xfrm>
            <a:off x="0" y="914400"/>
            <a:ext cx="1219200" cy="3352800"/>
          </a:xfrm>
          <a:prstGeom prst="rect">
            <a:avLst/>
          </a:prstGeom>
          <a:gradFill rotWithShape="0">
            <a:gsLst>
              <a:gs pos="0">
                <a:srgbClr val="FFFFFF"/>
              </a:gs>
              <a:gs pos="100000">
                <a:srgbClr val="000080"/>
              </a:gs>
            </a:gsLst>
            <a:lin ang="5400000" scaled="1"/>
          </a:gra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pic>
        <p:nvPicPr>
          <p:cNvPr id="20484" name="Picture 14"/>
          <p:cNvPicPr>
            <a:picLocks noChangeAspect="1" noChangeArrowheads="1"/>
          </p:cNvPicPr>
          <p:nvPr/>
        </p:nvPicPr>
        <p:blipFill>
          <a:blip r:embed="rId3"/>
          <a:srcRect/>
          <a:stretch>
            <a:fillRect/>
          </a:stretch>
        </p:blipFill>
        <p:spPr bwMode="auto">
          <a:xfrm>
            <a:off x="9525" y="76200"/>
            <a:ext cx="1204913" cy="973138"/>
          </a:xfrm>
          <a:prstGeom prst="rect">
            <a:avLst/>
          </a:prstGeom>
          <a:noFill/>
          <a:ln w="9525">
            <a:noFill/>
            <a:miter lim="800000"/>
            <a:headEnd/>
            <a:tailEnd/>
          </a:ln>
        </p:spPr>
      </p:pic>
      <p:sp>
        <p:nvSpPr>
          <p:cNvPr id="4" name="Rectangle 2"/>
          <p:cNvSpPr>
            <a:spLocks noGrp="1" noChangeArrowheads="1"/>
          </p:cNvSpPr>
          <p:nvPr>
            <p:ph type="title"/>
          </p:nvPr>
        </p:nvSpPr>
        <p:spPr bwMode="auto">
          <a:xfrm>
            <a:off x="1676400" y="228600"/>
            <a:ext cx="721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6" name="Rectangle 3"/>
          <p:cNvSpPr>
            <a:spLocks noGrp="1" noChangeArrowheads="1"/>
          </p:cNvSpPr>
          <p:nvPr>
            <p:ph type="body" idx="1"/>
          </p:nvPr>
        </p:nvSpPr>
        <p:spPr bwMode="auto">
          <a:xfrm>
            <a:off x="1295400" y="1981200"/>
            <a:ext cx="7162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charset="0"/>
                <a:ea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charset="0"/>
                <a:ea typeface="ＭＳ Ｐゴシック" charset="-128"/>
              </a:defRPr>
            </a:lvl1pPr>
          </a:lstStyle>
          <a:p>
            <a:pPr>
              <a:defRPr/>
            </a:pP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ea typeface="ＭＳ Ｐゴシック" charset="-128"/>
              </a:defRPr>
            </a:lvl1pPr>
          </a:lstStyle>
          <a:p>
            <a:pPr>
              <a:defRPr/>
            </a:pPr>
            <a:fld id="{816E23F8-8487-4DBD-91E0-331ED7DED4E6}" type="slidenum">
              <a:rPr lang="en-US"/>
              <a:pPr>
                <a:defRPr/>
              </a:pPr>
              <a:t>‹#›</a:t>
            </a:fld>
            <a:endParaRPr lang="en-US"/>
          </a:p>
        </p:txBody>
      </p:sp>
      <p:pic>
        <p:nvPicPr>
          <p:cNvPr id="20490" name="Picture 16" descr="swan"/>
          <p:cNvPicPr>
            <a:picLocks noChangeAspect="1" noChangeArrowheads="1"/>
          </p:cNvPicPr>
          <p:nvPr/>
        </p:nvPicPr>
        <p:blipFill>
          <a:blip r:embed="rId4"/>
          <a:srcRect r="41841" b="27936"/>
          <a:stretch>
            <a:fillRect/>
          </a:stretch>
        </p:blipFill>
        <p:spPr bwMode="auto">
          <a:xfrm>
            <a:off x="92075" y="4662488"/>
            <a:ext cx="1127125" cy="2197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4" r:id="rId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6pPr>
      <a:lvl7pPr marL="9144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7pPr>
      <a:lvl8pPr marL="13716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8pPr>
      <a:lvl9pPr marL="18288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4191000"/>
            <a:ext cx="1219200" cy="2667000"/>
          </a:xfrm>
          <a:prstGeom prst="rect">
            <a:avLst/>
          </a:prstGeom>
          <a:solidFill>
            <a:srgbClr val="000080"/>
          </a:soli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sp>
        <p:nvSpPr>
          <p:cNvPr id="1027" name="Rectangle 12"/>
          <p:cNvSpPr>
            <a:spLocks noChangeArrowheads="1"/>
          </p:cNvSpPr>
          <p:nvPr/>
        </p:nvSpPr>
        <p:spPr bwMode="auto">
          <a:xfrm>
            <a:off x="0" y="914400"/>
            <a:ext cx="1219200" cy="3352800"/>
          </a:xfrm>
          <a:prstGeom prst="rect">
            <a:avLst/>
          </a:prstGeom>
          <a:gradFill rotWithShape="0">
            <a:gsLst>
              <a:gs pos="0">
                <a:srgbClr val="FFFFFF"/>
              </a:gs>
              <a:gs pos="100000">
                <a:srgbClr val="000080"/>
              </a:gs>
            </a:gsLst>
            <a:lin ang="5400000" scaled="1"/>
          </a:gra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pic>
        <p:nvPicPr>
          <p:cNvPr id="22532" name="Picture 14"/>
          <p:cNvPicPr>
            <a:picLocks noChangeAspect="1" noChangeArrowheads="1"/>
          </p:cNvPicPr>
          <p:nvPr/>
        </p:nvPicPr>
        <p:blipFill>
          <a:blip r:embed="rId3"/>
          <a:srcRect/>
          <a:stretch>
            <a:fillRect/>
          </a:stretch>
        </p:blipFill>
        <p:spPr bwMode="auto">
          <a:xfrm>
            <a:off x="9525" y="76200"/>
            <a:ext cx="1204913" cy="973138"/>
          </a:xfrm>
          <a:prstGeom prst="rect">
            <a:avLst/>
          </a:prstGeom>
          <a:noFill/>
          <a:ln w="9525">
            <a:noFill/>
            <a:miter lim="800000"/>
            <a:headEnd/>
            <a:tailEnd/>
          </a:ln>
        </p:spPr>
      </p:pic>
      <p:sp>
        <p:nvSpPr>
          <p:cNvPr id="4" name="Rectangle 2"/>
          <p:cNvSpPr>
            <a:spLocks noGrp="1" noChangeArrowheads="1"/>
          </p:cNvSpPr>
          <p:nvPr>
            <p:ph type="title"/>
          </p:nvPr>
        </p:nvSpPr>
        <p:spPr bwMode="auto">
          <a:xfrm>
            <a:off x="1676400" y="228600"/>
            <a:ext cx="721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4" name="Rectangle 3"/>
          <p:cNvSpPr>
            <a:spLocks noGrp="1" noChangeArrowheads="1"/>
          </p:cNvSpPr>
          <p:nvPr>
            <p:ph type="body" idx="1"/>
          </p:nvPr>
        </p:nvSpPr>
        <p:spPr bwMode="auto">
          <a:xfrm>
            <a:off x="1295400" y="1981200"/>
            <a:ext cx="7162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charset="0"/>
                <a:ea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charset="0"/>
                <a:ea typeface="ＭＳ Ｐゴシック" charset="-128"/>
              </a:defRPr>
            </a:lvl1pPr>
          </a:lstStyle>
          <a:p>
            <a:pPr>
              <a:defRPr/>
            </a:pP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ea typeface="ＭＳ Ｐゴシック" charset="-128"/>
              </a:defRPr>
            </a:lvl1pPr>
          </a:lstStyle>
          <a:p>
            <a:pPr>
              <a:defRPr/>
            </a:pPr>
            <a:fld id="{01CF74A0-7A56-482E-8784-BFFBB0628961}" type="slidenum">
              <a:rPr lang="en-US"/>
              <a:pPr>
                <a:defRPr/>
              </a:pPr>
              <a:t>‹#›</a:t>
            </a:fld>
            <a:endParaRPr lang="en-US"/>
          </a:p>
        </p:txBody>
      </p:sp>
      <p:pic>
        <p:nvPicPr>
          <p:cNvPr id="22538" name="Picture 16" descr="swan"/>
          <p:cNvPicPr>
            <a:picLocks noChangeAspect="1" noChangeArrowheads="1"/>
          </p:cNvPicPr>
          <p:nvPr/>
        </p:nvPicPr>
        <p:blipFill>
          <a:blip r:embed="rId4"/>
          <a:srcRect r="41841" b="27936"/>
          <a:stretch>
            <a:fillRect/>
          </a:stretch>
        </p:blipFill>
        <p:spPr bwMode="auto">
          <a:xfrm>
            <a:off x="92075" y="4662488"/>
            <a:ext cx="1127125" cy="2197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5" r:id="rId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6pPr>
      <a:lvl7pPr marL="9144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7pPr>
      <a:lvl8pPr marL="13716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8pPr>
      <a:lvl9pPr marL="18288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4191000"/>
            <a:ext cx="1219200" cy="2667000"/>
          </a:xfrm>
          <a:prstGeom prst="rect">
            <a:avLst/>
          </a:prstGeom>
          <a:solidFill>
            <a:srgbClr val="000080"/>
          </a:soli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sp>
        <p:nvSpPr>
          <p:cNvPr id="1027" name="Rectangle 12"/>
          <p:cNvSpPr>
            <a:spLocks noChangeArrowheads="1"/>
          </p:cNvSpPr>
          <p:nvPr/>
        </p:nvSpPr>
        <p:spPr bwMode="auto">
          <a:xfrm>
            <a:off x="0" y="914400"/>
            <a:ext cx="1219200" cy="3352800"/>
          </a:xfrm>
          <a:prstGeom prst="rect">
            <a:avLst/>
          </a:prstGeom>
          <a:gradFill rotWithShape="0">
            <a:gsLst>
              <a:gs pos="0">
                <a:srgbClr val="FFFFFF"/>
              </a:gs>
              <a:gs pos="100000">
                <a:srgbClr val="000080"/>
              </a:gs>
            </a:gsLst>
            <a:lin ang="5400000" scaled="1"/>
          </a:gra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pic>
        <p:nvPicPr>
          <p:cNvPr id="24580" name="Picture 14"/>
          <p:cNvPicPr>
            <a:picLocks noChangeAspect="1" noChangeArrowheads="1"/>
          </p:cNvPicPr>
          <p:nvPr/>
        </p:nvPicPr>
        <p:blipFill>
          <a:blip r:embed="rId3"/>
          <a:srcRect/>
          <a:stretch>
            <a:fillRect/>
          </a:stretch>
        </p:blipFill>
        <p:spPr bwMode="auto">
          <a:xfrm>
            <a:off x="9525" y="76200"/>
            <a:ext cx="1204913" cy="973138"/>
          </a:xfrm>
          <a:prstGeom prst="rect">
            <a:avLst/>
          </a:prstGeom>
          <a:noFill/>
          <a:ln w="9525">
            <a:noFill/>
            <a:miter lim="800000"/>
            <a:headEnd/>
            <a:tailEnd/>
          </a:ln>
        </p:spPr>
      </p:pic>
      <p:sp>
        <p:nvSpPr>
          <p:cNvPr id="4" name="Rectangle 2"/>
          <p:cNvSpPr>
            <a:spLocks noGrp="1" noChangeArrowheads="1"/>
          </p:cNvSpPr>
          <p:nvPr>
            <p:ph type="title"/>
          </p:nvPr>
        </p:nvSpPr>
        <p:spPr bwMode="auto">
          <a:xfrm>
            <a:off x="1676400" y="228600"/>
            <a:ext cx="721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82" name="Rectangle 3"/>
          <p:cNvSpPr>
            <a:spLocks noGrp="1" noChangeArrowheads="1"/>
          </p:cNvSpPr>
          <p:nvPr>
            <p:ph type="body" idx="1"/>
          </p:nvPr>
        </p:nvSpPr>
        <p:spPr bwMode="auto">
          <a:xfrm>
            <a:off x="1295400" y="1981200"/>
            <a:ext cx="7162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charset="0"/>
                <a:ea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charset="0"/>
                <a:ea typeface="ＭＳ Ｐゴシック" charset="-128"/>
              </a:defRPr>
            </a:lvl1pPr>
          </a:lstStyle>
          <a:p>
            <a:pPr>
              <a:defRPr/>
            </a:pP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ea typeface="ＭＳ Ｐゴシック" charset="-128"/>
              </a:defRPr>
            </a:lvl1pPr>
          </a:lstStyle>
          <a:p>
            <a:pPr>
              <a:defRPr/>
            </a:pPr>
            <a:fld id="{3AAB2EA6-74F3-4B3E-98B5-7A78A4AE480D}" type="slidenum">
              <a:rPr lang="en-US"/>
              <a:pPr>
                <a:defRPr/>
              </a:pPr>
              <a:t>‹#›</a:t>
            </a:fld>
            <a:endParaRPr lang="en-US"/>
          </a:p>
        </p:txBody>
      </p:sp>
      <p:pic>
        <p:nvPicPr>
          <p:cNvPr id="24586" name="Picture 16" descr="swan"/>
          <p:cNvPicPr>
            <a:picLocks noChangeAspect="1" noChangeArrowheads="1"/>
          </p:cNvPicPr>
          <p:nvPr/>
        </p:nvPicPr>
        <p:blipFill>
          <a:blip r:embed="rId4"/>
          <a:srcRect r="41841" b="27936"/>
          <a:stretch>
            <a:fillRect/>
          </a:stretch>
        </p:blipFill>
        <p:spPr bwMode="auto">
          <a:xfrm>
            <a:off x="92075" y="4662488"/>
            <a:ext cx="1127125" cy="2197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6" r:id="rId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6pPr>
      <a:lvl7pPr marL="9144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7pPr>
      <a:lvl8pPr marL="13716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8pPr>
      <a:lvl9pPr marL="18288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8"/>
          <p:cNvSpPr>
            <a:spLocks noChangeArrowheads="1"/>
          </p:cNvSpPr>
          <p:nvPr/>
        </p:nvSpPr>
        <p:spPr bwMode="auto">
          <a:xfrm>
            <a:off x="0" y="4191000"/>
            <a:ext cx="1219200" cy="2667000"/>
          </a:xfrm>
          <a:prstGeom prst="rect">
            <a:avLst/>
          </a:prstGeom>
          <a:solidFill>
            <a:srgbClr val="000080"/>
          </a:soli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sp>
        <p:nvSpPr>
          <p:cNvPr id="1027" name="Rectangle 12"/>
          <p:cNvSpPr>
            <a:spLocks noChangeArrowheads="1"/>
          </p:cNvSpPr>
          <p:nvPr/>
        </p:nvSpPr>
        <p:spPr bwMode="auto">
          <a:xfrm>
            <a:off x="0" y="914400"/>
            <a:ext cx="1219200" cy="3352800"/>
          </a:xfrm>
          <a:prstGeom prst="rect">
            <a:avLst/>
          </a:prstGeom>
          <a:gradFill rotWithShape="0">
            <a:gsLst>
              <a:gs pos="0">
                <a:srgbClr val="FFFFFF"/>
              </a:gs>
              <a:gs pos="100000">
                <a:srgbClr val="000080"/>
              </a:gs>
            </a:gsLst>
            <a:lin ang="5400000" scaled="1"/>
          </a:gradFill>
          <a:ln>
            <a:noFill/>
          </a:ln>
          <a:extLst>
            <a:ext uri="{91240B29-F687-4F45-9708-019B960494DF}"/>
          </a:extLst>
        </p:spPr>
        <p:txBody>
          <a:bodyPr wrap="none" anchor="ctr"/>
          <a:lstStyle/>
          <a:p>
            <a:pPr eaLnBrk="0" hangingPunct="0">
              <a:defRPr/>
            </a:pPr>
            <a:endParaRPr lang="en-US" sz="2400">
              <a:solidFill>
                <a:srgbClr val="000000"/>
              </a:solidFill>
              <a:latin typeface="Times New Roman" pitchFamily="18" charset="0"/>
              <a:ea typeface="ＭＳ Ｐゴシック" pitchFamily="34" charset="-128"/>
            </a:endParaRPr>
          </a:p>
        </p:txBody>
      </p:sp>
      <p:pic>
        <p:nvPicPr>
          <p:cNvPr id="26628" name="Picture 14"/>
          <p:cNvPicPr>
            <a:picLocks noChangeAspect="1" noChangeArrowheads="1"/>
          </p:cNvPicPr>
          <p:nvPr/>
        </p:nvPicPr>
        <p:blipFill>
          <a:blip r:embed="rId3"/>
          <a:srcRect/>
          <a:stretch>
            <a:fillRect/>
          </a:stretch>
        </p:blipFill>
        <p:spPr bwMode="auto">
          <a:xfrm>
            <a:off x="9525" y="76200"/>
            <a:ext cx="1204913" cy="973138"/>
          </a:xfrm>
          <a:prstGeom prst="rect">
            <a:avLst/>
          </a:prstGeom>
          <a:noFill/>
          <a:ln w="9525">
            <a:noFill/>
            <a:miter lim="800000"/>
            <a:headEnd/>
            <a:tailEnd/>
          </a:ln>
        </p:spPr>
      </p:pic>
      <p:sp>
        <p:nvSpPr>
          <p:cNvPr id="4" name="Rectangle 2"/>
          <p:cNvSpPr>
            <a:spLocks noGrp="1" noChangeArrowheads="1"/>
          </p:cNvSpPr>
          <p:nvPr>
            <p:ph type="title"/>
          </p:nvPr>
        </p:nvSpPr>
        <p:spPr bwMode="auto">
          <a:xfrm>
            <a:off x="1676400" y="228600"/>
            <a:ext cx="721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30" name="Rectangle 3"/>
          <p:cNvSpPr>
            <a:spLocks noGrp="1" noChangeArrowheads="1"/>
          </p:cNvSpPr>
          <p:nvPr>
            <p:ph type="body" idx="1"/>
          </p:nvPr>
        </p:nvSpPr>
        <p:spPr bwMode="auto">
          <a:xfrm>
            <a:off x="1295400" y="1981200"/>
            <a:ext cx="7162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charset="0"/>
                <a:ea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charset="0"/>
                <a:ea typeface="ＭＳ Ｐゴシック" charset="-128"/>
              </a:defRPr>
            </a:lvl1pPr>
          </a:lstStyle>
          <a:p>
            <a:pPr>
              <a:defRPr/>
            </a:pPr>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ea typeface="ＭＳ Ｐゴシック" charset="-128"/>
              </a:defRPr>
            </a:lvl1pPr>
          </a:lstStyle>
          <a:p>
            <a:pPr>
              <a:defRPr/>
            </a:pPr>
            <a:fld id="{A659A744-E50F-4DEE-9CC1-0C327D705C00}" type="slidenum">
              <a:rPr lang="en-US"/>
              <a:pPr>
                <a:defRPr/>
              </a:pPr>
              <a:t>‹#›</a:t>
            </a:fld>
            <a:endParaRPr lang="en-US"/>
          </a:p>
        </p:txBody>
      </p:sp>
      <p:pic>
        <p:nvPicPr>
          <p:cNvPr id="26634" name="Picture 16" descr="swan"/>
          <p:cNvPicPr>
            <a:picLocks noChangeAspect="1" noChangeArrowheads="1"/>
          </p:cNvPicPr>
          <p:nvPr/>
        </p:nvPicPr>
        <p:blipFill>
          <a:blip r:embed="rId4"/>
          <a:srcRect r="41841" b="27936"/>
          <a:stretch>
            <a:fillRect/>
          </a:stretch>
        </p:blipFill>
        <p:spPr bwMode="auto">
          <a:xfrm>
            <a:off x="92075" y="4662488"/>
            <a:ext cx="1127125" cy="2197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7" r:id="rId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6pPr>
      <a:lvl7pPr marL="9144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7pPr>
      <a:lvl8pPr marL="13716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8pPr>
      <a:lvl9pPr marL="1828800" algn="ctr" rtl="0" eaLnBrk="0" fontAlgn="base" hangingPunct="0">
        <a:spcBef>
          <a:spcPct val="0"/>
        </a:spcBef>
        <a:spcAft>
          <a:spcPct val="0"/>
        </a:spcAft>
        <a:defRPr sz="3200" b="1">
          <a:solidFill>
            <a:schemeClr val="accent2"/>
          </a:solidFill>
          <a:effectLst>
            <a:outerShdw blurRad="38100" dist="38100" dir="2700000" algn="tl">
              <a:srgbClr val="DDDDDD"/>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ternational.uwa.edu.au/aiea-conference-201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hyperlink" Target="http://www.best-masters.com/logo_ecole/707.jp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gravity.pd.uwa.edu.au/"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hyperlink" Target="http://www.best-masters.com/logo_ecole/707.jpg" TargetMode="Externa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hyperlink" Target="http://www.best-masters.com/logo_ecole/707.jp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www.best-masters.com/logo_ecole/707.jpg"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hyperlink" Target="http://www.gravity.pd.uwa.edu.au/" TargetMode="Externa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8.jpeg"/><Relationship Id="rId5" Type="http://schemas.openxmlformats.org/officeDocument/2006/relationships/hyperlink" Target="http://www.best-masters.com/logo_ecole/707.jpg" TargetMode="Externa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hyperlink" Target="http://www.best-masters.com/logo_ecole/707.jpg"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hyperlink" Target="http://www.gravity.pd.uwa.edu.au/" TargetMode="External"/><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8.jpeg"/><Relationship Id="rId5" Type="http://schemas.openxmlformats.org/officeDocument/2006/relationships/hyperlink" Target="http://www.best-masters.com/logo_ecole/707.jpg" TargetMode="Externa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hyperlink" Target="http://www.best-masters.com/logo_ecole/707.jpg"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hyperlink" Target="http://www.best-masters.com/logo_ecole/707.jpg"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hyperlink" Target="http://www.best-masters.com/logo_ecole/707.jpg"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hyperlink" Target="http://www.best-masters.com/logo_ecole/707.jpg"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hyperlink" Target="http://www.best-masters.com/logo_ecole/707.jpg"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5.pn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8.jpeg"/><Relationship Id="rId4" Type="http://schemas.openxmlformats.org/officeDocument/2006/relationships/hyperlink" Target="http://www.best-masters.com/logo_ecole/707.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gif"/><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gif"/><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gif"/><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gif"/><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gif"/><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gif"/><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gif"/><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hyperlink" Target="http://www.international.uwa.edu.au/aiea-conference-2012"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5"/>
          <p:cNvSpPr>
            <a:spLocks noGrp="1"/>
          </p:cNvSpPr>
          <p:nvPr>
            <p:ph type="ctrTitle"/>
          </p:nvPr>
        </p:nvSpPr>
        <p:spPr>
          <a:xfrm>
            <a:off x="1485900" y="1676400"/>
            <a:ext cx="6477000" cy="914400"/>
          </a:xfrm>
        </p:spPr>
        <p:txBody>
          <a:bodyPr/>
          <a:lstStyle/>
          <a:p>
            <a:pPr eaLnBrk="1" hangingPunct="1"/>
            <a:r>
              <a:rPr lang="en-AU" sz="2400" smtClean="0">
                <a:solidFill>
                  <a:srgbClr val="335885"/>
                </a:solidFill>
              </a:rPr>
              <a:t>The Matariki Network of Universities – A small but beautiful view of partnering for a better world</a:t>
            </a:r>
            <a:br>
              <a:rPr lang="en-AU" sz="2400" smtClean="0">
                <a:solidFill>
                  <a:srgbClr val="335885"/>
                </a:solidFill>
              </a:rPr>
            </a:br>
            <a:r>
              <a:rPr lang="en-AU" sz="2400" smtClean="0">
                <a:solidFill>
                  <a:srgbClr val="335885"/>
                </a:solidFill>
              </a:rPr>
              <a:t> </a:t>
            </a:r>
            <a:r>
              <a:rPr lang="en-AU" sz="1800" b="0" smtClean="0">
                <a:solidFill>
                  <a:srgbClr val="335885"/>
                </a:solidFill>
                <a:hlinkClick r:id="rId3" tooltip="blocked::http://www.international.uwa.edu.au/aiea-conference-2012"/>
              </a:rPr>
              <a:t>www.international.uwa.edu.au/aiea-conference-2012</a:t>
            </a:r>
            <a:endParaRPr lang="en-US" sz="1800" b="0" smtClean="0">
              <a:solidFill>
                <a:srgbClr val="335885"/>
              </a:solidFill>
            </a:endParaRPr>
          </a:p>
        </p:txBody>
      </p:sp>
      <p:sp>
        <p:nvSpPr>
          <p:cNvPr id="59394" name="Subtitle 6"/>
          <p:cNvSpPr>
            <a:spLocks noGrp="1"/>
          </p:cNvSpPr>
          <p:nvPr>
            <p:ph type="subTitle" idx="1"/>
          </p:nvPr>
        </p:nvSpPr>
        <p:spPr>
          <a:xfrm>
            <a:off x="1524000" y="3124200"/>
            <a:ext cx="6400800" cy="2209800"/>
          </a:xfrm>
        </p:spPr>
        <p:txBody>
          <a:bodyPr/>
          <a:lstStyle/>
          <a:p>
            <a:pPr eaLnBrk="1" hangingPunct="1"/>
            <a:endParaRPr lang="en-US" smtClean="0"/>
          </a:p>
          <a:p>
            <a:pPr eaLnBrk="1" hangingPunct="1"/>
            <a:endParaRPr lang="en-US" smtClean="0"/>
          </a:p>
          <a:p>
            <a:pPr eaLnBrk="1" hangingPunct="1"/>
            <a:r>
              <a:rPr lang="en-US" smtClean="0"/>
              <a:t>02/22/12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NZ" smtClean="0">
                <a:ea typeface="ＭＳ Ｐゴシック"/>
                <a:cs typeface="ＭＳ Ｐゴシック"/>
              </a:rPr>
              <a:t>Key concepts</a:t>
            </a:r>
          </a:p>
        </p:txBody>
      </p:sp>
      <p:sp>
        <p:nvSpPr>
          <p:cNvPr id="69634" name="Content Placeholder 2"/>
          <p:cNvSpPr>
            <a:spLocks noGrp="1"/>
          </p:cNvSpPr>
          <p:nvPr>
            <p:ph idx="1"/>
          </p:nvPr>
        </p:nvSpPr>
        <p:spPr>
          <a:xfrm>
            <a:off x="428625" y="1285875"/>
            <a:ext cx="8229600" cy="4525963"/>
          </a:xfrm>
        </p:spPr>
        <p:txBody>
          <a:bodyPr/>
          <a:lstStyle/>
          <a:p>
            <a:pPr eaLnBrk="1" hangingPunct="1"/>
            <a:r>
              <a:rPr lang="en-NZ" smtClean="0">
                <a:latin typeface="Arial" charset="0"/>
                <a:ea typeface="ＭＳ Ｐゴシック"/>
                <a:cs typeface="Arial" charset="0"/>
              </a:rPr>
              <a:t>Social theory influence:</a:t>
            </a:r>
          </a:p>
          <a:p>
            <a:pPr lvl="1" eaLnBrk="1" hangingPunct="1"/>
            <a:r>
              <a:rPr lang="en-NZ" smtClean="0">
                <a:ea typeface="ＭＳ Ｐゴシック"/>
              </a:rPr>
              <a:t>status, power &amp; influence, trust, centrality, social capital &amp; performance</a:t>
            </a:r>
          </a:p>
          <a:p>
            <a:pPr eaLnBrk="1" hangingPunct="1"/>
            <a:r>
              <a:rPr lang="en-NZ" smtClean="0">
                <a:latin typeface="Arial" charset="0"/>
                <a:ea typeface="ＭＳ Ｐゴシック"/>
                <a:cs typeface="Arial" charset="0"/>
              </a:rPr>
              <a:t>TRUST</a:t>
            </a:r>
          </a:p>
          <a:p>
            <a:pPr lvl="1" eaLnBrk="1" hangingPunct="1"/>
            <a:r>
              <a:rPr lang="en-NZ" sz="1800" smtClean="0">
                <a:ea typeface="ＭＳ Ｐゴシック"/>
              </a:rPr>
              <a:t>The adoption of a belief by one party in a relationship that the other party will not act against his or her interests, where this belief is held without undue doubt or suspicion and in the absence of detailed information about the actions of that other party.</a:t>
            </a:r>
          </a:p>
          <a:p>
            <a:pPr lvl="1" eaLnBrk="1" hangingPunct="1"/>
            <a:r>
              <a:rPr lang="en-NZ" sz="1800" smtClean="0">
                <a:ea typeface="ＭＳ Ｐゴシック"/>
              </a:rPr>
              <a:t>‘trust development chain’</a:t>
            </a:r>
          </a:p>
          <a:p>
            <a:pPr lvl="1" eaLnBrk="1" hangingPunct="1"/>
            <a:r>
              <a:rPr lang="en-NZ" sz="1800" smtClean="0">
                <a:ea typeface="ＭＳ Ｐゴシック"/>
              </a:rPr>
              <a:t>A relationship will not develop without the growth of trust, but willingness to continue with the relationship depends upon more than the existence of trust. The relationship must deliver something of </a:t>
            </a:r>
            <a:r>
              <a:rPr lang="en-NZ" sz="1800" b="1" i="1" smtClean="0">
                <a:ea typeface="ＭＳ Ｐゴシック"/>
              </a:rPr>
              <a:t>value</a:t>
            </a:r>
            <a:r>
              <a:rPr lang="en-NZ" sz="1800" smtClean="0">
                <a:ea typeface="ＭＳ Ｐゴシック"/>
              </a:rPr>
              <a:t> to the parties involved as well as being simply an arena for trust</a:t>
            </a:r>
          </a:p>
          <a:p>
            <a:pPr lvl="1" eaLnBrk="1" hangingPunct="1"/>
            <a:endParaRPr lang="en-NZ" smtClean="0">
              <a:ea typeface="ＭＳ Ｐゴシック"/>
            </a:endParaRPr>
          </a:p>
          <a:p>
            <a:pPr lvl="1" eaLnBrk="1" hangingPunct="1"/>
            <a:endParaRPr lang="en-NZ" smtClean="0">
              <a:ea typeface="ＭＳ Ｐゴシック"/>
            </a:endParaRPr>
          </a:p>
        </p:txBody>
      </p:sp>
      <p:sp>
        <p:nvSpPr>
          <p:cNvPr id="69635" name="Footer Placeholder 3"/>
          <p:cNvSpPr>
            <a:spLocks noGrp="1"/>
          </p:cNvSpPr>
          <p:nvPr>
            <p:ph type="ftr" sz="quarter" idx="10"/>
          </p:nvPr>
        </p:nvSpPr>
        <p:spPr bwMode="auto">
          <a:noFill/>
          <a:ln>
            <a:miter lim="800000"/>
            <a:headEnd/>
            <a:tailEnd/>
          </a:ln>
        </p:spPr>
        <p:txBody>
          <a:bodyPr/>
          <a:lstStyle/>
          <a:p>
            <a:r>
              <a:rPr lang="en-US" smtClean="0">
                <a:ea typeface="ＭＳ Ｐゴシック"/>
                <a:cs typeface="ＭＳ Ｐゴシック"/>
              </a:rPr>
              <a:t>Professor Sarah Todd, Pro-Vice-Chancellor (International), University of Otago, Dunedin, NZ</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AU" smtClean="0">
                <a:ea typeface="ＭＳ Ｐゴシック"/>
                <a:cs typeface="ＭＳ Ｐゴシック"/>
              </a:rPr>
              <a:t>Key Concepts (2)</a:t>
            </a:r>
          </a:p>
        </p:txBody>
      </p:sp>
      <p:sp>
        <p:nvSpPr>
          <p:cNvPr id="70658" name="Content Placeholder 2"/>
          <p:cNvSpPr>
            <a:spLocks noGrp="1"/>
          </p:cNvSpPr>
          <p:nvPr>
            <p:ph idx="1"/>
          </p:nvPr>
        </p:nvSpPr>
        <p:spPr/>
        <p:txBody>
          <a:bodyPr/>
          <a:lstStyle/>
          <a:p>
            <a:pPr eaLnBrk="1" hangingPunct="1"/>
            <a:r>
              <a:rPr lang="en-NZ" smtClean="0">
                <a:latin typeface="Arial" charset="0"/>
                <a:ea typeface="ＭＳ Ｐゴシック"/>
                <a:cs typeface="Arial" charset="0"/>
              </a:rPr>
              <a:t>INTERDEPENDENCE</a:t>
            </a:r>
          </a:p>
          <a:p>
            <a:pPr lvl="1" eaLnBrk="1" hangingPunct="1"/>
            <a:r>
              <a:rPr lang="en-NZ" smtClean="0">
                <a:ea typeface="ＭＳ Ｐゴシック"/>
              </a:rPr>
              <a:t>the probability of a new alliance between specific organisations increases with their interdependence and also with their prior mutual alliances, common third parties, and joint centrality in the alliance network</a:t>
            </a:r>
          </a:p>
        </p:txBody>
      </p:sp>
      <p:sp>
        <p:nvSpPr>
          <p:cNvPr id="70659" name="Footer Placeholder 3"/>
          <p:cNvSpPr>
            <a:spLocks noGrp="1"/>
          </p:cNvSpPr>
          <p:nvPr>
            <p:ph type="ftr" sz="quarter" idx="10"/>
          </p:nvPr>
        </p:nvSpPr>
        <p:spPr bwMode="auto">
          <a:noFill/>
          <a:ln>
            <a:miter lim="800000"/>
            <a:headEnd/>
            <a:tailEnd/>
          </a:ln>
        </p:spPr>
        <p:txBody>
          <a:bodyPr/>
          <a:lstStyle/>
          <a:p>
            <a:r>
              <a:rPr lang="en-US" smtClean="0">
                <a:ea typeface="ＭＳ Ｐゴシック"/>
                <a:cs typeface="ＭＳ Ｐゴシック"/>
              </a:rPr>
              <a:t>Professor Sarah Todd, Pro-Vice-Chancellor (International), University of Otago, Dunedin, NZ</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4"/>
          <p:cNvSpPr>
            <a:spLocks noGrp="1"/>
          </p:cNvSpPr>
          <p:nvPr>
            <p:ph type="title"/>
          </p:nvPr>
        </p:nvSpPr>
        <p:spPr>
          <a:xfrm>
            <a:off x="539750" y="549275"/>
            <a:ext cx="8229600" cy="1143000"/>
          </a:xfrm>
        </p:spPr>
        <p:txBody>
          <a:bodyPr/>
          <a:lstStyle/>
          <a:p>
            <a:pPr eaLnBrk="1" hangingPunct="1"/>
            <a:r>
              <a:rPr lang="en-NZ" smtClean="0">
                <a:ea typeface="ＭＳ Ｐゴシック"/>
                <a:cs typeface="ＭＳ Ｐゴシック"/>
              </a:rPr>
              <a:t>MNU – a case study</a:t>
            </a:r>
          </a:p>
        </p:txBody>
      </p:sp>
      <p:sp>
        <p:nvSpPr>
          <p:cNvPr id="6" name="Content Placeholder 5"/>
          <p:cNvSpPr>
            <a:spLocks noGrp="1"/>
          </p:cNvSpPr>
          <p:nvPr>
            <p:ph idx="1"/>
          </p:nvPr>
        </p:nvSpPr>
        <p:spPr/>
        <p:txBody>
          <a:bodyPr/>
          <a:lstStyle/>
          <a:p>
            <a:pPr eaLnBrk="1" hangingPunct="1">
              <a:defRPr/>
            </a:pPr>
            <a:r>
              <a:rPr lang="en-NZ" sz="2400" dirty="0" smtClean="0"/>
              <a:t>7 universities, strong history of research &amp; academic learning, shared emphasis on student life/services</a:t>
            </a:r>
          </a:p>
          <a:p>
            <a:pPr eaLnBrk="1" hangingPunct="1">
              <a:defRPr/>
            </a:pPr>
            <a:r>
              <a:rPr lang="en-NZ" sz="2400" dirty="0" smtClean="0"/>
              <a:t>Some pre-existing bilateral relationships</a:t>
            </a:r>
          </a:p>
          <a:p>
            <a:pPr eaLnBrk="1" hangingPunct="1">
              <a:defRPr/>
            </a:pPr>
            <a:r>
              <a:rPr lang="en-NZ" sz="2400" dirty="0" smtClean="0"/>
              <a:t>Activities across a range of areas</a:t>
            </a:r>
          </a:p>
          <a:p>
            <a:pPr lvl="1" eaLnBrk="1" hangingPunct="1">
              <a:defRPr/>
            </a:pPr>
            <a:r>
              <a:rPr lang="en-NZ" sz="1800" dirty="0" smtClean="0">
                <a:cs typeface="+mn-cs"/>
              </a:rPr>
              <a:t>Library benchmarking</a:t>
            </a:r>
          </a:p>
          <a:p>
            <a:pPr lvl="1" eaLnBrk="1" hangingPunct="1">
              <a:defRPr/>
            </a:pPr>
            <a:r>
              <a:rPr lang="en-NZ" sz="1800" dirty="0" smtClean="0">
                <a:cs typeface="+mn-cs"/>
              </a:rPr>
              <a:t>Annual research workshop</a:t>
            </a:r>
          </a:p>
          <a:p>
            <a:pPr lvl="1" eaLnBrk="1" hangingPunct="1">
              <a:defRPr/>
            </a:pPr>
            <a:r>
              <a:rPr lang="en-NZ" sz="1800" dirty="0" smtClean="0">
                <a:cs typeface="+mn-cs"/>
              </a:rPr>
              <a:t>Student Services Forum</a:t>
            </a:r>
          </a:p>
          <a:p>
            <a:pPr lvl="1" eaLnBrk="1" hangingPunct="1">
              <a:defRPr/>
            </a:pPr>
            <a:r>
              <a:rPr lang="en-NZ" sz="1800" dirty="0" smtClean="0">
                <a:cs typeface="+mn-cs"/>
              </a:rPr>
              <a:t>Peace &amp; Conflict Studies curriculum workshop</a:t>
            </a:r>
          </a:p>
          <a:p>
            <a:pPr lvl="1" eaLnBrk="1" hangingPunct="1">
              <a:defRPr/>
            </a:pPr>
            <a:r>
              <a:rPr lang="en-NZ" sz="1800" dirty="0" smtClean="0">
                <a:cs typeface="+mn-cs"/>
              </a:rPr>
              <a:t>Student &amp; staff exchange</a:t>
            </a:r>
          </a:p>
          <a:p>
            <a:pPr eaLnBrk="1" hangingPunct="1">
              <a:defRPr/>
            </a:pPr>
            <a:r>
              <a:rPr lang="en-NZ" sz="2400" dirty="0" smtClean="0"/>
              <a:t>Secretariat, rotating chair, shared hosting of meetings</a:t>
            </a:r>
          </a:p>
          <a:p>
            <a:pPr eaLnBrk="1" hangingPunct="1">
              <a:defRPr/>
            </a:pPr>
            <a:r>
              <a:rPr lang="en-NZ" sz="2400" dirty="0" smtClean="0"/>
              <a:t>“User-pays” basis</a:t>
            </a:r>
          </a:p>
          <a:p>
            <a:pPr eaLnBrk="1" hangingPunct="1">
              <a:defRPr/>
            </a:pPr>
            <a:endParaRPr lang="en-NZ" dirty="0" smtClean="0"/>
          </a:p>
          <a:p>
            <a:pPr marL="0" indent="0" eaLnBrk="1" hangingPunct="1">
              <a:buFont typeface="Arial" charset="0"/>
              <a:buNone/>
              <a:defRPr/>
            </a:pPr>
            <a:endParaRPr lang="en-NZ" dirty="0" smtClean="0"/>
          </a:p>
        </p:txBody>
      </p:sp>
      <p:sp>
        <p:nvSpPr>
          <p:cNvPr id="71683" name="Footer Placeholder 3"/>
          <p:cNvSpPr>
            <a:spLocks noGrp="1"/>
          </p:cNvSpPr>
          <p:nvPr>
            <p:ph type="ftr" sz="quarter" idx="10"/>
          </p:nvPr>
        </p:nvSpPr>
        <p:spPr bwMode="auto">
          <a:noFill/>
          <a:ln>
            <a:miter lim="800000"/>
            <a:headEnd/>
            <a:tailEnd/>
          </a:ln>
        </p:spPr>
        <p:txBody>
          <a:bodyPr/>
          <a:lstStyle/>
          <a:p>
            <a:r>
              <a:rPr lang="en-US" smtClean="0">
                <a:ea typeface="ＭＳ Ｐゴシック"/>
                <a:cs typeface="ＭＳ Ｐゴシック"/>
              </a:rPr>
              <a:t>Professor Sarah Todd, Pro-Vice-Chancellor (International), University of Otago, Dunedin, NZ</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n-NZ" smtClean="0">
                <a:ea typeface="ＭＳ Ｐゴシック"/>
                <a:cs typeface="ＭＳ Ｐゴシック"/>
              </a:rPr>
              <a:t>Primary benefits</a:t>
            </a:r>
          </a:p>
        </p:txBody>
      </p:sp>
      <p:sp>
        <p:nvSpPr>
          <p:cNvPr id="72706" name="Content Placeholder 2"/>
          <p:cNvSpPr>
            <a:spLocks noGrp="1"/>
          </p:cNvSpPr>
          <p:nvPr>
            <p:ph idx="1"/>
          </p:nvPr>
        </p:nvSpPr>
        <p:spPr/>
        <p:txBody>
          <a:bodyPr/>
          <a:lstStyle/>
          <a:p>
            <a:pPr marL="0" indent="0" eaLnBrk="1" hangingPunct="1">
              <a:spcBef>
                <a:spcPct val="0"/>
              </a:spcBef>
            </a:pPr>
            <a:r>
              <a:rPr lang="en-NZ" smtClean="0">
                <a:latin typeface="Arial" charset="0"/>
                <a:ea typeface="ＭＳ Ｐゴシック"/>
                <a:cs typeface="Arial" charset="0"/>
              </a:rPr>
              <a:t> Sharing of best practice/benchmarking</a:t>
            </a:r>
          </a:p>
          <a:p>
            <a:pPr marL="0" indent="0" eaLnBrk="1" hangingPunct="1">
              <a:spcBef>
                <a:spcPct val="0"/>
              </a:spcBef>
            </a:pPr>
            <a:endParaRPr lang="en-NZ" smtClean="0">
              <a:latin typeface="Arial" charset="0"/>
              <a:ea typeface="ＭＳ Ｐゴシック"/>
              <a:cs typeface="Arial" charset="0"/>
            </a:endParaRPr>
          </a:p>
          <a:p>
            <a:pPr marL="0" indent="0" eaLnBrk="1" hangingPunct="1">
              <a:spcBef>
                <a:spcPct val="0"/>
              </a:spcBef>
            </a:pPr>
            <a:r>
              <a:rPr lang="en-NZ" smtClean="0">
                <a:latin typeface="Arial" charset="0"/>
                <a:ea typeface="ＭＳ Ｐゴシック"/>
                <a:cs typeface="Arial" charset="0"/>
              </a:rPr>
              <a:t> Reputational/branding</a:t>
            </a:r>
          </a:p>
          <a:p>
            <a:pPr marL="0" indent="0" eaLnBrk="1" hangingPunct="1">
              <a:spcBef>
                <a:spcPct val="0"/>
              </a:spcBef>
            </a:pPr>
            <a:endParaRPr lang="en-NZ" smtClean="0">
              <a:latin typeface="Arial" charset="0"/>
              <a:ea typeface="ＭＳ Ｐゴシック"/>
              <a:cs typeface="Arial" charset="0"/>
            </a:endParaRPr>
          </a:p>
          <a:p>
            <a:pPr marL="0" indent="0" eaLnBrk="1" hangingPunct="1">
              <a:spcBef>
                <a:spcPct val="0"/>
              </a:spcBef>
            </a:pPr>
            <a:r>
              <a:rPr lang="en-NZ" smtClean="0">
                <a:latin typeface="Arial" charset="0"/>
                <a:ea typeface="ＭＳ Ｐゴシック"/>
                <a:cs typeface="Arial" charset="0"/>
              </a:rPr>
              <a:t> Research &amp; teaching collaboration</a:t>
            </a:r>
          </a:p>
          <a:p>
            <a:pPr marL="0" indent="0" eaLnBrk="1" hangingPunct="1">
              <a:spcBef>
                <a:spcPct val="0"/>
              </a:spcBef>
            </a:pPr>
            <a:endParaRPr lang="en-NZ" smtClean="0">
              <a:latin typeface="Arial" charset="0"/>
              <a:ea typeface="ＭＳ Ｐゴシック"/>
              <a:cs typeface="Arial" charset="0"/>
            </a:endParaRPr>
          </a:p>
          <a:p>
            <a:pPr marL="0" indent="0" eaLnBrk="1" hangingPunct="1">
              <a:spcBef>
                <a:spcPct val="0"/>
              </a:spcBef>
            </a:pPr>
            <a:r>
              <a:rPr lang="en-NZ" smtClean="0">
                <a:latin typeface="Arial" charset="0"/>
                <a:ea typeface="ＭＳ Ｐゴシック"/>
                <a:cs typeface="Arial" charset="0"/>
              </a:rPr>
              <a:t> Internationalisation of staff &amp; students</a:t>
            </a:r>
          </a:p>
          <a:p>
            <a:pPr marL="0" indent="0" eaLnBrk="1" hangingPunct="1">
              <a:spcBef>
                <a:spcPct val="0"/>
              </a:spcBef>
              <a:buFont typeface="Arial" charset="0"/>
              <a:buNone/>
            </a:pPr>
            <a:endParaRPr lang="en-NZ" smtClean="0">
              <a:latin typeface="Arial" charset="0"/>
              <a:ea typeface="ＭＳ Ｐゴシック"/>
              <a:cs typeface="Arial" charset="0"/>
            </a:endParaRPr>
          </a:p>
          <a:p>
            <a:pPr marL="0" indent="0" eaLnBrk="1" hangingPunct="1">
              <a:spcBef>
                <a:spcPct val="0"/>
              </a:spcBef>
              <a:buFont typeface="Arial" charset="0"/>
              <a:buNone/>
            </a:pPr>
            <a:endParaRPr lang="en-NZ" sz="1600" smtClean="0">
              <a:latin typeface="Arial" charset="0"/>
              <a:ea typeface="ＭＳ Ｐゴシック"/>
              <a:cs typeface="Arial" charset="0"/>
            </a:endParaRPr>
          </a:p>
        </p:txBody>
      </p:sp>
      <p:sp>
        <p:nvSpPr>
          <p:cNvPr id="72707" name="Footer Placeholder 3"/>
          <p:cNvSpPr>
            <a:spLocks noGrp="1"/>
          </p:cNvSpPr>
          <p:nvPr>
            <p:ph type="ftr" sz="quarter" idx="10"/>
          </p:nvPr>
        </p:nvSpPr>
        <p:spPr bwMode="auto">
          <a:noFill/>
          <a:ln>
            <a:miter lim="800000"/>
            <a:headEnd/>
            <a:tailEnd/>
          </a:ln>
        </p:spPr>
        <p:txBody>
          <a:bodyPr/>
          <a:lstStyle/>
          <a:p>
            <a:r>
              <a:rPr lang="en-US" smtClean="0">
                <a:ea typeface="ＭＳ Ｐゴシック"/>
                <a:cs typeface="ＭＳ Ｐゴシック"/>
              </a:rPr>
              <a:t>Professor Sarah Todd, Pro-Vice-Chancellor (International), University of Otago, Dunedin, NZ</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NZ" smtClean="0">
                <a:ea typeface="ＭＳ Ｐゴシック"/>
                <a:cs typeface="ＭＳ Ｐゴシック"/>
              </a:rPr>
              <a:t>Challenges</a:t>
            </a:r>
          </a:p>
        </p:txBody>
      </p:sp>
      <p:sp>
        <p:nvSpPr>
          <p:cNvPr id="73730" name="Content Placeholder 2"/>
          <p:cNvSpPr>
            <a:spLocks noGrp="1"/>
          </p:cNvSpPr>
          <p:nvPr>
            <p:ph idx="1"/>
          </p:nvPr>
        </p:nvSpPr>
        <p:spPr/>
        <p:txBody>
          <a:bodyPr/>
          <a:lstStyle/>
          <a:p>
            <a:pPr eaLnBrk="1" hangingPunct="1"/>
            <a:r>
              <a:rPr lang="en-NZ" smtClean="0">
                <a:latin typeface="Arial" charset="0"/>
                <a:ea typeface="ＭＳ Ｐゴシック"/>
                <a:cs typeface="Arial" charset="0"/>
              </a:rPr>
              <a:t>Communication</a:t>
            </a:r>
          </a:p>
          <a:p>
            <a:pPr eaLnBrk="1" hangingPunct="1"/>
            <a:r>
              <a:rPr lang="en-NZ" smtClean="0">
                <a:latin typeface="Arial" charset="0"/>
                <a:ea typeface="ＭＳ Ｐゴシック"/>
                <a:cs typeface="Arial" charset="0"/>
              </a:rPr>
              <a:t>Funding</a:t>
            </a:r>
          </a:p>
          <a:p>
            <a:pPr eaLnBrk="1" hangingPunct="1"/>
            <a:r>
              <a:rPr lang="en-NZ" smtClean="0">
                <a:latin typeface="Arial" charset="0"/>
                <a:ea typeface="ＭＳ Ｐゴシック"/>
                <a:cs typeface="Arial" charset="0"/>
              </a:rPr>
              <a:t>Understanding &amp; mapping nature of collaborations</a:t>
            </a:r>
          </a:p>
          <a:p>
            <a:pPr eaLnBrk="1" hangingPunct="1"/>
            <a:r>
              <a:rPr lang="en-NZ" smtClean="0">
                <a:latin typeface="Arial" charset="0"/>
                <a:ea typeface="ＭＳ Ｐゴシック"/>
                <a:cs typeface="Arial" charset="0"/>
              </a:rPr>
              <a:t>Institutional &amp; international differences</a:t>
            </a:r>
          </a:p>
          <a:p>
            <a:pPr lvl="1" eaLnBrk="1" hangingPunct="1"/>
            <a:r>
              <a:rPr lang="en-NZ" sz="2400" smtClean="0">
                <a:ea typeface="ＭＳ Ｐゴシック"/>
              </a:rPr>
              <a:t>Structures, programmes, calendars, dissemination of information across institutions</a:t>
            </a:r>
          </a:p>
          <a:p>
            <a:pPr eaLnBrk="1" hangingPunct="1"/>
            <a:endParaRPr lang="en-NZ" sz="2000" smtClean="0">
              <a:latin typeface="Arial" charset="0"/>
              <a:ea typeface="ＭＳ Ｐゴシック"/>
              <a:cs typeface="Arial" charset="0"/>
            </a:endParaRPr>
          </a:p>
          <a:p>
            <a:pPr eaLnBrk="1" hangingPunct="1"/>
            <a:endParaRPr lang="en-NZ" sz="2000" smtClean="0">
              <a:latin typeface="Arial" charset="0"/>
              <a:ea typeface="ＭＳ Ｐゴシック"/>
              <a:cs typeface="Arial" charset="0"/>
            </a:endParaRPr>
          </a:p>
          <a:p>
            <a:pPr lvl="1" eaLnBrk="1" hangingPunct="1"/>
            <a:endParaRPr lang="en-NZ" sz="1600" smtClean="0">
              <a:ea typeface="ＭＳ Ｐゴシック"/>
            </a:endParaRPr>
          </a:p>
          <a:p>
            <a:pPr lvl="1" eaLnBrk="1" hangingPunct="1"/>
            <a:endParaRPr lang="en-NZ" sz="1600" smtClean="0">
              <a:ea typeface="ＭＳ Ｐゴシック"/>
            </a:endParaRPr>
          </a:p>
          <a:p>
            <a:pPr eaLnBrk="1" hangingPunct="1"/>
            <a:endParaRPr lang="en-NZ" smtClean="0">
              <a:latin typeface="Arial" charset="0"/>
              <a:ea typeface="ＭＳ Ｐゴシック"/>
              <a:cs typeface="Arial" charset="0"/>
            </a:endParaRPr>
          </a:p>
        </p:txBody>
      </p:sp>
      <p:sp>
        <p:nvSpPr>
          <p:cNvPr id="73731" name="Footer Placeholder 3"/>
          <p:cNvSpPr>
            <a:spLocks noGrp="1"/>
          </p:cNvSpPr>
          <p:nvPr>
            <p:ph type="ftr" sz="quarter" idx="10"/>
          </p:nvPr>
        </p:nvSpPr>
        <p:spPr bwMode="auto">
          <a:noFill/>
          <a:ln>
            <a:miter lim="800000"/>
            <a:headEnd/>
            <a:tailEnd/>
          </a:ln>
        </p:spPr>
        <p:txBody>
          <a:bodyPr/>
          <a:lstStyle/>
          <a:p>
            <a:r>
              <a:rPr lang="en-US" smtClean="0">
                <a:ea typeface="ＭＳ Ｐゴシック"/>
                <a:cs typeface="ＭＳ Ｐゴシック"/>
              </a:rPr>
              <a:t>Professor Sarah Todd, Pro-Vice-Chancellor (International), University of Otago, Dunedin, NZ</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r>
              <a:rPr lang="en-NZ" smtClean="0">
                <a:ea typeface="ＭＳ Ｐゴシック"/>
                <a:cs typeface="ＭＳ Ｐゴシック"/>
              </a:rPr>
              <a:t>Summary</a:t>
            </a:r>
          </a:p>
        </p:txBody>
      </p:sp>
      <p:sp>
        <p:nvSpPr>
          <p:cNvPr id="74754" name="Content Placeholder 2"/>
          <p:cNvSpPr>
            <a:spLocks noGrp="1"/>
          </p:cNvSpPr>
          <p:nvPr>
            <p:ph idx="1"/>
          </p:nvPr>
        </p:nvSpPr>
        <p:spPr/>
        <p:txBody>
          <a:bodyPr/>
          <a:lstStyle/>
          <a:p>
            <a:pPr lvl="1" eaLnBrk="1" hangingPunct="1"/>
            <a:r>
              <a:rPr lang="en-NZ" smtClean="0">
                <a:ea typeface="ＭＳ Ｐゴシック"/>
              </a:rPr>
              <a:t>Trust √ </a:t>
            </a:r>
          </a:p>
          <a:p>
            <a:pPr lvl="1" eaLnBrk="1" hangingPunct="1"/>
            <a:r>
              <a:rPr lang="en-NZ" smtClean="0">
                <a:ea typeface="ＭＳ Ｐゴシック"/>
              </a:rPr>
              <a:t>Interdependence √</a:t>
            </a:r>
          </a:p>
          <a:p>
            <a:pPr lvl="1" eaLnBrk="1" hangingPunct="1"/>
            <a:r>
              <a:rPr lang="en-NZ" smtClean="0">
                <a:ea typeface="ＭＳ Ｐゴシック"/>
              </a:rPr>
              <a:t>Non-hierarchical √</a:t>
            </a:r>
          </a:p>
          <a:p>
            <a:pPr lvl="1" eaLnBrk="1" hangingPunct="1"/>
            <a:r>
              <a:rPr lang="en-NZ" smtClean="0">
                <a:ea typeface="ＭＳ Ｐゴシック"/>
              </a:rPr>
              <a:t>Co-operation for mutual benefit √</a:t>
            </a:r>
          </a:p>
          <a:p>
            <a:pPr lvl="1" eaLnBrk="1" hangingPunct="1"/>
            <a:r>
              <a:rPr lang="en-NZ" smtClean="0">
                <a:ea typeface="ＭＳ Ｐゴシック"/>
              </a:rPr>
              <a:t>Overlapping membership √</a:t>
            </a:r>
          </a:p>
          <a:p>
            <a:pPr lvl="1" eaLnBrk="1" hangingPunct="1"/>
            <a:endParaRPr lang="en-NZ" smtClean="0">
              <a:ea typeface="ＭＳ Ｐゴシック"/>
            </a:endParaRPr>
          </a:p>
          <a:p>
            <a:pPr lvl="1" eaLnBrk="1" hangingPunct="1"/>
            <a:endParaRPr lang="en-NZ" smtClean="0">
              <a:ea typeface="ＭＳ Ｐゴシック"/>
            </a:endParaRPr>
          </a:p>
          <a:p>
            <a:pPr lvl="1" eaLnBrk="1" hangingPunct="1"/>
            <a:endParaRPr lang="en-NZ" smtClean="0">
              <a:ea typeface="ＭＳ Ｐゴシック"/>
            </a:endParaRPr>
          </a:p>
        </p:txBody>
      </p:sp>
      <p:sp>
        <p:nvSpPr>
          <p:cNvPr id="74755" name="Footer Placeholder 3"/>
          <p:cNvSpPr>
            <a:spLocks noGrp="1"/>
          </p:cNvSpPr>
          <p:nvPr>
            <p:ph type="ftr" sz="quarter" idx="10"/>
          </p:nvPr>
        </p:nvSpPr>
        <p:spPr bwMode="auto">
          <a:noFill/>
          <a:ln>
            <a:miter lim="800000"/>
            <a:headEnd/>
            <a:tailEnd/>
          </a:ln>
        </p:spPr>
        <p:txBody>
          <a:bodyPr/>
          <a:lstStyle/>
          <a:p>
            <a:r>
              <a:rPr lang="en-US" smtClean="0">
                <a:ea typeface="ＭＳ Ｐゴシック"/>
                <a:cs typeface="ＭＳ Ｐゴシック"/>
              </a:rPr>
              <a:t>Professor Sarah Todd, Pro-Vice-Chancellor (International), University of Otago, Dunedin, NZ</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3"/>
          <p:cNvSpPr>
            <a:spLocks noGrp="1"/>
          </p:cNvSpPr>
          <p:nvPr>
            <p:ph type="title" idx="4294967295"/>
          </p:nvPr>
        </p:nvSpPr>
        <p:spPr>
          <a:xfrm>
            <a:off x="2209800" y="381000"/>
            <a:ext cx="6553200" cy="1036638"/>
          </a:xfrm>
        </p:spPr>
        <p:txBody>
          <a:bodyPr/>
          <a:lstStyle/>
          <a:p>
            <a:pPr eaLnBrk="1" hangingPunct="1"/>
            <a:r>
              <a:rPr lang="en-US" sz="4000" b="1" smtClean="0"/>
              <a:t>Speaker Two</a:t>
            </a:r>
          </a:p>
        </p:txBody>
      </p:sp>
      <p:sp>
        <p:nvSpPr>
          <p:cNvPr id="75778" name="Text Box 6"/>
          <p:cNvSpPr txBox="1">
            <a:spLocks noChangeArrowheads="1"/>
          </p:cNvSpPr>
          <p:nvPr/>
        </p:nvSpPr>
        <p:spPr bwMode="auto">
          <a:xfrm>
            <a:off x="990600" y="2133600"/>
            <a:ext cx="7467600" cy="1879600"/>
          </a:xfrm>
          <a:prstGeom prst="rect">
            <a:avLst/>
          </a:prstGeom>
          <a:noFill/>
          <a:ln w="9525">
            <a:noFill/>
            <a:miter lim="800000"/>
            <a:headEnd/>
            <a:tailEnd/>
          </a:ln>
        </p:spPr>
        <p:txBody>
          <a:bodyPr>
            <a:spAutoFit/>
          </a:bodyPr>
          <a:lstStyle/>
          <a:p>
            <a:pPr>
              <a:spcBef>
                <a:spcPct val="50000"/>
              </a:spcBef>
            </a:pPr>
            <a:r>
              <a:rPr lang="en-NZ">
                <a:solidFill>
                  <a:srgbClr val="335885"/>
                </a:solidFill>
                <a:latin typeface="Georgia" pitchFamily="18" charset="0"/>
              </a:rPr>
              <a:t>Professor Jane Long, Pro Vice Chancellor (Education), The University of Western Australia</a:t>
            </a:r>
          </a:p>
          <a:p>
            <a:pPr>
              <a:spcBef>
                <a:spcPct val="50000"/>
              </a:spcBef>
            </a:pPr>
            <a:endParaRPr lang="en-NZ">
              <a:solidFill>
                <a:srgbClr val="335885"/>
              </a:solidFill>
              <a:latin typeface="Georgia" pitchFamily="18" charset="0"/>
            </a:endParaRPr>
          </a:p>
          <a:p>
            <a:pPr>
              <a:spcBef>
                <a:spcPct val="50000"/>
              </a:spcBef>
            </a:pPr>
            <a:endParaRPr lang="en-NZ">
              <a:solidFill>
                <a:srgbClr val="335885"/>
              </a:solidFill>
              <a:latin typeface="Georgia" pitchFamily="18" charset="0"/>
            </a:endParaRPr>
          </a:p>
          <a:p>
            <a:pPr>
              <a:spcBef>
                <a:spcPct val="50000"/>
              </a:spcBef>
            </a:pPr>
            <a:endParaRPr lang="en-AU">
              <a:solidFill>
                <a:srgbClr val="335885"/>
              </a:solidFill>
              <a:latin typeface="Georg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1" name="Picture 7" descr="http://uniaustralia.com.au/articles/wp-content/uploads/2010/11/uwa-lawn.jpg"/>
          <p:cNvPicPr>
            <a:picLocks noChangeAspect="1" noChangeArrowheads="1"/>
          </p:cNvPicPr>
          <p:nvPr/>
        </p:nvPicPr>
        <p:blipFill>
          <a:blip r:embed="rId3"/>
          <a:srcRect l="4849" r="30339" b="19975"/>
          <a:stretch>
            <a:fillRect/>
          </a:stretch>
        </p:blipFill>
        <p:spPr bwMode="auto">
          <a:xfrm>
            <a:off x="0" y="-6350"/>
            <a:ext cx="7124700" cy="6864350"/>
          </a:xfrm>
          <a:prstGeom prst="rect">
            <a:avLst/>
          </a:prstGeom>
          <a:noFill/>
          <a:ln w="9525">
            <a:noFill/>
            <a:miter lim="800000"/>
            <a:headEnd/>
            <a:tailEnd/>
          </a:ln>
        </p:spPr>
      </p:pic>
      <p:pic>
        <p:nvPicPr>
          <p:cNvPr id="76802" name="Picture 8" descr="See full size image">
            <a:hlinkClick r:id="rId4"/>
          </p:cNvPr>
          <p:cNvPicPr>
            <a:picLocks noChangeAspect="1" noChangeArrowheads="1"/>
          </p:cNvPicPr>
          <p:nvPr/>
        </p:nvPicPr>
        <p:blipFill>
          <a:blip r:embed="rId5"/>
          <a:srcRect/>
          <a:stretch>
            <a:fillRect/>
          </a:stretch>
        </p:blipFill>
        <p:spPr bwMode="auto">
          <a:xfrm>
            <a:off x="7531100" y="392113"/>
            <a:ext cx="1143000" cy="876300"/>
          </a:xfrm>
          <a:prstGeom prst="rect">
            <a:avLst/>
          </a:prstGeom>
          <a:noFill/>
          <a:ln w="9525">
            <a:noFill/>
            <a:miter lim="800000"/>
            <a:headEnd/>
            <a:tailEnd/>
          </a:ln>
        </p:spPr>
      </p:pic>
      <p:pic>
        <p:nvPicPr>
          <p:cNvPr id="76803" name="Picture 3"/>
          <p:cNvPicPr>
            <a:picLocks noChangeAspect="1" noChangeArrowheads="1"/>
          </p:cNvPicPr>
          <p:nvPr/>
        </p:nvPicPr>
        <p:blipFill>
          <a:blip r:embed="rId6"/>
          <a:srcRect r="15488"/>
          <a:stretch>
            <a:fillRect/>
          </a:stretch>
        </p:blipFill>
        <p:spPr bwMode="auto">
          <a:xfrm>
            <a:off x="7380288" y="5964238"/>
            <a:ext cx="1771650" cy="704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Grp="1" noChangeArrowheads="1"/>
          </p:cNvSpPr>
          <p:nvPr>
            <p:ph type="subTitle" idx="1"/>
          </p:nvPr>
        </p:nvSpPr>
        <p:spPr>
          <a:xfrm>
            <a:off x="1763713" y="4365625"/>
            <a:ext cx="6840537" cy="2159000"/>
          </a:xfrm>
        </p:spPr>
        <p:txBody>
          <a:bodyPr/>
          <a:lstStyle/>
          <a:p>
            <a:pPr>
              <a:lnSpc>
                <a:spcPct val="80000"/>
              </a:lnSpc>
            </a:pPr>
            <a:r>
              <a:rPr lang="en-US" sz="1800" b="1" smtClean="0">
                <a:ea typeface="ＭＳ Ｐゴシック"/>
                <a:cs typeface="ＭＳ Ｐゴシック"/>
              </a:rPr>
              <a:t> </a:t>
            </a:r>
            <a:endParaRPr lang="en-AU" sz="1400" b="1" smtClean="0">
              <a:ea typeface="ＭＳ Ｐゴシック"/>
              <a:cs typeface="ＭＳ Ｐゴシック"/>
            </a:endParaRPr>
          </a:p>
        </p:txBody>
      </p:sp>
      <p:pic>
        <p:nvPicPr>
          <p:cNvPr id="78850" name="Picture 6" descr="http://www.icra.it/icranet/Images/Image3.jpg">
            <a:hlinkClick r:id="rId3"/>
          </p:cNvPr>
          <p:cNvPicPr>
            <a:picLocks noChangeAspect="1" noChangeArrowheads="1"/>
          </p:cNvPicPr>
          <p:nvPr/>
        </p:nvPicPr>
        <p:blipFill>
          <a:blip r:embed="rId4"/>
          <a:srcRect l="22855" t="829" r="12337" b="-2"/>
          <a:stretch>
            <a:fillRect/>
          </a:stretch>
        </p:blipFill>
        <p:spPr bwMode="auto">
          <a:xfrm>
            <a:off x="0" y="1588"/>
            <a:ext cx="3109913" cy="6884987"/>
          </a:xfrm>
          <a:prstGeom prst="rect">
            <a:avLst/>
          </a:prstGeom>
          <a:noFill/>
          <a:ln w="9525">
            <a:noFill/>
            <a:miter lim="800000"/>
            <a:headEnd/>
            <a:tailEnd/>
          </a:ln>
        </p:spPr>
      </p:pic>
      <p:sp>
        <p:nvSpPr>
          <p:cNvPr id="2" name="Title 1"/>
          <p:cNvSpPr>
            <a:spLocks noGrp="1"/>
          </p:cNvSpPr>
          <p:nvPr>
            <p:ph type="ctrTitle"/>
          </p:nvPr>
        </p:nvSpPr>
        <p:spPr>
          <a:xfrm>
            <a:off x="3492500" y="1484313"/>
            <a:ext cx="5183188" cy="4465637"/>
          </a:xfrm>
        </p:spPr>
        <p:txBody>
          <a:bodyPr/>
          <a:lstStyle/>
          <a:p>
            <a:pPr>
              <a:defRPr/>
            </a:pPr>
            <a:r>
              <a:rPr lang="en-AU" dirty="0" smtClean="0"/>
              <a:t>The Matariki Network:</a:t>
            </a:r>
            <a:br>
              <a:rPr lang="en-AU" dirty="0" smtClean="0"/>
            </a:br>
            <a:r>
              <a:rPr lang="en-AU" dirty="0" smtClean="0"/>
              <a:t>Partnerships for the Student Experience</a:t>
            </a:r>
            <a:br>
              <a:rPr lang="en-AU" dirty="0" smtClean="0"/>
            </a:br>
            <a:r>
              <a:rPr lang="en-AU" dirty="0"/>
              <a:t/>
            </a:r>
            <a:br>
              <a:rPr lang="en-AU" dirty="0"/>
            </a:br>
            <a:r>
              <a:rPr lang="en-AU" sz="2400" dirty="0" smtClean="0"/>
              <a:t>Professor Jane Long</a:t>
            </a:r>
            <a:br>
              <a:rPr lang="en-AU" sz="2400" dirty="0" smtClean="0"/>
            </a:br>
            <a:r>
              <a:rPr lang="en-AU" sz="2400" dirty="0" smtClean="0"/>
              <a:t>Pro Vice-Chancellor (Education)</a:t>
            </a:r>
            <a:endParaRPr lang="en-AU" sz="2400" dirty="0"/>
          </a:p>
        </p:txBody>
      </p:sp>
      <p:pic>
        <p:nvPicPr>
          <p:cNvPr id="78852" name="Picture 8" descr="See full size image">
            <a:hlinkClick r:id="rId5"/>
          </p:cNvPr>
          <p:cNvPicPr>
            <a:picLocks noChangeAspect="1" noChangeArrowheads="1"/>
          </p:cNvPicPr>
          <p:nvPr/>
        </p:nvPicPr>
        <p:blipFill>
          <a:blip r:embed="rId6"/>
          <a:srcRect/>
          <a:stretch>
            <a:fillRect/>
          </a:stretch>
        </p:blipFill>
        <p:spPr bwMode="auto">
          <a:xfrm>
            <a:off x="7524750" y="392113"/>
            <a:ext cx="1143000" cy="876300"/>
          </a:xfrm>
          <a:prstGeom prst="rect">
            <a:avLst/>
          </a:prstGeom>
          <a:noFill/>
          <a:ln w="9525">
            <a:noFill/>
            <a:miter lim="800000"/>
            <a:headEnd/>
            <a:tailEnd/>
          </a:ln>
        </p:spPr>
      </p:pic>
      <p:pic>
        <p:nvPicPr>
          <p:cNvPr id="78853" name="Picture 3"/>
          <p:cNvPicPr>
            <a:picLocks noChangeAspect="1" noChangeArrowheads="1"/>
          </p:cNvPicPr>
          <p:nvPr/>
        </p:nvPicPr>
        <p:blipFill>
          <a:blip r:embed="rId7"/>
          <a:srcRect r="15488"/>
          <a:stretch>
            <a:fillRect/>
          </a:stretch>
        </p:blipFill>
        <p:spPr bwMode="auto">
          <a:xfrm>
            <a:off x="7380288" y="5964238"/>
            <a:ext cx="177165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3"/>
          <p:cNvSpPr>
            <a:spLocks noGrp="1" noChangeArrowheads="1"/>
          </p:cNvSpPr>
          <p:nvPr>
            <p:ph type="subTitle" idx="1"/>
          </p:nvPr>
        </p:nvSpPr>
        <p:spPr>
          <a:xfrm>
            <a:off x="1763713" y="4365625"/>
            <a:ext cx="6840537" cy="2159000"/>
          </a:xfrm>
        </p:spPr>
        <p:txBody>
          <a:bodyPr/>
          <a:lstStyle/>
          <a:p>
            <a:pPr>
              <a:lnSpc>
                <a:spcPct val="80000"/>
              </a:lnSpc>
            </a:pPr>
            <a:r>
              <a:rPr lang="en-US" sz="1800" b="1" smtClean="0">
                <a:ea typeface="ＭＳ Ｐゴシック"/>
                <a:cs typeface="ＭＳ Ｐゴシック"/>
              </a:rPr>
              <a:t> </a:t>
            </a:r>
            <a:endParaRPr lang="en-AU" sz="1400" b="1" smtClean="0">
              <a:ea typeface="ＭＳ Ｐゴシック"/>
              <a:cs typeface="ＭＳ Ｐゴシック"/>
            </a:endParaRPr>
          </a:p>
        </p:txBody>
      </p:sp>
      <p:sp>
        <p:nvSpPr>
          <p:cNvPr id="2" name="Title 1"/>
          <p:cNvSpPr>
            <a:spLocks noGrp="1"/>
          </p:cNvSpPr>
          <p:nvPr>
            <p:ph type="ctrTitle"/>
          </p:nvPr>
        </p:nvSpPr>
        <p:spPr>
          <a:xfrm>
            <a:off x="971550" y="1268413"/>
            <a:ext cx="6396038" cy="5272087"/>
          </a:xfrm>
        </p:spPr>
        <p:txBody>
          <a:bodyPr/>
          <a:lstStyle/>
          <a:p>
            <a:pPr algn="l">
              <a:defRPr/>
            </a:pPr>
            <a:r>
              <a:rPr lang="en-AU" sz="2800" dirty="0" smtClean="0">
                <a:latin typeface="+mn-lt"/>
              </a:rPr>
              <a:t>What are the identified imperatives?</a:t>
            </a:r>
            <a:br>
              <a:rPr lang="en-AU" sz="2800" dirty="0" smtClean="0">
                <a:latin typeface="+mn-lt"/>
              </a:rPr>
            </a:br>
            <a:r>
              <a:rPr lang="en-AU" sz="2800" dirty="0">
                <a:latin typeface="+mn-lt"/>
              </a:rPr>
              <a:t/>
            </a:r>
            <a:br>
              <a:rPr lang="en-AU" sz="2800" dirty="0">
                <a:latin typeface="+mn-lt"/>
              </a:rPr>
            </a:br>
            <a:r>
              <a:rPr lang="en-AU" sz="2800" dirty="0" smtClean="0">
                <a:latin typeface="+mn-lt"/>
              </a:rPr>
              <a:t>How are they being pursued? </a:t>
            </a:r>
            <a:br>
              <a:rPr lang="en-AU" sz="2800" dirty="0" smtClean="0">
                <a:latin typeface="+mn-lt"/>
              </a:rPr>
            </a:br>
            <a:r>
              <a:rPr lang="en-AU" sz="2800" dirty="0" smtClean="0">
                <a:latin typeface="+mn-lt"/>
              </a:rPr>
              <a:t> (2 initiatives)</a:t>
            </a:r>
            <a:br>
              <a:rPr lang="en-AU" sz="2800" dirty="0" smtClean="0">
                <a:latin typeface="+mn-lt"/>
              </a:rPr>
            </a:br>
            <a:r>
              <a:rPr lang="en-AU" sz="2800" dirty="0" smtClean="0">
                <a:latin typeface="+mn-lt"/>
              </a:rPr>
              <a:t/>
            </a:r>
            <a:br>
              <a:rPr lang="en-AU" sz="2800" dirty="0" smtClean="0">
                <a:latin typeface="+mn-lt"/>
              </a:rPr>
            </a:br>
            <a:r>
              <a:rPr lang="en-AU" sz="2800" dirty="0" smtClean="0">
                <a:latin typeface="+mn-lt"/>
              </a:rPr>
              <a:t>What value do they add?</a:t>
            </a:r>
            <a:br>
              <a:rPr lang="en-AU" sz="2800" dirty="0" smtClean="0">
                <a:latin typeface="+mn-lt"/>
              </a:rPr>
            </a:br>
            <a:endParaRPr lang="en-AU" sz="2800" dirty="0"/>
          </a:p>
        </p:txBody>
      </p:sp>
      <p:pic>
        <p:nvPicPr>
          <p:cNvPr id="80899" name="Picture 8" descr="See full size image">
            <a:hlinkClick r:id="rId3"/>
          </p:cNvPr>
          <p:cNvPicPr>
            <a:picLocks noChangeAspect="1" noChangeArrowheads="1"/>
          </p:cNvPicPr>
          <p:nvPr/>
        </p:nvPicPr>
        <p:blipFill>
          <a:blip r:embed="rId4"/>
          <a:srcRect/>
          <a:stretch>
            <a:fillRect/>
          </a:stretch>
        </p:blipFill>
        <p:spPr bwMode="auto">
          <a:xfrm>
            <a:off x="7524750" y="392113"/>
            <a:ext cx="1143000" cy="876300"/>
          </a:xfrm>
          <a:prstGeom prst="rect">
            <a:avLst/>
          </a:prstGeom>
          <a:noFill/>
          <a:ln w="9525">
            <a:noFill/>
            <a:miter lim="800000"/>
            <a:headEnd/>
            <a:tailEnd/>
          </a:ln>
        </p:spPr>
      </p:pic>
      <p:pic>
        <p:nvPicPr>
          <p:cNvPr id="80900" name="Picture 3"/>
          <p:cNvPicPr>
            <a:picLocks noChangeAspect="1" noChangeArrowheads="1"/>
          </p:cNvPicPr>
          <p:nvPr/>
        </p:nvPicPr>
        <p:blipFill>
          <a:blip r:embed="rId5"/>
          <a:srcRect r="15488"/>
          <a:stretch>
            <a:fillRect/>
          </a:stretch>
        </p:blipFill>
        <p:spPr bwMode="auto">
          <a:xfrm>
            <a:off x="7380288" y="5964238"/>
            <a:ext cx="177165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3"/>
          <p:cNvSpPr>
            <a:spLocks noGrp="1"/>
          </p:cNvSpPr>
          <p:nvPr>
            <p:ph type="title" idx="4294967295"/>
          </p:nvPr>
        </p:nvSpPr>
        <p:spPr>
          <a:xfrm>
            <a:off x="2209800" y="381000"/>
            <a:ext cx="6553200" cy="1036638"/>
          </a:xfrm>
        </p:spPr>
        <p:txBody>
          <a:bodyPr/>
          <a:lstStyle/>
          <a:p>
            <a:pPr eaLnBrk="1" hangingPunct="1"/>
            <a:r>
              <a:rPr lang="en-AU" sz="2400" b="1" smtClean="0"/>
              <a:t>The Matariki Network of Universities – A small but beautiful view of partnering for a better world</a:t>
            </a:r>
            <a:endParaRPr lang="en-US" sz="2400" b="1" smtClean="0"/>
          </a:p>
        </p:txBody>
      </p:sp>
      <p:sp>
        <p:nvSpPr>
          <p:cNvPr id="61442" name="Text Box 3"/>
          <p:cNvSpPr txBox="1">
            <a:spLocks noChangeArrowheads="1"/>
          </p:cNvSpPr>
          <p:nvPr/>
        </p:nvSpPr>
        <p:spPr bwMode="auto">
          <a:xfrm>
            <a:off x="990600" y="2133600"/>
            <a:ext cx="7467600" cy="3116263"/>
          </a:xfrm>
          <a:prstGeom prst="rect">
            <a:avLst/>
          </a:prstGeom>
          <a:noFill/>
          <a:ln w="9525">
            <a:noFill/>
            <a:miter lim="800000"/>
            <a:headEnd/>
            <a:tailEnd/>
          </a:ln>
        </p:spPr>
        <p:txBody>
          <a:bodyPr>
            <a:spAutoFit/>
          </a:bodyPr>
          <a:lstStyle/>
          <a:p>
            <a:pPr>
              <a:spcBef>
                <a:spcPct val="50000"/>
              </a:spcBef>
            </a:pPr>
            <a:r>
              <a:rPr lang="en-NZ">
                <a:solidFill>
                  <a:srgbClr val="335885"/>
                </a:solidFill>
                <a:latin typeface="Georgia" pitchFamily="18" charset="0"/>
              </a:rPr>
              <a:t>Kelly Smith, Director, International Centre, The University of Western Australia (Chair)</a:t>
            </a:r>
          </a:p>
          <a:p>
            <a:pPr>
              <a:spcBef>
                <a:spcPct val="50000"/>
              </a:spcBef>
            </a:pPr>
            <a:r>
              <a:rPr lang="en-NZ">
                <a:solidFill>
                  <a:srgbClr val="335885"/>
                </a:solidFill>
                <a:latin typeface="Georgia" pitchFamily="18" charset="0"/>
              </a:rPr>
              <a:t>Speakers</a:t>
            </a:r>
          </a:p>
          <a:p>
            <a:pPr>
              <a:spcBef>
                <a:spcPct val="50000"/>
              </a:spcBef>
            </a:pPr>
            <a:r>
              <a:rPr lang="en-NZ">
                <a:solidFill>
                  <a:srgbClr val="335885"/>
                </a:solidFill>
                <a:latin typeface="Georgia" pitchFamily="18" charset="0"/>
              </a:rPr>
              <a:t>Professor Sarah Todd, Pro Vice Chancellor International, The University of Otago, New Zealand</a:t>
            </a:r>
          </a:p>
          <a:p>
            <a:pPr>
              <a:spcBef>
                <a:spcPct val="50000"/>
              </a:spcBef>
            </a:pPr>
            <a:r>
              <a:rPr lang="en-NZ">
                <a:solidFill>
                  <a:srgbClr val="335885"/>
                </a:solidFill>
                <a:latin typeface="Georgia" pitchFamily="18" charset="0"/>
              </a:rPr>
              <a:t>Professor Jane Long, Pro Vice Chancellor (Education), The University of Western Australia</a:t>
            </a:r>
          </a:p>
          <a:p>
            <a:pPr>
              <a:spcBef>
                <a:spcPct val="50000"/>
              </a:spcBef>
            </a:pPr>
            <a:r>
              <a:rPr lang="en-NZ">
                <a:solidFill>
                  <a:srgbClr val="335885"/>
                </a:solidFill>
                <a:latin typeface="Georgia" pitchFamily="18" charset="0"/>
              </a:rPr>
              <a:t>Professor Lindsay Whaley, Associate Provost of International Affairs, Dartmouth College, USA</a:t>
            </a:r>
            <a:endParaRPr lang="en-AU">
              <a:solidFill>
                <a:srgbClr val="335885"/>
              </a:solidFill>
              <a:latin typeface="Georgia"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noChangeArrowheads="1"/>
          </p:cNvSpPr>
          <p:nvPr>
            <p:ph type="subTitle" idx="1"/>
          </p:nvPr>
        </p:nvSpPr>
        <p:spPr>
          <a:xfrm>
            <a:off x="1763713" y="4365625"/>
            <a:ext cx="6840537" cy="2159000"/>
          </a:xfrm>
        </p:spPr>
        <p:txBody>
          <a:bodyPr/>
          <a:lstStyle/>
          <a:p>
            <a:pPr>
              <a:lnSpc>
                <a:spcPct val="80000"/>
              </a:lnSpc>
            </a:pPr>
            <a:r>
              <a:rPr lang="en-US" sz="1800" b="1" smtClean="0">
                <a:ea typeface="ＭＳ Ｐゴシック"/>
                <a:cs typeface="ＭＳ Ｐゴシック"/>
              </a:rPr>
              <a:t> </a:t>
            </a:r>
            <a:endParaRPr lang="en-AU" sz="1400" b="1" smtClean="0">
              <a:ea typeface="ＭＳ Ｐゴシック"/>
              <a:cs typeface="ＭＳ Ｐゴシック"/>
            </a:endParaRPr>
          </a:p>
        </p:txBody>
      </p:sp>
      <p:sp>
        <p:nvSpPr>
          <p:cNvPr id="2" name="Title 1"/>
          <p:cNvSpPr>
            <a:spLocks noGrp="1"/>
          </p:cNvSpPr>
          <p:nvPr>
            <p:ph type="ctrTitle"/>
          </p:nvPr>
        </p:nvSpPr>
        <p:spPr>
          <a:xfrm>
            <a:off x="1547813" y="1268413"/>
            <a:ext cx="5688012" cy="4695825"/>
          </a:xfrm>
        </p:spPr>
        <p:txBody>
          <a:bodyPr/>
          <a:lstStyle/>
          <a:p>
            <a:pPr algn="l">
              <a:defRPr/>
            </a:pPr>
            <a:r>
              <a:rPr lang="en-AU" sz="2000" dirty="0" smtClean="0">
                <a:latin typeface="+mn-lt"/>
              </a:rPr>
              <a:t>Rationale:</a:t>
            </a:r>
            <a:br>
              <a:rPr lang="en-AU" sz="2000" dirty="0" smtClean="0">
                <a:latin typeface="+mn-lt"/>
              </a:rPr>
            </a:br>
            <a:r>
              <a:rPr lang="en-AU" sz="2000" dirty="0">
                <a:latin typeface="+mn-lt"/>
              </a:rPr>
              <a:t/>
            </a:r>
            <a:br>
              <a:rPr lang="en-AU" sz="2000" dirty="0">
                <a:latin typeface="+mn-lt"/>
              </a:rPr>
            </a:br>
            <a:r>
              <a:rPr lang="en-AU" sz="2000" dirty="0" smtClean="0">
                <a:latin typeface="+mn-lt"/>
              </a:rPr>
              <a:t>The student experience is part of the core mission of all partners </a:t>
            </a:r>
            <a:br>
              <a:rPr lang="en-AU" sz="2000" dirty="0" smtClean="0">
                <a:latin typeface="+mn-lt"/>
              </a:rPr>
            </a:br>
            <a:r>
              <a:rPr lang="en-AU" sz="2000" dirty="0">
                <a:latin typeface="+mn-lt"/>
              </a:rPr>
              <a:t/>
            </a:r>
            <a:br>
              <a:rPr lang="en-AU" sz="2000" dirty="0">
                <a:latin typeface="+mn-lt"/>
              </a:rPr>
            </a:br>
            <a:r>
              <a:rPr lang="en-AU" sz="2000" dirty="0" smtClean="0">
                <a:latin typeface="+mn-lt"/>
              </a:rPr>
              <a:t>Good student experience-- educational, cultural, social– is a vital contributor to student retention, learning engagement, and academic success</a:t>
            </a:r>
            <a:br>
              <a:rPr lang="en-AU" sz="2000" dirty="0" smtClean="0">
                <a:latin typeface="+mn-lt"/>
              </a:rPr>
            </a:br>
            <a:r>
              <a:rPr lang="en-AU" sz="2000" dirty="0">
                <a:latin typeface="+mn-lt"/>
              </a:rPr>
              <a:t/>
            </a:r>
            <a:br>
              <a:rPr lang="en-AU" sz="2000" dirty="0">
                <a:latin typeface="+mn-lt"/>
              </a:rPr>
            </a:br>
            <a:r>
              <a:rPr lang="en-AU" sz="2000" dirty="0" smtClean="0">
                <a:latin typeface="+mn-lt"/>
              </a:rPr>
              <a:t>Similarities between partners allow us to exploit synergies in areas including internationalisation, exchange good practice, and build micro-networks via secondment etc.</a:t>
            </a:r>
            <a:endParaRPr lang="en-AU" sz="2000" dirty="0">
              <a:latin typeface="+mn-lt"/>
            </a:endParaRPr>
          </a:p>
        </p:txBody>
      </p:sp>
      <p:pic>
        <p:nvPicPr>
          <p:cNvPr id="82947" name="Picture 8" descr="See full size image">
            <a:hlinkClick r:id="rId3"/>
          </p:cNvPr>
          <p:cNvPicPr>
            <a:picLocks noChangeAspect="1" noChangeArrowheads="1"/>
          </p:cNvPicPr>
          <p:nvPr/>
        </p:nvPicPr>
        <p:blipFill>
          <a:blip r:embed="rId4"/>
          <a:srcRect/>
          <a:stretch>
            <a:fillRect/>
          </a:stretch>
        </p:blipFill>
        <p:spPr bwMode="auto">
          <a:xfrm>
            <a:off x="7524750" y="392113"/>
            <a:ext cx="1143000" cy="876300"/>
          </a:xfrm>
          <a:prstGeom prst="rect">
            <a:avLst/>
          </a:prstGeom>
          <a:noFill/>
          <a:ln w="9525">
            <a:noFill/>
            <a:miter lim="800000"/>
            <a:headEnd/>
            <a:tailEnd/>
          </a:ln>
        </p:spPr>
      </p:pic>
      <p:pic>
        <p:nvPicPr>
          <p:cNvPr id="82948" name="Picture 3"/>
          <p:cNvPicPr>
            <a:picLocks noChangeAspect="1" noChangeArrowheads="1"/>
          </p:cNvPicPr>
          <p:nvPr/>
        </p:nvPicPr>
        <p:blipFill>
          <a:blip r:embed="rId5"/>
          <a:srcRect r="15488"/>
          <a:stretch>
            <a:fillRect/>
          </a:stretch>
        </p:blipFill>
        <p:spPr bwMode="auto">
          <a:xfrm>
            <a:off x="7380288" y="5964238"/>
            <a:ext cx="177165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
          <p:cNvSpPr>
            <a:spLocks noGrp="1" noChangeArrowheads="1"/>
          </p:cNvSpPr>
          <p:nvPr>
            <p:ph type="subTitle" idx="1"/>
          </p:nvPr>
        </p:nvSpPr>
        <p:spPr>
          <a:xfrm>
            <a:off x="1763713" y="4365625"/>
            <a:ext cx="6840537" cy="2159000"/>
          </a:xfrm>
        </p:spPr>
        <p:txBody>
          <a:bodyPr/>
          <a:lstStyle/>
          <a:p>
            <a:pPr>
              <a:lnSpc>
                <a:spcPct val="80000"/>
              </a:lnSpc>
            </a:pPr>
            <a:r>
              <a:rPr lang="en-US" sz="1800" b="1" smtClean="0">
                <a:ea typeface="ＭＳ Ｐゴシック"/>
                <a:cs typeface="ＭＳ Ｐゴシック"/>
              </a:rPr>
              <a:t> </a:t>
            </a:r>
            <a:endParaRPr lang="en-AU" sz="1400" b="1" smtClean="0">
              <a:ea typeface="ＭＳ Ｐゴシック"/>
              <a:cs typeface="ＭＳ Ｐゴシック"/>
            </a:endParaRPr>
          </a:p>
        </p:txBody>
      </p:sp>
      <p:pic>
        <p:nvPicPr>
          <p:cNvPr id="84994" name="Picture 6" descr="http://www.icra.it/icranet/Images/Image3.jpg">
            <a:hlinkClick r:id="rId3"/>
          </p:cNvPr>
          <p:cNvPicPr>
            <a:picLocks noChangeAspect="1" noChangeArrowheads="1"/>
          </p:cNvPicPr>
          <p:nvPr/>
        </p:nvPicPr>
        <p:blipFill>
          <a:blip r:embed="rId4"/>
          <a:srcRect l="22855" t="829" r="12337" b="-2"/>
          <a:stretch>
            <a:fillRect/>
          </a:stretch>
        </p:blipFill>
        <p:spPr bwMode="auto">
          <a:xfrm>
            <a:off x="0" y="1588"/>
            <a:ext cx="3109913" cy="6884987"/>
          </a:xfrm>
          <a:prstGeom prst="rect">
            <a:avLst/>
          </a:prstGeom>
          <a:noFill/>
          <a:ln w="9525">
            <a:noFill/>
            <a:miter lim="800000"/>
            <a:headEnd/>
            <a:tailEnd/>
          </a:ln>
        </p:spPr>
      </p:pic>
      <p:sp>
        <p:nvSpPr>
          <p:cNvPr id="2" name="Title 1"/>
          <p:cNvSpPr>
            <a:spLocks noGrp="1"/>
          </p:cNvSpPr>
          <p:nvPr>
            <p:ph type="ctrTitle"/>
          </p:nvPr>
        </p:nvSpPr>
        <p:spPr>
          <a:xfrm>
            <a:off x="3492500" y="1484313"/>
            <a:ext cx="5183188" cy="4465637"/>
          </a:xfrm>
        </p:spPr>
        <p:txBody>
          <a:bodyPr/>
          <a:lstStyle/>
          <a:p>
            <a:pPr>
              <a:defRPr/>
            </a:pPr>
            <a:r>
              <a:rPr lang="en-AU" dirty="0" smtClean="0"/>
              <a:t>Initiative 1:</a:t>
            </a:r>
            <a:br>
              <a:rPr lang="en-AU" dirty="0" smtClean="0"/>
            </a:br>
            <a:r>
              <a:rPr lang="en-AU" dirty="0"/>
              <a:t/>
            </a:r>
            <a:br>
              <a:rPr lang="en-AU" dirty="0"/>
            </a:br>
            <a:r>
              <a:rPr lang="en-AU" dirty="0" smtClean="0"/>
              <a:t>Student Wellbeing</a:t>
            </a:r>
            <a:endParaRPr lang="en-AU" dirty="0"/>
          </a:p>
        </p:txBody>
      </p:sp>
      <p:pic>
        <p:nvPicPr>
          <p:cNvPr id="84996" name="Picture 8" descr="See full size image">
            <a:hlinkClick r:id="rId5"/>
          </p:cNvPr>
          <p:cNvPicPr>
            <a:picLocks noChangeAspect="1" noChangeArrowheads="1"/>
          </p:cNvPicPr>
          <p:nvPr/>
        </p:nvPicPr>
        <p:blipFill>
          <a:blip r:embed="rId6"/>
          <a:srcRect/>
          <a:stretch>
            <a:fillRect/>
          </a:stretch>
        </p:blipFill>
        <p:spPr bwMode="auto">
          <a:xfrm>
            <a:off x="7524750" y="392113"/>
            <a:ext cx="1143000" cy="876300"/>
          </a:xfrm>
          <a:prstGeom prst="rect">
            <a:avLst/>
          </a:prstGeom>
          <a:noFill/>
          <a:ln w="9525">
            <a:noFill/>
            <a:miter lim="800000"/>
            <a:headEnd/>
            <a:tailEnd/>
          </a:ln>
        </p:spPr>
      </p:pic>
      <p:pic>
        <p:nvPicPr>
          <p:cNvPr id="84997" name="Picture 3"/>
          <p:cNvPicPr>
            <a:picLocks noChangeAspect="1" noChangeArrowheads="1"/>
          </p:cNvPicPr>
          <p:nvPr/>
        </p:nvPicPr>
        <p:blipFill>
          <a:blip r:embed="rId7"/>
          <a:srcRect r="15488"/>
          <a:stretch>
            <a:fillRect/>
          </a:stretch>
        </p:blipFill>
        <p:spPr bwMode="auto">
          <a:xfrm>
            <a:off x="7380288" y="5964238"/>
            <a:ext cx="177165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3"/>
          <p:cNvSpPr>
            <a:spLocks noGrp="1" noChangeArrowheads="1"/>
          </p:cNvSpPr>
          <p:nvPr>
            <p:ph type="subTitle" idx="1"/>
          </p:nvPr>
        </p:nvSpPr>
        <p:spPr>
          <a:xfrm>
            <a:off x="1763713" y="4365625"/>
            <a:ext cx="6840537" cy="2159000"/>
          </a:xfrm>
        </p:spPr>
        <p:txBody>
          <a:bodyPr/>
          <a:lstStyle/>
          <a:p>
            <a:pPr>
              <a:lnSpc>
                <a:spcPct val="80000"/>
              </a:lnSpc>
            </a:pPr>
            <a:r>
              <a:rPr lang="en-US" sz="1800" b="1" smtClean="0">
                <a:ea typeface="ＭＳ Ｐゴシック"/>
                <a:cs typeface="ＭＳ Ｐゴシック"/>
              </a:rPr>
              <a:t> </a:t>
            </a:r>
            <a:endParaRPr lang="en-AU" sz="1400" b="1" smtClean="0">
              <a:ea typeface="ＭＳ Ｐゴシック"/>
              <a:cs typeface="ＭＳ Ｐゴシック"/>
            </a:endParaRPr>
          </a:p>
        </p:txBody>
      </p:sp>
      <p:sp>
        <p:nvSpPr>
          <p:cNvPr id="2" name="Title 1"/>
          <p:cNvSpPr>
            <a:spLocks noGrp="1"/>
          </p:cNvSpPr>
          <p:nvPr>
            <p:ph type="ctrTitle"/>
          </p:nvPr>
        </p:nvSpPr>
        <p:spPr>
          <a:xfrm>
            <a:off x="1187450" y="1268413"/>
            <a:ext cx="5688013" cy="4695825"/>
          </a:xfrm>
        </p:spPr>
        <p:txBody>
          <a:bodyPr/>
          <a:lstStyle/>
          <a:p>
            <a:pPr algn="l">
              <a:defRPr/>
            </a:pPr>
            <a:r>
              <a:rPr lang="en-AU" sz="1800" dirty="0" smtClean="0">
                <a:latin typeface="+mn-lt"/>
              </a:rPr>
              <a:t>Durham meeting of Student Services Directors, September 2011</a:t>
            </a:r>
            <a:br>
              <a:rPr lang="en-AU" sz="1800" dirty="0" smtClean="0">
                <a:latin typeface="+mn-lt"/>
              </a:rPr>
            </a:br>
            <a:r>
              <a:rPr lang="en-AU" sz="2000" dirty="0">
                <a:latin typeface="+mn-lt"/>
              </a:rPr>
              <a:t/>
            </a:r>
            <a:br>
              <a:rPr lang="en-AU" sz="2000" dirty="0">
                <a:latin typeface="+mn-lt"/>
              </a:rPr>
            </a:br>
            <a:r>
              <a:rPr lang="en-AU" sz="2000" u="sng" dirty="0" smtClean="0">
                <a:latin typeface="+mn-lt"/>
              </a:rPr>
              <a:t>Key themes identified for further action:</a:t>
            </a:r>
            <a:br>
              <a:rPr lang="en-AU" sz="2000" u="sng" dirty="0" smtClean="0">
                <a:latin typeface="+mn-lt"/>
              </a:rPr>
            </a:br>
            <a:r>
              <a:rPr lang="en-AU" sz="2000" dirty="0" smtClean="0">
                <a:latin typeface="+mn-lt"/>
              </a:rPr>
              <a:t/>
            </a:r>
            <a:br>
              <a:rPr lang="en-AU" sz="2000" dirty="0" smtClean="0">
                <a:latin typeface="+mn-lt"/>
              </a:rPr>
            </a:br>
            <a:r>
              <a:rPr lang="en-AU" sz="2000" dirty="0" smtClean="0">
                <a:latin typeface="+mn-lt"/>
              </a:rPr>
              <a:t>1. </a:t>
            </a:r>
            <a:r>
              <a:rPr lang="en-AU" sz="1800" dirty="0" smtClean="0">
                <a:latin typeface="+mn-lt"/>
              </a:rPr>
              <a:t>Student health:  alcohol use</a:t>
            </a:r>
            <a:br>
              <a:rPr lang="en-AU" sz="1800" dirty="0" smtClean="0">
                <a:latin typeface="+mn-lt"/>
              </a:rPr>
            </a:br>
            <a:r>
              <a:rPr lang="en-AU" sz="1800" dirty="0" smtClean="0">
                <a:latin typeface="+mn-lt"/>
              </a:rPr>
              <a:t/>
            </a:r>
            <a:br>
              <a:rPr lang="en-AU" sz="1800" dirty="0" smtClean="0">
                <a:latin typeface="+mn-lt"/>
              </a:rPr>
            </a:br>
            <a:r>
              <a:rPr lang="en-AU" sz="1800" dirty="0" smtClean="0">
                <a:latin typeface="+mn-lt"/>
              </a:rPr>
              <a:t>2. Student mental health and disability issues</a:t>
            </a:r>
            <a:br>
              <a:rPr lang="en-AU" sz="1800" dirty="0" smtClean="0">
                <a:latin typeface="+mn-lt"/>
              </a:rPr>
            </a:br>
            <a:r>
              <a:rPr lang="en-AU" sz="1800" dirty="0" smtClean="0">
                <a:latin typeface="+mn-lt"/>
              </a:rPr>
              <a:t/>
            </a:r>
            <a:br>
              <a:rPr lang="en-AU" sz="1800" dirty="0" smtClean="0">
                <a:latin typeface="+mn-lt"/>
              </a:rPr>
            </a:br>
            <a:r>
              <a:rPr lang="en-AU" sz="1800" dirty="0" smtClean="0">
                <a:latin typeface="+mn-lt"/>
              </a:rPr>
              <a:t>3. Support for student associations</a:t>
            </a:r>
            <a:br>
              <a:rPr lang="en-AU" sz="1800" dirty="0" smtClean="0">
                <a:latin typeface="+mn-lt"/>
              </a:rPr>
            </a:br>
            <a:r>
              <a:rPr lang="en-AU" sz="1800" dirty="0" smtClean="0">
                <a:latin typeface="+mn-lt"/>
              </a:rPr>
              <a:t/>
            </a:r>
            <a:br>
              <a:rPr lang="en-AU" sz="1800" dirty="0" smtClean="0">
                <a:latin typeface="+mn-lt"/>
              </a:rPr>
            </a:br>
            <a:r>
              <a:rPr lang="en-AU" sz="1800" dirty="0" smtClean="0">
                <a:latin typeface="+mn-lt"/>
              </a:rPr>
              <a:t>4. Social media and communication with students</a:t>
            </a:r>
            <a:br>
              <a:rPr lang="en-AU" sz="1800" dirty="0" smtClean="0">
                <a:latin typeface="+mn-lt"/>
              </a:rPr>
            </a:br>
            <a:r>
              <a:rPr lang="en-AU" sz="1800" dirty="0" smtClean="0">
                <a:latin typeface="+mn-lt"/>
              </a:rPr>
              <a:t/>
            </a:r>
            <a:br>
              <a:rPr lang="en-AU" sz="1800" dirty="0" smtClean="0">
                <a:latin typeface="+mn-lt"/>
              </a:rPr>
            </a:br>
            <a:r>
              <a:rPr lang="en-AU" sz="1800" dirty="0" smtClean="0">
                <a:latin typeface="+mn-lt"/>
              </a:rPr>
              <a:t>5. The agenda to widen student participation to include more low SES student</a:t>
            </a:r>
            <a:r>
              <a:rPr lang="en-AU" sz="2000" dirty="0" smtClean="0">
                <a:latin typeface="+mn-lt"/>
              </a:rPr>
              <a:t>s</a:t>
            </a:r>
            <a:endParaRPr lang="en-AU" sz="2000" dirty="0">
              <a:latin typeface="+mn-lt"/>
            </a:endParaRPr>
          </a:p>
        </p:txBody>
      </p:sp>
      <p:pic>
        <p:nvPicPr>
          <p:cNvPr id="87043" name="Picture 8" descr="See full size image">
            <a:hlinkClick r:id="rId3"/>
          </p:cNvPr>
          <p:cNvPicPr>
            <a:picLocks noChangeAspect="1" noChangeArrowheads="1"/>
          </p:cNvPicPr>
          <p:nvPr/>
        </p:nvPicPr>
        <p:blipFill>
          <a:blip r:embed="rId4"/>
          <a:srcRect/>
          <a:stretch>
            <a:fillRect/>
          </a:stretch>
        </p:blipFill>
        <p:spPr bwMode="auto">
          <a:xfrm>
            <a:off x="7524750" y="392113"/>
            <a:ext cx="1143000" cy="876300"/>
          </a:xfrm>
          <a:prstGeom prst="rect">
            <a:avLst/>
          </a:prstGeom>
          <a:noFill/>
          <a:ln w="9525">
            <a:noFill/>
            <a:miter lim="800000"/>
            <a:headEnd/>
            <a:tailEnd/>
          </a:ln>
        </p:spPr>
      </p:pic>
      <p:pic>
        <p:nvPicPr>
          <p:cNvPr id="87044" name="Picture 3"/>
          <p:cNvPicPr>
            <a:picLocks noChangeAspect="1" noChangeArrowheads="1"/>
          </p:cNvPicPr>
          <p:nvPr/>
        </p:nvPicPr>
        <p:blipFill>
          <a:blip r:embed="rId5"/>
          <a:srcRect r="15488"/>
          <a:stretch>
            <a:fillRect/>
          </a:stretch>
        </p:blipFill>
        <p:spPr bwMode="auto">
          <a:xfrm>
            <a:off x="7380288" y="5964238"/>
            <a:ext cx="177165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3"/>
          <p:cNvSpPr>
            <a:spLocks noGrp="1" noChangeArrowheads="1"/>
          </p:cNvSpPr>
          <p:nvPr>
            <p:ph type="subTitle" idx="1"/>
          </p:nvPr>
        </p:nvSpPr>
        <p:spPr>
          <a:xfrm>
            <a:off x="1763713" y="4365625"/>
            <a:ext cx="6840537" cy="2159000"/>
          </a:xfrm>
        </p:spPr>
        <p:txBody>
          <a:bodyPr/>
          <a:lstStyle/>
          <a:p>
            <a:pPr>
              <a:lnSpc>
                <a:spcPct val="80000"/>
              </a:lnSpc>
            </a:pPr>
            <a:r>
              <a:rPr lang="en-US" sz="1800" b="1" smtClean="0">
                <a:ea typeface="ＭＳ Ｐゴシック"/>
                <a:cs typeface="ＭＳ Ｐゴシック"/>
              </a:rPr>
              <a:t> </a:t>
            </a:r>
            <a:endParaRPr lang="en-AU" sz="1400" b="1" smtClean="0">
              <a:ea typeface="ＭＳ Ｐゴシック"/>
              <a:cs typeface="ＭＳ Ｐゴシック"/>
            </a:endParaRPr>
          </a:p>
        </p:txBody>
      </p:sp>
      <p:pic>
        <p:nvPicPr>
          <p:cNvPr id="89090" name="Picture 6" descr="http://www.icra.it/icranet/Images/Image3.jpg">
            <a:hlinkClick r:id="rId3"/>
          </p:cNvPr>
          <p:cNvPicPr>
            <a:picLocks noChangeAspect="1" noChangeArrowheads="1"/>
          </p:cNvPicPr>
          <p:nvPr/>
        </p:nvPicPr>
        <p:blipFill>
          <a:blip r:embed="rId4"/>
          <a:srcRect l="22855" t="829" r="12337" b="-2"/>
          <a:stretch>
            <a:fillRect/>
          </a:stretch>
        </p:blipFill>
        <p:spPr bwMode="auto">
          <a:xfrm>
            <a:off x="0" y="1588"/>
            <a:ext cx="3109913" cy="6884987"/>
          </a:xfrm>
          <a:prstGeom prst="rect">
            <a:avLst/>
          </a:prstGeom>
          <a:noFill/>
          <a:ln w="9525">
            <a:noFill/>
            <a:miter lim="800000"/>
            <a:headEnd/>
            <a:tailEnd/>
          </a:ln>
        </p:spPr>
      </p:pic>
      <p:sp>
        <p:nvSpPr>
          <p:cNvPr id="2" name="Title 1"/>
          <p:cNvSpPr>
            <a:spLocks noGrp="1"/>
          </p:cNvSpPr>
          <p:nvPr>
            <p:ph type="ctrTitle"/>
          </p:nvPr>
        </p:nvSpPr>
        <p:spPr>
          <a:xfrm>
            <a:off x="3492500" y="1484313"/>
            <a:ext cx="5183188" cy="4465637"/>
          </a:xfrm>
        </p:spPr>
        <p:txBody>
          <a:bodyPr/>
          <a:lstStyle/>
          <a:p>
            <a:pPr>
              <a:defRPr/>
            </a:pPr>
            <a:r>
              <a:rPr lang="en-AU" dirty="0" smtClean="0"/>
              <a:t>Initiative 2:</a:t>
            </a:r>
            <a:br>
              <a:rPr lang="en-AU" dirty="0" smtClean="0"/>
            </a:br>
            <a:r>
              <a:rPr lang="en-AU" dirty="0"/>
              <a:t/>
            </a:r>
            <a:br>
              <a:rPr lang="en-AU" dirty="0"/>
            </a:br>
            <a:r>
              <a:rPr lang="en-AU" dirty="0" smtClean="0"/>
              <a:t>The Matariki Undergraduate Research Network (MURN)</a:t>
            </a:r>
            <a:endParaRPr lang="en-AU" dirty="0"/>
          </a:p>
        </p:txBody>
      </p:sp>
      <p:pic>
        <p:nvPicPr>
          <p:cNvPr id="89092" name="Picture 8" descr="See full size image">
            <a:hlinkClick r:id="rId5"/>
          </p:cNvPr>
          <p:cNvPicPr>
            <a:picLocks noChangeAspect="1" noChangeArrowheads="1"/>
          </p:cNvPicPr>
          <p:nvPr/>
        </p:nvPicPr>
        <p:blipFill>
          <a:blip r:embed="rId6"/>
          <a:srcRect/>
          <a:stretch>
            <a:fillRect/>
          </a:stretch>
        </p:blipFill>
        <p:spPr bwMode="auto">
          <a:xfrm>
            <a:off x="7524750" y="392113"/>
            <a:ext cx="1143000" cy="876300"/>
          </a:xfrm>
          <a:prstGeom prst="rect">
            <a:avLst/>
          </a:prstGeom>
          <a:noFill/>
          <a:ln w="9525">
            <a:noFill/>
            <a:miter lim="800000"/>
            <a:headEnd/>
            <a:tailEnd/>
          </a:ln>
        </p:spPr>
      </p:pic>
      <p:pic>
        <p:nvPicPr>
          <p:cNvPr id="89093" name="Picture 3"/>
          <p:cNvPicPr>
            <a:picLocks noChangeAspect="1" noChangeArrowheads="1"/>
          </p:cNvPicPr>
          <p:nvPr/>
        </p:nvPicPr>
        <p:blipFill>
          <a:blip r:embed="rId7"/>
          <a:srcRect r="15488"/>
          <a:stretch>
            <a:fillRect/>
          </a:stretch>
        </p:blipFill>
        <p:spPr bwMode="auto">
          <a:xfrm>
            <a:off x="7380288" y="5964238"/>
            <a:ext cx="177165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3"/>
          <p:cNvSpPr>
            <a:spLocks noGrp="1" noChangeArrowheads="1"/>
          </p:cNvSpPr>
          <p:nvPr>
            <p:ph type="subTitle" idx="1"/>
          </p:nvPr>
        </p:nvSpPr>
        <p:spPr>
          <a:xfrm>
            <a:off x="1763713" y="4365625"/>
            <a:ext cx="6840537" cy="2159000"/>
          </a:xfrm>
        </p:spPr>
        <p:txBody>
          <a:bodyPr/>
          <a:lstStyle/>
          <a:p>
            <a:pPr>
              <a:lnSpc>
                <a:spcPct val="80000"/>
              </a:lnSpc>
            </a:pPr>
            <a:r>
              <a:rPr lang="en-US" sz="1800" b="1" smtClean="0">
                <a:ea typeface="ＭＳ Ｐゴシック"/>
                <a:cs typeface="ＭＳ Ｐゴシック"/>
              </a:rPr>
              <a:t> </a:t>
            </a:r>
            <a:endParaRPr lang="en-AU" sz="1400" b="1" smtClean="0">
              <a:ea typeface="ＭＳ Ｐゴシック"/>
              <a:cs typeface="ＭＳ Ｐゴシック"/>
            </a:endParaRPr>
          </a:p>
        </p:txBody>
      </p:sp>
      <p:sp>
        <p:nvSpPr>
          <p:cNvPr id="2" name="Title 1"/>
          <p:cNvSpPr>
            <a:spLocks noGrp="1"/>
          </p:cNvSpPr>
          <p:nvPr>
            <p:ph type="ctrTitle"/>
          </p:nvPr>
        </p:nvSpPr>
        <p:spPr>
          <a:xfrm>
            <a:off x="1187450" y="1268413"/>
            <a:ext cx="5688013" cy="4695825"/>
          </a:xfrm>
        </p:spPr>
        <p:txBody>
          <a:bodyPr/>
          <a:lstStyle/>
          <a:p>
            <a:pPr algn="l">
              <a:defRPr/>
            </a:pPr>
            <a:r>
              <a:rPr lang="en-AU" sz="1800" u="sng" dirty="0" smtClean="0">
                <a:latin typeface="+mn-lt"/>
              </a:rPr>
              <a:t>MURN Underpinnings</a:t>
            </a:r>
            <a:r>
              <a:rPr lang="en-AU" sz="1800" dirty="0" smtClean="0">
                <a:latin typeface="+mn-lt"/>
              </a:rPr>
              <a:t/>
            </a:r>
            <a:br>
              <a:rPr lang="en-AU" sz="1800" dirty="0" smtClean="0">
                <a:latin typeface="+mn-lt"/>
              </a:rPr>
            </a:br>
            <a:r>
              <a:rPr lang="en-AU" sz="1800" dirty="0" smtClean="0">
                <a:latin typeface="+mn-lt"/>
              </a:rPr>
              <a:t>All participants (Durham, Otago, UWA, Queens)  have strategic commitments to key educational trends  worldwide, including:</a:t>
            </a:r>
            <a:br>
              <a:rPr lang="en-AU" sz="1800" dirty="0" smtClean="0">
                <a:latin typeface="+mn-lt"/>
              </a:rPr>
            </a:br>
            <a:r>
              <a:rPr lang="en-AU" sz="1800" dirty="0">
                <a:latin typeface="+mn-lt"/>
              </a:rPr>
              <a:t/>
            </a:r>
            <a:br>
              <a:rPr lang="en-AU" sz="1800" dirty="0">
                <a:latin typeface="+mn-lt"/>
              </a:rPr>
            </a:br>
            <a:r>
              <a:rPr lang="en-AU" sz="1800" dirty="0" smtClean="0">
                <a:latin typeface="+mn-lt"/>
              </a:rPr>
              <a:t>Promoting the nexus between teaching and research</a:t>
            </a:r>
            <a:br>
              <a:rPr lang="en-AU" sz="1800" dirty="0" smtClean="0">
                <a:latin typeface="+mn-lt"/>
              </a:rPr>
            </a:br>
            <a:r>
              <a:rPr lang="en-AU" sz="1800" dirty="0" smtClean="0">
                <a:latin typeface="+mn-lt"/>
              </a:rPr>
              <a:t/>
            </a:r>
            <a:br>
              <a:rPr lang="en-AU" sz="1800" dirty="0" smtClean="0">
                <a:latin typeface="+mn-lt"/>
              </a:rPr>
            </a:br>
            <a:r>
              <a:rPr lang="en-AU" sz="1800" dirty="0" smtClean="0">
                <a:latin typeface="+mn-lt"/>
              </a:rPr>
              <a:t>Promoting research within undergraduate education</a:t>
            </a:r>
            <a:br>
              <a:rPr lang="en-AU" sz="1800" dirty="0" smtClean="0">
                <a:latin typeface="+mn-lt"/>
              </a:rPr>
            </a:br>
            <a:r>
              <a:rPr lang="en-AU" sz="1800" dirty="0" smtClean="0">
                <a:latin typeface="+mn-lt"/>
              </a:rPr>
              <a:t/>
            </a:r>
            <a:br>
              <a:rPr lang="en-AU" sz="1800" dirty="0" smtClean="0">
                <a:latin typeface="+mn-lt"/>
              </a:rPr>
            </a:br>
            <a:r>
              <a:rPr lang="en-AU" sz="1800" dirty="0" smtClean="0">
                <a:latin typeface="+mn-lt"/>
              </a:rPr>
              <a:t>Advocating internationalisation, including ‘internationalisation at home</a:t>
            </a:r>
            <a:r>
              <a:rPr lang="en-AU" sz="1400" dirty="0" smtClean="0">
                <a:latin typeface="+mn-lt"/>
              </a:rPr>
              <a:t>’ (e.g. Paulo Santiago, 2008)</a:t>
            </a:r>
            <a:r>
              <a:rPr lang="en-AU" sz="1800" dirty="0" smtClean="0">
                <a:latin typeface="+mn-lt"/>
              </a:rPr>
              <a:t/>
            </a:r>
            <a:br>
              <a:rPr lang="en-AU" sz="1800" dirty="0" smtClean="0">
                <a:latin typeface="+mn-lt"/>
              </a:rPr>
            </a:br>
            <a:r>
              <a:rPr lang="en-AU" sz="1800" dirty="0" smtClean="0">
                <a:latin typeface="+mn-lt"/>
              </a:rPr>
              <a:t/>
            </a:r>
            <a:br>
              <a:rPr lang="en-AU" sz="1800" dirty="0" smtClean="0">
                <a:latin typeface="+mn-lt"/>
              </a:rPr>
            </a:br>
            <a:r>
              <a:rPr lang="en-AU" sz="1800" dirty="0" smtClean="0">
                <a:latin typeface="+mn-lt"/>
              </a:rPr>
              <a:t>Developing students’ awareness and capacity to operate effectively and ethically in global contexts </a:t>
            </a:r>
            <a:br>
              <a:rPr lang="en-AU" sz="1800" dirty="0" smtClean="0">
                <a:latin typeface="+mn-lt"/>
              </a:rPr>
            </a:br>
            <a:r>
              <a:rPr lang="en-AU" sz="1800" dirty="0" smtClean="0">
                <a:latin typeface="+mn-lt"/>
              </a:rPr>
              <a:t> </a:t>
            </a:r>
            <a:endParaRPr lang="en-AU" sz="1800" dirty="0">
              <a:latin typeface="+mn-lt"/>
            </a:endParaRPr>
          </a:p>
        </p:txBody>
      </p:sp>
      <p:pic>
        <p:nvPicPr>
          <p:cNvPr id="91139" name="Picture 8" descr="See full size image">
            <a:hlinkClick r:id="rId3"/>
          </p:cNvPr>
          <p:cNvPicPr>
            <a:picLocks noChangeAspect="1" noChangeArrowheads="1"/>
          </p:cNvPicPr>
          <p:nvPr/>
        </p:nvPicPr>
        <p:blipFill>
          <a:blip r:embed="rId4"/>
          <a:srcRect/>
          <a:stretch>
            <a:fillRect/>
          </a:stretch>
        </p:blipFill>
        <p:spPr bwMode="auto">
          <a:xfrm>
            <a:off x="7524750" y="392113"/>
            <a:ext cx="1143000" cy="876300"/>
          </a:xfrm>
          <a:prstGeom prst="rect">
            <a:avLst/>
          </a:prstGeom>
          <a:noFill/>
          <a:ln w="9525">
            <a:noFill/>
            <a:miter lim="800000"/>
            <a:headEnd/>
            <a:tailEnd/>
          </a:ln>
        </p:spPr>
      </p:pic>
      <p:pic>
        <p:nvPicPr>
          <p:cNvPr id="91140" name="Picture 3"/>
          <p:cNvPicPr>
            <a:picLocks noChangeAspect="1" noChangeArrowheads="1"/>
          </p:cNvPicPr>
          <p:nvPr/>
        </p:nvPicPr>
        <p:blipFill>
          <a:blip r:embed="rId5"/>
          <a:srcRect r="15488"/>
          <a:stretch>
            <a:fillRect/>
          </a:stretch>
        </p:blipFill>
        <p:spPr bwMode="auto">
          <a:xfrm>
            <a:off x="7380288" y="5964238"/>
            <a:ext cx="177165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3"/>
          <p:cNvSpPr>
            <a:spLocks noGrp="1" noChangeArrowheads="1"/>
          </p:cNvSpPr>
          <p:nvPr>
            <p:ph type="subTitle" idx="1"/>
          </p:nvPr>
        </p:nvSpPr>
        <p:spPr>
          <a:xfrm>
            <a:off x="1763713" y="4365625"/>
            <a:ext cx="6840537" cy="2159000"/>
          </a:xfrm>
        </p:spPr>
        <p:txBody>
          <a:bodyPr/>
          <a:lstStyle/>
          <a:p>
            <a:pPr>
              <a:lnSpc>
                <a:spcPct val="80000"/>
              </a:lnSpc>
            </a:pPr>
            <a:r>
              <a:rPr lang="en-US" sz="1800" b="1" smtClean="0">
                <a:ea typeface="ＭＳ Ｐゴシック"/>
                <a:cs typeface="ＭＳ Ｐゴシック"/>
              </a:rPr>
              <a:t> </a:t>
            </a:r>
            <a:endParaRPr lang="en-AU" sz="1400" b="1" smtClean="0">
              <a:ea typeface="ＭＳ Ｐゴシック"/>
              <a:cs typeface="ＭＳ Ｐゴシック"/>
            </a:endParaRPr>
          </a:p>
        </p:txBody>
      </p:sp>
      <p:sp>
        <p:nvSpPr>
          <p:cNvPr id="2" name="Title 1"/>
          <p:cNvSpPr>
            <a:spLocks noGrp="1"/>
          </p:cNvSpPr>
          <p:nvPr>
            <p:ph type="ctrTitle"/>
          </p:nvPr>
        </p:nvSpPr>
        <p:spPr>
          <a:xfrm>
            <a:off x="1187450" y="1268413"/>
            <a:ext cx="5688013" cy="4695825"/>
          </a:xfrm>
        </p:spPr>
        <p:txBody>
          <a:bodyPr/>
          <a:lstStyle/>
          <a:p>
            <a:pPr algn="l">
              <a:defRPr/>
            </a:pPr>
            <a:r>
              <a:rPr lang="en-AU" sz="1800" dirty="0" smtClean="0"/>
              <a:t>Examples:</a:t>
            </a:r>
            <a:br>
              <a:rPr lang="en-AU" sz="1800" dirty="0" smtClean="0"/>
            </a:br>
            <a:r>
              <a:rPr lang="en-AU" sz="1800" dirty="0" smtClean="0"/>
              <a:t/>
            </a:r>
            <a:br>
              <a:rPr lang="en-AU" sz="1800" dirty="0" smtClean="0"/>
            </a:br>
            <a:r>
              <a:rPr lang="en-AU" sz="1800" dirty="0" smtClean="0"/>
              <a:t>UWA’s Educational Principles state that students will, through their study, “gain the international knowledge, perspectives and sensitivities necessary to participate in a globalising world.”</a:t>
            </a:r>
            <a:br>
              <a:rPr lang="en-AU" sz="1800" dirty="0" smtClean="0"/>
            </a:br>
            <a:r>
              <a:rPr lang="en-AU" sz="1800" dirty="0"/>
              <a:t/>
            </a:r>
            <a:br>
              <a:rPr lang="en-AU" sz="1800" dirty="0"/>
            </a:br>
            <a:r>
              <a:rPr lang="en-AU" sz="1800" dirty="0" smtClean="0"/>
              <a:t>Otago University  students will develop “an </a:t>
            </a:r>
            <a:r>
              <a:rPr lang="en-AU" sz="1800" dirty="0"/>
              <a:t>appreciation of the global perspective in their chosen discipline(s),and an informed sense of the impact of the international environment on New Zealand and </a:t>
            </a:r>
            <a:r>
              <a:rPr lang="en-AU" sz="1800" dirty="0" smtClean="0"/>
              <a:t>New Zealand's </a:t>
            </a:r>
            <a:r>
              <a:rPr lang="en-AU" sz="1800" dirty="0"/>
              <a:t>contribution to the international </a:t>
            </a:r>
            <a:r>
              <a:rPr lang="en-AU" sz="1800" dirty="0" smtClean="0"/>
              <a:t>environment”.</a:t>
            </a:r>
            <a:br>
              <a:rPr lang="en-AU" sz="1800" dirty="0" smtClean="0"/>
            </a:br>
            <a:r>
              <a:rPr lang="en-AU" sz="1800" dirty="0"/>
              <a:t/>
            </a:r>
            <a:br>
              <a:rPr lang="en-AU" sz="1800" dirty="0"/>
            </a:br>
            <a:endParaRPr lang="en-AU" sz="1800" dirty="0"/>
          </a:p>
        </p:txBody>
      </p:sp>
      <p:pic>
        <p:nvPicPr>
          <p:cNvPr id="93187" name="Picture 8" descr="See full size image">
            <a:hlinkClick r:id="rId3"/>
          </p:cNvPr>
          <p:cNvPicPr>
            <a:picLocks noChangeAspect="1" noChangeArrowheads="1"/>
          </p:cNvPicPr>
          <p:nvPr/>
        </p:nvPicPr>
        <p:blipFill>
          <a:blip r:embed="rId4"/>
          <a:srcRect/>
          <a:stretch>
            <a:fillRect/>
          </a:stretch>
        </p:blipFill>
        <p:spPr bwMode="auto">
          <a:xfrm>
            <a:off x="7524750" y="392113"/>
            <a:ext cx="1143000" cy="876300"/>
          </a:xfrm>
          <a:prstGeom prst="rect">
            <a:avLst/>
          </a:prstGeom>
          <a:noFill/>
          <a:ln w="9525">
            <a:noFill/>
            <a:miter lim="800000"/>
            <a:headEnd/>
            <a:tailEnd/>
          </a:ln>
        </p:spPr>
      </p:pic>
      <p:pic>
        <p:nvPicPr>
          <p:cNvPr id="93188" name="Picture 3"/>
          <p:cNvPicPr>
            <a:picLocks noChangeAspect="1" noChangeArrowheads="1"/>
          </p:cNvPicPr>
          <p:nvPr/>
        </p:nvPicPr>
        <p:blipFill>
          <a:blip r:embed="rId5"/>
          <a:srcRect r="15488"/>
          <a:stretch>
            <a:fillRect/>
          </a:stretch>
        </p:blipFill>
        <p:spPr bwMode="auto">
          <a:xfrm>
            <a:off x="7380288" y="5964238"/>
            <a:ext cx="177165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3"/>
          <p:cNvSpPr>
            <a:spLocks noGrp="1" noChangeArrowheads="1"/>
          </p:cNvSpPr>
          <p:nvPr>
            <p:ph type="subTitle" idx="1"/>
          </p:nvPr>
        </p:nvSpPr>
        <p:spPr>
          <a:xfrm>
            <a:off x="1763713" y="4365625"/>
            <a:ext cx="6840537" cy="2159000"/>
          </a:xfrm>
        </p:spPr>
        <p:txBody>
          <a:bodyPr/>
          <a:lstStyle/>
          <a:p>
            <a:pPr>
              <a:lnSpc>
                <a:spcPct val="80000"/>
              </a:lnSpc>
            </a:pPr>
            <a:r>
              <a:rPr lang="en-US" sz="1800" b="1" smtClean="0">
                <a:ea typeface="ＭＳ Ｐゴシック"/>
                <a:cs typeface="ＭＳ Ｐゴシック"/>
              </a:rPr>
              <a:t> </a:t>
            </a:r>
            <a:endParaRPr lang="en-AU" sz="1400" b="1" smtClean="0">
              <a:ea typeface="ＭＳ Ｐゴシック"/>
              <a:cs typeface="ＭＳ Ｐゴシック"/>
            </a:endParaRPr>
          </a:p>
        </p:txBody>
      </p:sp>
      <p:sp>
        <p:nvSpPr>
          <p:cNvPr id="2" name="Title 1"/>
          <p:cNvSpPr>
            <a:spLocks noGrp="1"/>
          </p:cNvSpPr>
          <p:nvPr>
            <p:ph type="ctrTitle"/>
          </p:nvPr>
        </p:nvSpPr>
        <p:spPr>
          <a:xfrm>
            <a:off x="1187450" y="1268413"/>
            <a:ext cx="5688013" cy="4695825"/>
          </a:xfrm>
        </p:spPr>
        <p:txBody>
          <a:bodyPr/>
          <a:lstStyle/>
          <a:p>
            <a:pPr algn="l">
              <a:defRPr/>
            </a:pPr>
            <a:r>
              <a:rPr lang="en-AU" sz="1800" dirty="0" smtClean="0">
                <a:latin typeface="+mn-lt"/>
              </a:rPr>
              <a:t>Project specifications:</a:t>
            </a:r>
            <a:br>
              <a:rPr lang="en-AU" sz="1800" dirty="0" smtClean="0">
                <a:latin typeface="+mn-lt"/>
              </a:rPr>
            </a:br>
            <a:r>
              <a:rPr lang="en-AU" sz="1800" dirty="0" smtClean="0">
                <a:latin typeface="+mn-lt"/>
              </a:rPr>
              <a:t/>
            </a:r>
            <a:br>
              <a:rPr lang="en-AU" sz="1800" dirty="0" smtClean="0">
                <a:latin typeface="+mn-lt"/>
              </a:rPr>
            </a:br>
            <a:r>
              <a:rPr lang="en-AU" sz="1800" dirty="0" smtClean="0">
                <a:latin typeface="+mn-lt"/>
              </a:rPr>
              <a:t>6 month student project on a topic of strategic importance  (2012,  Internationalisation)</a:t>
            </a:r>
            <a:br>
              <a:rPr lang="en-AU" sz="1800" dirty="0" smtClean="0">
                <a:latin typeface="+mn-lt"/>
              </a:rPr>
            </a:br>
            <a:r>
              <a:rPr lang="en-AU" sz="1800" dirty="0" smtClean="0">
                <a:latin typeface="+mn-lt"/>
              </a:rPr>
              <a:t/>
            </a:r>
            <a:br>
              <a:rPr lang="en-AU" sz="1800" dirty="0" smtClean="0">
                <a:latin typeface="+mn-lt"/>
              </a:rPr>
            </a:br>
            <a:r>
              <a:rPr lang="en-AU" sz="1800" dirty="0" smtClean="0">
                <a:latin typeface="+mn-lt"/>
              </a:rPr>
              <a:t>Students work in groups  via web technologies to network and share research findings</a:t>
            </a:r>
            <a:br>
              <a:rPr lang="en-AU" sz="1800" dirty="0" smtClean="0">
                <a:latin typeface="+mn-lt"/>
              </a:rPr>
            </a:br>
            <a:r>
              <a:rPr lang="en-AU" sz="1800" dirty="0">
                <a:latin typeface="+mn-lt"/>
              </a:rPr>
              <a:t/>
            </a:r>
            <a:br>
              <a:rPr lang="en-AU" sz="1800" dirty="0">
                <a:latin typeface="+mn-lt"/>
              </a:rPr>
            </a:br>
            <a:r>
              <a:rPr lang="en-AU" sz="1800" dirty="0" smtClean="0">
                <a:latin typeface="+mn-lt"/>
              </a:rPr>
              <a:t>They are trained locally and globally in educational research methods, and are supervised locally</a:t>
            </a:r>
            <a:br>
              <a:rPr lang="en-AU" sz="1800" dirty="0" smtClean="0">
                <a:latin typeface="+mn-lt"/>
              </a:rPr>
            </a:br>
            <a:r>
              <a:rPr lang="en-AU" sz="1800" dirty="0">
                <a:latin typeface="+mn-lt"/>
              </a:rPr>
              <a:t/>
            </a:r>
            <a:br>
              <a:rPr lang="en-AU" sz="1800" dirty="0">
                <a:latin typeface="+mn-lt"/>
              </a:rPr>
            </a:br>
            <a:r>
              <a:rPr lang="en-AU" sz="1800" dirty="0" smtClean="0">
                <a:latin typeface="+mn-lt"/>
              </a:rPr>
              <a:t>A group project is produced and presented</a:t>
            </a:r>
            <a:br>
              <a:rPr lang="en-AU" sz="1800" dirty="0" smtClean="0">
                <a:latin typeface="+mn-lt"/>
              </a:rPr>
            </a:br>
            <a:endParaRPr lang="en-AU" sz="1800" dirty="0"/>
          </a:p>
        </p:txBody>
      </p:sp>
      <p:pic>
        <p:nvPicPr>
          <p:cNvPr id="95235" name="Picture 8" descr="See full size image">
            <a:hlinkClick r:id="rId3"/>
          </p:cNvPr>
          <p:cNvPicPr>
            <a:picLocks noChangeAspect="1" noChangeArrowheads="1"/>
          </p:cNvPicPr>
          <p:nvPr/>
        </p:nvPicPr>
        <p:blipFill>
          <a:blip r:embed="rId4"/>
          <a:srcRect/>
          <a:stretch>
            <a:fillRect/>
          </a:stretch>
        </p:blipFill>
        <p:spPr bwMode="auto">
          <a:xfrm>
            <a:off x="7524750" y="392113"/>
            <a:ext cx="1143000" cy="876300"/>
          </a:xfrm>
          <a:prstGeom prst="rect">
            <a:avLst/>
          </a:prstGeom>
          <a:noFill/>
          <a:ln w="9525">
            <a:noFill/>
            <a:miter lim="800000"/>
            <a:headEnd/>
            <a:tailEnd/>
          </a:ln>
        </p:spPr>
      </p:pic>
      <p:pic>
        <p:nvPicPr>
          <p:cNvPr id="95236" name="Picture 3"/>
          <p:cNvPicPr>
            <a:picLocks noChangeAspect="1" noChangeArrowheads="1"/>
          </p:cNvPicPr>
          <p:nvPr/>
        </p:nvPicPr>
        <p:blipFill>
          <a:blip r:embed="rId5"/>
          <a:srcRect r="15488"/>
          <a:stretch>
            <a:fillRect/>
          </a:stretch>
        </p:blipFill>
        <p:spPr bwMode="auto">
          <a:xfrm>
            <a:off x="7380288" y="5964238"/>
            <a:ext cx="177165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3"/>
          <p:cNvSpPr>
            <a:spLocks noGrp="1" noChangeArrowheads="1"/>
          </p:cNvSpPr>
          <p:nvPr>
            <p:ph type="subTitle" idx="1"/>
          </p:nvPr>
        </p:nvSpPr>
        <p:spPr>
          <a:xfrm>
            <a:off x="1763713" y="4365625"/>
            <a:ext cx="6840537" cy="2159000"/>
          </a:xfrm>
        </p:spPr>
        <p:txBody>
          <a:bodyPr/>
          <a:lstStyle/>
          <a:p>
            <a:pPr>
              <a:lnSpc>
                <a:spcPct val="80000"/>
              </a:lnSpc>
            </a:pPr>
            <a:r>
              <a:rPr lang="en-US" sz="1800" b="1" smtClean="0">
                <a:ea typeface="ＭＳ Ｐゴシック"/>
                <a:cs typeface="ＭＳ Ｐゴシック"/>
              </a:rPr>
              <a:t> </a:t>
            </a:r>
            <a:endParaRPr lang="en-AU" sz="1400" b="1" smtClean="0">
              <a:ea typeface="ＭＳ Ｐゴシック"/>
              <a:cs typeface="ＭＳ Ｐゴシック"/>
            </a:endParaRPr>
          </a:p>
        </p:txBody>
      </p:sp>
      <p:sp>
        <p:nvSpPr>
          <p:cNvPr id="2" name="Title 1"/>
          <p:cNvSpPr>
            <a:spLocks noGrp="1"/>
          </p:cNvSpPr>
          <p:nvPr>
            <p:ph type="ctrTitle"/>
          </p:nvPr>
        </p:nvSpPr>
        <p:spPr>
          <a:xfrm>
            <a:off x="1258888" y="1620838"/>
            <a:ext cx="5689600" cy="4695825"/>
          </a:xfrm>
        </p:spPr>
        <p:txBody>
          <a:bodyPr/>
          <a:lstStyle/>
          <a:p>
            <a:pPr algn="l">
              <a:defRPr/>
            </a:pPr>
            <a:r>
              <a:rPr lang="en-AU" sz="1800" dirty="0" smtClean="0">
                <a:latin typeface="+mn-lt"/>
              </a:rPr>
              <a:t>Outcomes:</a:t>
            </a:r>
            <a:br>
              <a:rPr lang="en-AU" sz="1800" dirty="0" smtClean="0">
                <a:latin typeface="+mn-lt"/>
              </a:rPr>
            </a:br>
            <a:r>
              <a:rPr lang="en-AU" sz="1800" dirty="0">
                <a:latin typeface="+mn-lt"/>
              </a:rPr>
              <a:t/>
            </a:r>
            <a:br>
              <a:rPr lang="en-AU" sz="1800" dirty="0">
                <a:latin typeface="+mn-lt"/>
              </a:rPr>
            </a:br>
            <a:r>
              <a:rPr lang="en-AU" sz="1800" dirty="0" smtClean="0">
                <a:latin typeface="+mn-lt"/>
              </a:rPr>
              <a:t>Development of research, oral and written communication skills</a:t>
            </a:r>
            <a:br>
              <a:rPr lang="en-AU" sz="1800" dirty="0" smtClean="0">
                <a:latin typeface="+mn-lt"/>
              </a:rPr>
            </a:br>
            <a:r>
              <a:rPr lang="en-AU" sz="1800" dirty="0">
                <a:latin typeface="+mn-lt"/>
              </a:rPr>
              <a:t/>
            </a:r>
            <a:br>
              <a:rPr lang="en-AU" sz="1800" dirty="0">
                <a:latin typeface="+mn-lt"/>
              </a:rPr>
            </a:br>
            <a:r>
              <a:rPr lang="en-AU" sz="1800" dirty="0">
                <a:latin typeface="+mn-lt"/>
              </a:rPr>
              <a:t>S</a:t>
            </a:r>
            <a:r>
              <a:rPr lang="en-AU" sz="1800" dirty="0" smtClean="0">
                <a:latin typeface="+mn-lt"/>
              </a:rPr>
              <a:t>ome will present in person at the main Matariki international research symposium</a:t>
            </a:r>
            <a:br>
              <a:rPr lang="en-AU" sz="1800" dirty="0" smtClean="0">
                <a:latin typeface="+mn-lt"/>
              </a:rPr>
            </a:br>
            <a:r>
              <a:rPr lang="en-AU" sz="1800" dirty="0">
                <a:latin typeface="+mn-lt"/>
              </a:rPr>
              <a:t/>
            </a:r>
            <a:br>
              <a:rPr lang="en-AU" sz="1800" dirty="0">
                <a:latin typeface="+mn-lt"/>
              </a:rPr>
            </a:br>
            <a:r>
              <a:rPr lang="en-AU" sz="1800" dirty="0" smtClean="0">
                <a:latin typeface="+mn-lt"/>
              </a:rPr>
              <a:t>All exchange information and understandings of their cultural backgrounds, differences and interests</a:t>
            </a:r>
            <a:br>
              <a:rPr lang="en-AU" sz="1800" dirty="0" smtClean="0">
                <a:latin typeface="+mn-lt"/>
              </a:rPr>
            </a:br>
            <a:r>
              <a:rPr lang="en-AU" sz="1800" dirty="0">
                <a:latin typeface="+mn-lt"/>
              </a:rPr>
              <a:t/>
            </a:r>
            <a:br>
              <a:rPr lang="en-AU" sz="1800" dirty="0">
                <a:latin typeface="+mn-lt"/>
              </a:rPr>
            </a:br>
            <a:r>
              <a:rPr lang="en-AU" sz="1800" dirty="0" smtClean="0">
                <a:latin typeface="+mn-lt"/>
              </a:rPr>
              <a:t>Friendship and curiosity as precursor to Study Abroad, exchange</a:t>
            </a:r>
            <a:br>
              <a:rPr lang="en-AU" sz="1800" dirty="0" smtClean="0">
                <a:latin typeface="+mn-lt"/>
              </a:rPr>
            </a:br>
            <a:endParaRPr lang="en-AU" sz="1800" dirty="0">
              <a:latin typeface="+mn-lt"/>
            </a:endParaRPr>
          </a:p>
        </p:txBody>
      </p:sp>
      <p:pic>
        <p:nvPicPr>
          <p:cNvPr id="97283" name="Picture 8" descr="See full size image">
            <a:hlinkClick r:id="rId3"/>
          </p:cNvPr>
          <p:cNvPicPr>
            <a:picLocks noChangeAspect="1" noChangeArrowheads="1"/>
          </p:cNvPicPr>
          <p:nvPr/>
        </p:nvPicPr>
        <p:blipFill>
          <a:blip r:embed="rId4"/>
          <a:srcRect/>
          <a:stretch>
            <a:fillRect/>
          </a:stretch>
        </p:blipFill>
        <p:spPr bwMode="auto">
          <a:xfrm>
            <a:off x="7524750" y="392113"/>
            <a:ext cx="1143000" cy="876300"/>
          </a:xfrm>
          <a:prstGeom prst="rect">
            <a:avLst/>
          </a:prstGeom>
          <a:noFill/>
          <a:ln w="9525">
            <a:noFill/>
            <a:miter lim="800000"/>
            <a:headEnd/>
            <a:tailEnd/>
          </a:ln>
        </p:spPr>
      </p:pic>
      <p:pic>
        <p:nvPicPr>
          <p:cNvPr id="97284" name="Picture 3"/>
          <p:cNvPicPr>
            <a:picLocks noChangeAspect="1" noChangeArrowheads="1"/>
          </p:cNvPicPr>
          <p:nvPr/>
        </p:nvPicPr>
        <p:blipFill>
          <a:blip r:embed="rId5"/>
          <a:srcRect r="15488"/>
          <a:stretch>
            <a:fillRect/>
          </a:stretch>
        </p:blipFill>
        <p:spPr bwMode="auto">
          <a:xfrm>
            <a:off x="7380288" y="5964238"/>
            <a:ext cx="177165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3"/>
          <p:cNvSpPr>
            <a:spLocks noGrp="1" noChangeArrowheads="1"/>
          </p:cNvSpPr>
          <p:nvPr>
            <p:ph type="subTitle" idx="1"/>
          </p:nvPr>
        </p:nvSpPr>
        <p:spPr>
          <a:xfrm>
            <a:off x="1763713" y="4365625"/>
            <a:ext cx="6840537" cy="2159000"/>
          </a:xfrm>
        </p:spPr>
        <p:txBody>
          <a:bodyPr/>
          <a:lstStyle/>
          <a:p>
            <a:pPr>
              <a:lnSpc>
                <a:spcPct val="80000"/>
              </a:lnSpc>
            </a:pPr>
            <a:r>
              <a:rPr lang="en-US" sz="1800" b="1" smtClean="0">
                <a:ea typeface="ＭＳ Ｐゴシック"/>
                <a:cs typeface="ＭＳ Ｐゴシック"/>
              </a:rPr>
              <a:t> </a:t>
            </a:r>
            <a:endParaRPr lang="en-AU" sz="1400" b="1" smtClean="0">
              <a:ea typeface="ＭＳ Ｐゴシック"/>
              <a:cs typeface="ＭＳ Ｐゴシック"/>
            </a:endParaRPr>
          </a:p>
        </p:txBody>
      </p:sp>
      <p:sp>
        <p:nvSpPr>
          <p:cNvPr id="2" name="Title 1"/>
          <p:cNvSpPr>
            <a:spLocks noGrp="1"/>
          </p:cNvSpPr>
          <p:nvPr>
            <p:ph type="ctrTitle"/>
          </p:nvPr>
        </p:nvSpPr>
        <p:spPr>
          <a:xfrm>
            <a:off x="1258888" y="517525"/>
            <a:ext cx="5689600" cy="4695825"/>
          </a:xfrm>
        </p:spPr>
        <p:txBody>
          <a:bodyPr/>
          <a:lstStyle/>
          <a:p>
            <a:pPr algn="l">
              <a:defRPr/>
            </a:pPr>
            <a:r>
              <a:rPr lang="en-AU" sz="2000" dirty="0" smtClean="0">
                <a:latin typeface="+mn-lt"/>
              </a:rPr>
              <a:t/>
            </a:r>
            <a:br>
              <a:rPr lang="en-AU" sz="2000" dirty="0" smtClean="0">
                <a:latin typeface="+mn-lt"/>
              </a:rPr>
            </a:br>
            <a:r>
              <a:rPr lang="en-AU" sz="2000" dirty="0">
                <a:latin typeface="+mn-lt"/>
              </a:rPr>
              <a:t/>
            </a:r>
            <a:br>
              <a:rPr lang="en-AU" sz="2000" dirty="0">
                <a:latin typeface="+mn-lt"/>
              </a:rPr>
            </a:br>
            <a:r>
              <a:rPr lang="en-AU" sz="2000" dirty="0" smtClean="0">
                <a:latin typeface="+mn-lt"/>
              </a:rPr>
              <a:t/>
            </a:r>
            <a:br>
              <a:rPr lang="en-AU" sz="2000" dirty="0" smtClean="0">
                <a:latin typeface="+mn-lt"/>
              </a:rPr>
            </a:br>
            <a:r>
              <a:rPr lang="en-AU" sz="2000" dirty="0">
                <a:latin typeface="+mn-lt"/>
              </a:rPr>
              <a:t/>
            </a:r>
            <a:br>
              <a:rPr lang="en-AU" sz="2000" dirty="0">
                <a:latin typeface="+mn-lt"/>
              </a:rPr>
            </a:br>
            <a:r>
              <a:rPr lang="en-AU" sz="2000" dirty="0" smtClean="0">
                <a:latin typeface="+mn-lt"/>
              </a:rPr>
              <a:t/>
            </a:r>
            <a:br>
              <a:rPr lang="en-AU" sz="2000" dirty="0" smtClean="0">
                <a:latin typeface="+mn-lt"/>
              </a:rPr>
            </a:br>
            <a:r>
              <a:rPr lang="en-AU" sz="2000" dirty="0" smtClean="0">
                <a:latin typeface="+mn-lt"/>
              </a:rPr>
              <a:t>Value and challenges:</a:t>
            </a:r>
            <a:br>
              <a:rPr lang="en-AU" sz="2000" dirty="0" smtClean="0">
                <a:latin typeface="+mn-lt"/>
              </a:rPr>
            </a:br>
            <a:r>
              <a:rPr lang="en-AU" sz="2000" dirty="0">
                <a:latin typeface="+mn-lt"/>
              </a:rPr>
              <a:t/>
            </a:r>
            <a:br>
              <a:rPr lang="en-AU" sz="2000" dirty="0">
                <a:latin typeface="+mn-lt"/>
              </a:rPr>
            </a:br>
            <a:r>
              <a:rPr lang="en-AU" sz="1800" dirty="0" smtClean="0">
                <a:latin typeface="+mn-lt"/>
              </a:rPr>
              <a:t>Contributes to internationalisation at home</a:t>
            </a:r>
            <a:br>
              <a:rPr lang="en-AU" sz="1800" dirty="0" smtClean="0">
                <a:latin typeface="+mn-lt"/>
              </a:rPr>
            </a:br>
            <a:r>
              <a:rPr lang="en-AU" sz="1800" dirty="0">
                <a:latin typeface="+mn-lt"/>
              </a:rPr>
              <a:t/>
            </a:r>
            <a:br>
              <a:rPr lang="en-AU" sz="1800" dirty="0">
                <a:latin typeface="+mn-lt"/>
              </a:rPr>
            </a:br>
            <a:r>
              <a:rPr lang="en-AU" sz="1800" dirty="0" smtClean="0">
                <a:latin typeface="+mn-lt"/>
              </a:rPr>
              <a:t>Low cost, low risk compared with some other forms</a:t>
            </a:r>
            <a:br>
              <a:rPr lang="en-AU" sz="1800" dirty="0" smtClean="0">
                <a:latin typeface="+mn-lt"/>
              </a:rPr>
            </a:br>
            <a:r>
              <a:rPr lang="en-AU" sz="1800" dirty="0">
                <a:latin typeface="+mn-lt"/>
              </a:rPr>
              <a:t/>
            </a:r>
            <a:br>
              <a:rPr lang="en-AU" sz="1800" dirty="0">
                <a:latin typeface="+mn-lt"/>
              </a:rPr>
            </a:br>
            <a:r>
              <a:rPr lang="en-AU" sz="1800" dirty="0" smtClean="0">
                <a:latin typeface="+mn-lt"/>
              </a:rPr>
              <a:t>Student publications</a:t>
            </a:r>
            <a:br>
              <a:rPr lang="en-AU" sz="1800" dirty="0" smtClean="0">
                <a:latin typeface="+mn-lt"/>
              </a:rPr>
            </a:br>
            <a:r>
              <a:rPr lang="en-AU" sz="1800" dirty="0">
                <a:latin typeface="+mn-lt"/>
              </a:rPr>
              <a:t/>
            </a:r>
            <a:br>
              <a:rPr lang="en-AU" sz="1800" dirty="0">
                <a:latin typeface="+mn-lt"/>
              </a:rPr>
            </a:br>
            <a:r>
              <a:rPr lang="en-AU" sz="1800" dirty="0" smtClean="0">
                <a:latin typeface="+mn-lt"/>
              </a:rPr>
              <a:t>Develops new but authentic links between staff within the network</a:t>
            </a:r>
            <a:br>
              <a:rPr lang="en-AU" sz="1800" dirty="0" smtClean="0">
                <a:latin typeface="+mn-lt"/>
              </a:rPr>
            </a:br>
            <a:r>
              <a:rPr lang="en-AU" sz="1800" dirty="0">
                <a:latin typeface="+mn-lt"/>
              </a:rPr>
              <a:t/>
            </a:r>
            <a:br>
              <a:rPr lang="en-AU" sz="1800" dirty="0">
                <a:latin typeface="+mn-lt"/>
              </a:rPr>
            </a:br>
            <a:r>
              <a:rPr lang="en-AU" sz="1800" dirty="0" smtClean="0">
                <a:latin typeface="+mn-lt"/>
              </a:rPr>
              <a:t>Managing time zones for the project</a:t>
            </a:r>
            <a:br>
              <a:rPr lang="en-AU" sz="1800" dirty="0" smtClean="0">
                <a:latin typeface="+mn-lt"/>
              </a:rPr>
            </a:br>
            <a:r>
              <a:rPr lang="en-AU" sz="1800" dirty="0">
                <a:latin typeface="+mn-lt"/>
              </a:rPr>
              <a:t/>
            </a:r>
            <a:br>
              <a:rPr lang="en-AU" sz="1800" dirty="0">
                <a:latin typeface="+mn-lt"/>
              </a:rPr>
            </a:br>
            <a:r>
              <a:rPr lang="en-AU" sz="1800" dirty="0" smtClean="0">
                <a:latin typeface="+mn-lt"/>
              </a:rPr>
              <a:t>Pilot will reveal more about capacity:  labour intensive for staff in early stages</a:t>
            </a:r>
            <a:br>
              <a:rPr lang="en-AU" sz="1800" dirty="0" smtClean="0">
                <a:latin typeface="+mn-lt"/>
              </a:rPr>
            </a:br>
            <a:r>
              <a:rPr lang="en-AU" sz="2000" dirty="0">
                <a:latin typeface="+mn-lt"/>
              </a:rPr>
              <a:t/>
            </a:r>
            <a:br>
              <a:rPr lang="en-AU" sz="2000" dirty="0">
                <a:latin typeface="+mn-lt"/>
              </a:rPr>
            </a:br>
            <a:r>
              <a:rPr lang="en-AU" sz="2000" dirty="0" smtClean="0">
                <a:latin typeface="+mn-lt"/>
              </a:rPr>
              <a:t/>
            </a:r>
            <a:br>
              <a:rPr lang="en-AU" sz="2000" dirty="0" smtClean="0">
                <a:latin typeface="+mn-lt"/>
              </a:rPr>
            </a:br>
            <a:r>
              <a:rPr lang="en-AU" sz="2000" dirty="0">
                <a:latin typeface="+mn-lt"/>
              </a:rPr>
              <a:t/>
            </a:r>
            <a:br>
              <a:rPr lang="en-AU" sz="2000" dirty="0">
                <a:latin typeface="+mn-lt"/>
              </a:rPr>
            </a:br>
            <a:r>
              <a:rPr lang="en-AU" sz="2000" dirty="0" smtClean="0">
                <a:latin typeface="+mn-lt"/>
              </a:rPr>
              <a:t/>
            </a:r>
            <a:br>
              <a:rPr lang="en-AU" sz="2000" dirty="0" smtClean="0">
                <a:latin typeface="+mn-lt"/>
              </a:rPr>
            </a:br>
            <a:r>
              <a:rPr lang="en-AU" sz="2000" dirty="0">
                <a:latin typeface="+mn-lt"/>
              </a:rPr>
              <a:t/>
            </a:r>
            <a:br>
              <a:rPr lang="en-AU" sz="2000" dirty="0">
                <a:latin typeface="+mn-lt"/>
              </a:rPr>
            </a:br>
            <a:endParaRPr lang="en-AU" sz="2000" dirty="0">
              <a:latin typeface="+mn-lt"/>
            </a:endParaRPr>
          </a:p>
        </p:txBody>
      </p:sp>
      <p:pic>
        <p:nvPicPr>
          <p:cNvPr id="99331" name="Picture 8" descr="See full size image">
            <a:hlinkClick r:id="rId3"/>
          </p:cNvPr>
          <p:cNvPicPr>
            <a:picLocks noChangeAspect="1" noChangeArrowheads="1"/>
          </p:cNvPicPr>
          <p:nvPr/>
        </p:nvPicPr>
        <p:blipFill>
          <a:blip r:embed="rId4"/>
          <a:srcRect/>
          <a:stretch>
            <a:fillRect/>
          </a:stretch>
        </p:blipFill>
        <p:spPr bwMode="auto">
          <a:xfrm>
            <a:off x="7524750" y="392113"/>
            <a:ext cx="1143000" cy="876300"/>
          </a:xfrm>
          <a:prstGeom prst="rect">
            <a:avLst/>
          </a:prstGeom>
          <a:noFill/>
          <a:ln w="9525">
            <a:noFill/>
            <a:miter lim="800000"/>
            <a:headEnd/>
            <a:tailEnd/>
          </a:ln>
        </p:spPr>
      </p:pic>
      <p:pic>
        <p:nvPicPr>
          <p:cNvPr id="99332" name="Picture 3"/>
          <p:cNvPicPr>
            <a:picLocks noChangeAspect="1" noChangeArrowheads="1"/>
          </p:cNvPicPr>
          <p:nvPr/>
        </p:nvPicPr>
        <p:blipFill>
          <a:blip r:embed="rId5"/>
          <a:srcRect r="15488"/>
          <a:stretch>
            <a:fillRect/>
          </a:stretch>
        </p:blipFill>
        <p:spPr bwMode="auto">
          <a:xfrm>
            <a:off x="7380288" y="5964238"/>
            <a:ext cx="177165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690563" y="2276475"/>
            <a:ext cx="7772400" cy="1470025"/>
          </a:xfrm>
        </p:spPr>
        <p:txBody>
          <a:bodyPr/>
          <a:lstStyle/>
          <a:p>
            <a:pPr>
              <a:defRPr/>
            </a:pPr>
            <a:r>
              <a:rPr lang="en-US" b="0" dirty="0" smtClean="0">
                <a:effectLst>
                  <a:outerShdw blurRad="38100" dist="38100" dir="2700000" algn="tl">
                    <a:srgbClr val="C0C0C0"/>
                  </a:outerShdw>
                </a:effectLst>
              </a:rPr>
              <a:t/>
            </a:r>
            <a:br>
              <a:rPr lang="en-US" b="0" dirty="0" smtClean="0">
                <a:effectLst>
                  <a:outerShdw blurRad="38100" dist="38100" dir="2700000" algn="tl">
                    <a:srgbClr val="C0C0C0"/>
                  </a:outerShdw>
                </a:effectLst>
              </a:rPr>
            </a:br>
            <a:r>
              <a:rPr lang="en-US" b="0" dirty="0" smtClean="0">
                <a:effectLst>
                  <a:outerShdw blurRad="38100" dist="38100" dir="2700000" algn="tl">
                    <a:srgbClr val="C0C0C0"/>
                  </a:outerShdw>
                </a:effectLst>
              </a:rPr>
              <a:t>  </a:t>
            </a:r>
            <a:endParaRPr lang="en-AU" sz="2000" dirty="0" smtClean="0">
              <a:effectLst>
                <a:outerShdw blurRad="38100" dist="38100" dir="2700000" algn="tl">
                  <a:srgbClr val="C0C0C0"/>
                </a:outerShdw>
              </a:effectLst>
            </a:endParaRPr>
          </a:p>
        </p:txBody>
      </p:sp>
      <p:sp>
        <p:nvSpPr>
          <p:cNvPr id="101378" name="Rectangle 3"/>
          <p:cNvSpPr>
            <a:spLocks noGrp="1" noChangeArrowheads="1"/>
          </p:cNvSpPr>
          <p:nvPr>
            <p:ph type="subTitle" idx="1"/>
          </p:nvPr>
        </p:nvSpPr>
        <p:spPr/>
        <p:txBody>
          <a:bodyPr/>
          <a:lstStyle/>
          <a:p>
            <a:pPr>
              <a:lnSpc>
                <a:spcPct val="80000"/>
              </a:lnSpc>
            </a:pPr>
            <a:r>
              <a:rPr lang="en-US" sz="1800" b="1" smtClean="0">
                <a:ea typeface="ＭＳ Ｐゴシック"/>
                <a:cs typeface="ＭＳ Ｐゴシック"/>
              </a:rPr>
              <a:t> </a:t>
            </a:r>
            <a:endParaRPr lang="en-AU" sz="1400" b="1" smtClean="0">
              <a:ea typeface="ＭＳ Ｐゴシック"/>
              <a:cs typeface="ＭＳ Ｐゴシック"/>
            </a:endParaRPr>
          </a:p>
        </p:txBody>
      </p:sp>
      <p:pic>
        <p:nvPicPr>
          <p:cNvPr id="101379" name="Picture 3"/>
          <p:cNvPicPr>
            <a:picLocks noChangeAspect="1" noChangeArrowheads="1"/>
          </p:cNvPicPr>
          <p:nvPr/>
        </p:nvPicPr>
        <p:blipFill>
          <a:blip r:embed="rId3"/>
          <a:srcRect r="15488"/>
          <a:stretch>
            <a:fillRect/>
          </a:stretch>
        </p:blipFill>
        <p:spPr bwMode="auto">
          <a:xfrm>
            <a:off x="7308850" y="319088"/>
            <a:ext cx="1770063" cy="704850"/>
          </a:xfrm>
          <a:prstGeom prst="rect">
            <a:avLst/>
          </a:prstGeom>
          <a:noFill/>
          <a:ln w="9525">
            <a:noFill/>
            <a:miter lim="800000"/>
            <a:headEnd/>
            <a:tailEnd/>
          </a:ln>
        </p:spPr>
      </p:pic>
      <p:pic>
        <p:nvPicPr>
          <p:cNvPr id="101380" name="Picture 8" descr="See full size image">
            <a:hlinkClick r:id="rId4"/>
          </p:cNvPr>
          <p:cNvPicPr>
            <a:picLocks noChangeAspect="1" noChangeArrowheads="1"/>
          </p:cNvPicPr>
          <p:nvPr/>
        </p:nvPicPr>
        <p:blipFill>
          <a:blip r:embed="rId5"/>
          <a:srcRect/>
          <a:stretch>
            <a:fillRect/>
          </a:stretch>
        </p:blipFill>
        <p:spPr bwMode="auto">
          <a:xfrm>
            <a:off x="323850" y="319088"/>
            <a:ext cx="1143000" cy="876300"/>
          </a:xfrm>
          <a:prstGeom prst="rect">
            <a:avLst/>
          </a:prstGeom>
          <a:noFill/>
          <a:ln w="9525">
            <a:noFill/>
            <a:miter lim="800000"/>
            <a:headEnd/>
            <a:tailEnd/>
          </a:ln>
        </p:spPr>
      </p:pic>
      <p:pic>
        <p:nvPicPr>
          <p:cNvPr id="101381" name="Picture 7"/>
          <p:cNvPicPr>
            <a:picLocks noChangeAspect="1" noChangeArrowheads="1"/>
          </p:cNvPicPr>
          <p:nvPr/>
        </p:nvPicPr>
        <p:blipFill>
          <a:blip r:embed="rId6"/>
          <a:srcRect/>
          <a:stretch>
            <a:fillRect/>
          </a:stretch>
        </p:blipFill>
        <p:spPr bwMode="auto">
          <a:xfrm>
            <a:off x="0" y="3429000"/>
            <a:ext cx="9151938" cy="3465513"/>
          </a:xfrm>
          <a:prstGeom prst="rect">
            <a:avLst/>
          </a:prstGeom>
          <a:noFill/>
          <a:ln w="9525">
            <a:noFill/>
            <a:miter lim="800000"/>
            <a:headEnd/>
            <a:tailEnd/>
          </a:ln>
        </p:spPr>
      </p:pic>
      <p:sp>
        <p:nvSpPr>
          <p:cNvPr id="101382" name="TextBox 2"/>
          <p:cNvSpPr txBox="1">
            <a:spLocks noChangeArrowheads="1"/>
          </p:cNvSpPr>
          <p:nvPr/>
        </p:nvSpPr>
        <p:spPr bwMode="auto">
          <a:xfrm>
            <a:off x="2339975" y="2205038"/>
            <a:ext cx="5111750" cy="1076325"/>
          </a:xfrm>
          <a:prstGeom prst="rect">
            <a:avLst/>
          </a:prstGeom>
          <a:noFill/>
          <a:ln w="9525">
            <a:noFill/>
            <a:miter lim="800000"/>
            <a:headEnd/>
            <a:tailEnd/>
          </a:ln>
        </p:spPr>
        <p:txBody>
          <a:bodyPr>
            <a:spAutoFit/>
          </a:bodyPr>
          <a:lstStyle/>
          <a:p>
            <a:pPr algn="ctr" eaLnBrk="0" hangingPunct="0"/>
            <a:r>
              <a:rPr lang="en-AU" sz="3200">
                <a:solidFill>
                  <a:srgbClr val="3333CC"/>
                </a:solidFill>
                <a:ea typeface="ＭＳ Ｐゴシック"/>
                <a:cs typeface="ＭＳ Ｐゴシック"/>
              </a:rPr>
              <a:t>Thank you</a:t>
            </a:r>
          </a:p>
          <a:p>
            <a:pPr algn="ctr" eaLnBrk="0" hangingPunct="0"/>
            <a:endParaRPr lang="en-AU" sz="3200">
              <a:solidFill>
                <a:srgbClr val="3333CC"/>
              </a:solidFill>
              <a:ea typeface="ＭＳ Ｐゴシック"/>
              <a:cs typeface="ＭＳ Ｐゴシック"/>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3"/>
          <p:cNvSpPr>
            <a:spLocks noGrp="1"/>
          </p:cNvSpPr>
          <p:nvPr>
            <p:ph type="title"/>
          </p:nvPr>
        </p:nvSpPr>
        <p:spPr>
          <a:xfrm>
            <a:off x="2209800" y="381000"/>
            <a:ext cx="6553200" cy="1036638"/>
          </a:xfrm>
        </p:spPr>
        <p:txBody>
          <a:bodyPr/>
          <a:lstStyle/>
          <a:p>
            <a:pPr eaLnBrk="1" hangingPunct="1"/>
            <a:r>
              <a:rPr lang="en-US" sz="4000" b="1" smtClean="0"/>
              <a:t>The Matariki Network Members</a:t>
            </a:r>
          </a:p>
        </p:txBody>
      </p:sp>
      <p:sp>
        <p:nvSpPr>
          <p:cNvPr id="62466" name="Text Box 6"/>
          <p:cNvSpPr txBox="1">
            <a:spLocks noChangeArrowheads="1"/>
          </p:cNvSpPr>
          <p:nvPr/>
        </p:nvSpPr>
        <p:spPr bwMode="auto">
          <a:xfrm>
            <a:off x="990600" y="2133600"/>
            <a:ext cx="7467600" cy="4906963"/>
          </a:xfrm>
          <a:prstGeom prst="rect">
            <a:avLst/>
          </a:prstGeom>
          <a:noFill/>
          <a:ln w="9525">
            <a:noFill/>
            <a:miter lim="800000"/>
            <a:headEnd/>
            <a:tailEnd/>
          </a:ln>
        </p:spPr>
        <p:txBody>
          <a:bodyPr>
            <a:spAutoFit/>
          </a:bodyPr>
          <a:lstStyle/>
          <a:p>
            <a:pPr>
              <a:spcBef>
                <a:spcPct val="50000"/>
              </a:spcBef>
            </a:pPr>
            <a:r>
              <a:rPr lang="en-NZ">
                <a:solidFill>
                  <a:srgbClr val="335885"/>
                </a:solidFill>
                <a:latin typeface="Georgia" pitchFamily="18" charset="0"/>
              </a:rPr>
              <a:t>The Matariki Network of Universities was formed in 2010 </a:t>
            </a:r>
          </a:p>
          <a:p>
            <a:pPr>
              <a:spcBef>
                <a:spcPct val="50000"/>
              </a:spcBef>
            </a:pPr>
            <a:r>
              <a:rPr lang="en-NZ">
                <a:solidFill>
                  <a:srgbClr val="335885"/>
                </a:solidFill>
                <a:latin typeface="Georgia" pitchFamily="18" charset="0"/>
              </a:rPr>
              <a:t>Membership comprises: </a:t>
            </a:r>
          </a:p>
          <a:p>
            <a:pPr>
              <a:spcBef>
                <a:spcPct val="50000"/>
              </a:spcBef>
            </a:pPr>
            <a:r>
              <a:rPr lang="en-NZ">
                <a:solidFill>
                  <a:srgbClr val="335885"/>
                </a:solidFill>
                <a:latin typeface="Georgia" pitchFamily="18" charset="0"/>
              </a:rPr>
              <a:t>Dartmouth College (USA),</a:t>
            </a:r>
          </a:p>
          <a:p>
            <a:pPr>
              <a:spcBef>
                <a:spcPct val="50000"/>
              </a:spcBef>
            </a:pPr>
            <a:r>
              <a:rPr lang="en-NZ">
                <a:solidFill>
                  <a:srgbClr val="335885"/>
                </a:solidFill>
                <a:latin typeface="Georgia" pitchFamily="18" charset="0"/>
              </a:rPr>
              <a:t>Durham University (England),</a:t>
            </a:r>
          </a:p>
          <a:p>
            <a:pPr>
              <a:spcBef>
                <a:spcPct val="50000"/>
              </a:spcBef>
            </a:pPr>
            <a:r>
              <a:rPr lang="en-AU">
                <a:solidFill>
                  <a:srgbClr val="335885"/>
                </a:solidFill>
                <a:latin typeface="Georgia" pitchFamily="18" charset="0"/>
              </a:rPr>
              <a:t>Eberhard Karls University of Tübingen</a:t>
            </a:r>
            <a:r>
              <a:rPr lang="en-NZ">
                <a:solidFill>
                  <a:srgbClr val="335885"/>
                </a:solidFill>
                <a:latin typeface="Georgia" pitchFamily="18" charset="0"/>
              </a:rPr>
              <a:t> (Germany)</a:t>
            </a:r>
          </a:p>
          <a:p>
            <a:pPr>
              <a:spcBef>
                <a:spcPct val="50000"/>
              </a:spcBef>
            </a:pPr>
            <a:r>
              <a:rPr lang="en-NZ">
                <a:solidFill>
                  <a:srgbClr val="335885"/>
                </a:solidFill>
                <a:latin typeface="Georgia" pitchFamily="18" charset="0"/>
              </a:rPr>
              <a:t>Queen’s University (Canada),</a:t>
            </a:r>
          </a:p>
          <a:p>
            <a:pPr>
              <a:spcBef>
                <a:spcPct val="50000"/>
              </a:spcBef>
            </a:pPr>
            <a:r>
              <a:rPr lang="en-NZ">
                <a:solidFill>
                  <a:srgbClr val="335885"/>
                </a:solidFill>
                <a:latin typeface="Georgia" pitchFamily="18" charset="0"/>
              </a:rPr>
              <a:t>The University of Western Australia (Australia),</a:t>
            </a:r>
          </a:p>
          <a:p>
            <a:pPr>
              <a:spcBef>
                <a:spcPct val="50000"/>
              </a:spcBef>
            </a:pPr>
            <a:r>
              <a:rPr lang="en-NZ">
                <a:solidFill>
                  <a:srgbClr val="335885"/>
                </a:solidFill>
                <a:latin typeface="Georgia" pitchFamily="18" charset="0"/>
              </a:rPr>
              <a:t>University of Otago (New Zealand), </a:t>
            </a:r>
          </a:p>
          <a:p>
            <a:pPr>
              <a:spcBef>
                <a:spcPct val="50000"/>
              </a:spcBef>
            </a:pPr>
            <a:r>
              <a:rPr lang="en-NZ">
                <a:solidFill>
                  <a:srgbClr val="335885"/>
                </a:solidFill>
                <a:latin typeface="Georgia" pitchFamily="18" charset="0"/>
              </a:rPr>
              <a:t>Uppsala University (Sweden)</a:t>
            </a:r>
          </a:p>
          <a:p>
            <a:pPr>
              <a:spcBef>
                <a:spcPct val="50000"/>
              </a:spcBef>
            </a:pPr>
            <a:endParaRPr lang="en-NZ">
              <a:solidFill>
                <a:srgbClr val="335885"/>
              </a:solidFill>
              <a:latin typeface="Georgia" pitchFamily="18" charset="0"/>
            </a:endParaRPr>
          </a:p>
          <a:p>
            <a:pPr>
              <a:spcBef>
                <a:spcPct val="50000"/>
              </a:spcBef>
            </a:pPr>
            <a:endParaRPr lang="en-NZ">
              <a:solidFill>
                <a:srgbClr val="335885"/>
              </a:solidFill>
              <a:latin typeface="Georgia" pitchFamily="18" charset="0"/>
            </a:endParaRPr>
          </a:p>
          <a:p>
            <a:pPr>
              <a:spcBef>
                <a:spcPct val="50000"/>
              </a:spcBef>
            </a:pPr>
            <a:endParaRPr lang="en-AU">
              <a:solidFill>
                <a:srgbClr val="335885"/>
              </a:solidFill>
              <a:latin typeface="Georgia"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3"/>
          <p:cNvSpPr>
            <a:spLocks noGrp="1"/>
          </p:cNvSpPr>
          <p:nvPr>
            <p:ph type="title" idx="4294967295"/>
          </p:nvPr>
        </p:nvSpPr>
        <p:spPr>
          <a:xfrm>
            <a:off x="2209800" y="381000"/>
            <a:ext cx="6553200" cy="1036638"/>
          </a:xfrm>
        </p:spPr>
        <p:txBody>
          <a:bodyPr/>
          <a:lstStyle/>
          <a:p>
            <a:pPr eaLnBrk="1" hangingPunct="1"/>
            <a:r>
              <a:rPr lang="en-US" sz="4000" b="1" smtClean="0"/>
              <a:t>Speaker Three</a:t>
            </a:r>
          </a:p>
        </p:txBody>
      </p:sp>
      <p:sp>
        <p:nvSpPr>
          <p:cNvPr id="103426" name="Text Box 6"/>
          <p:cNvSpPr txBox="1">
            <a:spLocks noChangeArrowheads="1"/>
          </p:cNvSpPr>
          <p:nvPr/>
        </p:nvSpPr>
        <p:spPr bwMode="auto">
          <a:xfrm>
            <a:off x="990600" y="2133600"/>
            <a:ext cx="7467600" cy="2292350"/>
          </a:xfrm>
          <a:prstGeom prst="rect">
            <a:avLst/>
          </a:prstGeom>
          <a:noFill/>
          <a:ln w="9525">
            <a:noFill/>
            <a:miter lim="800000"/>
            <a:headEnd/>
            <a:tailEnd/>
          </a:ln>
        </p:spPr>
        <p:txBody>
          <a:bodyPr>
            <a:spAutoFit/>
          </a:bodyPr>
          <a:lstStyle/>
          <a:p>
            <a:pPr>
              <a:spcBef>
                <a:spcPct val="50000"/>
              </a:spcBef>
            </a:pPr>
            <a:r>
              <a:rPr lang="en-NZ">
                <a:solidFill>
                  <a:srgbClr val="335885"/>
                </a:solidFill>
                <a:latin typeface="Georgia" pitchFamily="18" charset="0"/>
              </a:rPr>
              <a:t>Professor Lindsay Whaley, Associate Provost of International Affairs, Dartmouth College, USA</a:t>
            </a:r>
            <a:endParaRPr lang="en-AU">
              <a:solidFill>
                <a:srgbClr val="335885"/>
              </a:solidFill>
              <a:latin typeface="Georgia" pitchFamily="18" charset="0"/>
            </a:endParaRPr>
          </a:p>
          <a:p>
            <a:pPr>
              <a:spcBef>
                <a:spcPct val="50000"/>
              </a:spcBef>
            </a:pPr>
            <a:endParaRPr lang="en-NZ">
              <a:solidFill>
                <a:srgbClr val="335885"/>
              </a:solidFill>
              <a:latin typeface="Georgia" pitchFamily="18" charset="0"/>
            </a:endParaRPr>
          </a:p>
          <a:p>
            <a:pPr>
              <a:spcBef>
                <a:spcPct val="50000"/>
              </a:spcBef>
            </a:pPr>
            <a:endParaRPr lang="en-NZ">
              <a:solidFill>
                <a:srgbClr val="335885"/>
              </a:solidFill>
              <a:latin typeface="Georgia" pitchFamily="18" charset="0"/>
            </a:endParaRPr>
          </a:p>
          <a:p>
            <a:pPr>
              <a:spcBef>
                <a:spcPct val="50000"/>
              </a:spcBef>
            </a:pPr>
            <a:endParaRPr lang="en-NZ">
              <a:solidFill>
                <a:srgbClr val="335885"/>
              </a:solidFill>
              <a:latin typeface="Georgia" pitchFamily="18" charset="0"/>
            </a:endParaRPr>
          </a:p>
          <a:p>
            <a:pPr>
              <a:spcBef>
                <a:spcPct val="50000"/>
              </a:spcBef>
            </a:pPr>
            <a:endParaRPr lang="en-AU">
              <a:solidFill>
                <a:srgbClr val="335885"/>
              </a:solidFill>
              <a:latin typeface="Georgia"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ctrTitle"/>
          </p:nvPr>
        </p:nvSpPr>
        <p:spPr/>
        <p:txBody>
          <a:bodyPr/>
          <a:lstStyle/>
          <a:p>
            <a:pPr eaLnBrk="1" hangingPunct="1"/>
            <a:endParaRPr lang="en-AU"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a:p>
        </p:txBody>
      </p:sp>
      <p:pic>
        <p:nvPicPr>
          <p:cNvPr id="104451" name="Picture 3" descr="_E0Q6188.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04452" name="Picture 4" descr="dartmouth-1.gif"/>
          <p:cNvPicPr>
            <a:picLocks noChangeAspect="1"/>
          </p:cNvPicPr>
          <p:nvPr/>
        </p:nvPicPr>
        <p:blipFill>
          <a:blip r:embed="rId3"/>
          <a:srcRect/>
          <a:stretch>
            <a:fillRect/>
          </a:stretch>
        </p:blipFill>
        <p:spPr bwMode="auto">
          <a:xfrm>
            <a:off x="0" y="0"/>
            <a:ext cx="3810000" cy="762000"/>
          </a:xfrm>
          <a:prstGeom prst="rect">
            <a:avLst/>
          </a:prstGeom>
          <a:noFill/>
          <a:ln w="9525">
            <a:noFill/>
            <a:miter lim="800000"/>
            <a:headEnd/>
            <a:tailEnd/>
          </a:ln>
        </p:spPr>
      </p:pic>
      <p:pic>
        <p:nvPicPr>
          <p:cNvPr id="104453" name="Picture 3"/>
          <p:cNvPicPr>
            <a:picLocks noChangeAspect="1" noChangeArrowheads="1"/>
          </p:cNvPicPr>
          <p:nvPr/>
        </p:nvPicPr>
        <p:blipFill>
          <a:blip r:embed="rId4"/>
          <a:srcRect r="15488"/>
          <a:stretch>
            <a:fillRect/>
          </a:stretch>
        </p:blipFill>
        <p:spPr bwMode="auto">
          <a:xfrm>
            <a:off x="7380288" y="6153150"/>
            <a:ext cx="1771650" cy="704850"/>
          </a:xfrm>
          <a:prstGeom prst="rect">
            <a:avLst/>
          </a:prstGeom>
          <a:noFill/>
          <a:ln w="9525">
            <a:noFill/>
            <a:miter lim="800000"/>
            <a:headEnd/>
            <a:tailEnd/>
          </a:ln>
        </p:spPr>
      </p:pic>
      <p:sp>
        <p:nvSpPr>
          <p:cNvPr id="104454" name="TextBox 6"/>
          <p:cNvSpPr txBox="1">
            <a:spLocks noChangeArrowheads="1"/>
          </p:cNvSpPr>
          <p:nvPr/>
        </p:nvSpPr>
        <p:spPr bwMode="auto">
          <a:xfrm>
            <a:off x="565150" y="1236663"/>
            <a:ext cx="7532688" cy="1200150"/>
          </a:xfrm>
          <a:prstGeom prst="rect">
            <a:avLst/>
          </a:prstGeom>
          <a:noFill/>
          <a:ln w="9525">
            <a:noFill/>
            <a:miter lim="800000"/>
            <a:headEnd/>
            <a:tailEnd/>
          </a:ln>
        </p:spPr>
        <p:txBody>
          <a:bodyPr wrap="none">
            <a:spAutoFit/>
          </a:bodyPr>
          <a:lstStyle/>
          <a:p>
            <a:pPr defTabSz="457200"/>
            <a:r>
              <a:rPr lang="en-US" sz="3200">
                <a:solidFill>
                  <a:srgbClr val="FFFFFF"/>
                </a:solidFill>
                <a:latin typeface="Calibri" pitchFamily="34" charset="0"/>
              </a:rPr>
              <a:t>Curriculum Building in the Matariki Network</a:t>
            </a:r>
            <a:endParaRPr lang="en-US" sz="2800">
              <a:solidFill>
                <a:srgbClr val="FFFFFF"/>
              </a:solidFill>
              <a:latin typeface="Calibri" pitchFamily="34" charset="0"/>
            </a:endParaRPr>
          </a:p>
          <a:p>
            <a:pPr defTabSz="457200"/>
            <a:r>
              <a:rPr lang="en-US" sz="2000">
                <a:solidFill>
                  <a:srgbClr val="FFFFFF"/>
                </a:solidFill>
                <a:latin typeface="Calibri" pitchFamily="34" charset="0"/>
              </a:rPr>
              <a:t>Lindsay Whaley</a:t>
            </a:r>
          </a:p>
          <a:p>
            <a:pPr defTabSz="457200"/>
            <a:r>
              <a:rPr lang="en-US" sz="2000">
                <a:solidFill>
                  <a:srgbClr val="FFFFFF"/>
                </a:solidFill>
                <a:latin typeface="Calibri" pitchFamily="34" charset="0"/>
              </a:rPr>
              <a:t>Associate Provost for International Affairs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4B0B"/>
            </a:gs>
            <a:gs pos="28999">
              <a:srgbClr val="194B0B"/>
            </a:gs>
            <a:gs pos="100000">
              <a:srgbClr val="FFFFFF"/>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1138" y="925513"/>
            <a:ext cx="8613775" cy="1470025"/>
          </a:xfrm>
        </p:spPr>
        <p:txBody>
          <a:bodyPr rtlCol="0">
            <a:normAutofit fontScale="90000"/>
          </a:bodyPr>
          <a:lstStyle/>
          <a:p>
            <a:pPr eaLnBrk="1" fontAlgn="auto" hangingPunct="1">
              <a:spcAft>
                <a:spcPts val="0"/>
              </a:spcAft>
              <a:defRPr/>
            </a:pPr>
            <a:r>
              <a:rPr lang="en-US" i="1" dirty="0" smtClean="0"/>
              <a:t>MNU provides opportunities for curricular innovations in several ways:</a:t>
            </a:r>
            <a:endParaRPr lang="en-US" i="1" dirty="0"/>
          </a:p>
        </p:txBody>
      </p:sp>
      <p:sp>
        <p:nvSpPr>
          <p:cNvPr id="3" name="Subtitle 2"/>
          <p:cNvSpPr>
            <a:spLocks noGrp="1"/>
          </p:cNvSpPr>
          <p:nvPr>
            <p:ph type="subTitle" idx="1"/>
          </p:nvPr>
        </p:nvSpPr>
        <p:spPr>
          <a:xfrm>
            <a:off x="944563" y="2767013"/>
            <a:ext cx="7131050" cy="2871787"/>
          </a:xfrm>
        </p:spPr>
        <p:txBody>
          <a:bodyPr rtlCol="0">
            <a:normAutofit fontScale="92500" lnSpcReduction="10000"/>
          </a:bodyPr>
          <a:lstStyle/>
          <a:p>
            <a:pPr marL="685800" indent="-914400" algn="l" eaLnBrk="1" fontAlgn="auto" hangingPunct="1">
              <a:spcBef>
                <a:spcPts val="1000"/>
              </a:spcBef>
              <a:spcAft>
                <a:spcPts val="0"/>
              </a:spcAft>
              <a:buFont typeface="Arial"/>
              <a:buNone/>
              <a:defRPr/>
            </a:pPr>
            <a:r>
              <a:rPr lang="en-US" dirty="0" smtClean="0">
                <a:solidFill>
                  <a:schemeClr val="tx1"/>
                </a:solidFill>
              </a:rPr>
              <a:t>-An international component can be added to areas that have lacked it</a:t>
            </a:r>
          </a:p>
          <a:p>
            <a:pPr marL="685800" indent="-914400" algn="l" eaLnBrk="1" fontAlgn="auto" hangingPunct="1">
              <a:spcBef>
                <a:spcPts val="1000"/>
              </a:spcBef>
              <a:spcAft>
                <a:spcPts val="0"/>
              </a:spcAft>
              <a:buFont typeface="Arial"/>
              <a:buNone/>
              <a:defRPr/>
            </a:pPr>
            <a:r>
              <a:rPr lang="en-US" dirty="0" smtClean="0">
                <a:solidFill>
                  <a:schemeClr val="tx1"/>
                </a:solidFill>
              </a:rPr>
              <a:t>-Small departments become larger through collaborations</a:t>
            </a:r>
          </a:p>
          <a:p>
            <a:pPr marL="685800" indent="-914400" algn="l" eaLnBrk="1" fontAlgn="auto" hangingPunct="1">
              <a:spcBef>
                <a:spcPts val="1000"/>
              </a:spcBef>
              <a:spcAft>
                <a:spcPts val="0"/>
              </a:spcAft>
              <a:buFont typeface="Arial"/>
              <a:buNone/>
              <a:defRPr/>
            </a:pPr>
            <a:r>
              <a:rPr lang="en-US" dirty="0" smtClean="0">
                <a:solidFill>
                  <a:schemeClr val="tx1"/>
                </a:solidFill>
              </a:rPr>
              <a:t>-Sharing of ideas naturally leads to curricular reform</a:t>
            </a:r>
            <a:endParaRPr lang="en-US" dirty="0">
              <a:solidFill>
                <a:schemeClr val="tx1"/>
              </a:solidFill>
            </a:endParaRPr>
          </a:p>
        </p:txBody>
      </p:sp>
      <p:pic>
        <p:nvPicPr>
          <p:cNvPr id="105476" name="Picture 4" descr="dartmouth-1.gif"/>
          <p:cNvPicPr>
            <a:picLocks noChangeAspect="1"/>
          </p:cNvPicPr>
          <p:nvPr/>
        </p:nvPicPr>
        <p:blipFill>
          <a:blip r:embed="rId2"/>
          <a:srcRect/>
          <a:stretch>
            <a:fillRect/>
          </a:stretch>
        </p:blipFill>
        <p:spPr bwMode="auto">
          <a:xfrm>
            <a:off x="0" y="0"/>
            <a:ext cx="2895600" cy="579438"/>
          </a:xfrm>
          <a:prstGeom prst="rect">
            <a:avLst/>
          </a:prstGeom>
          <a:noFill/>
          <a:ln w="9525">
            <a:noFill/>
            <a:miter lim="800000"/>
            <a:headEnd/>
            <a:tailEnd/>
          </a:ln>
        </p:spPr>
      </p:pic>
      <p:pic>
        <p:nvPicPr>
          <p:cNvPr id="105477" name="Picture 3"/>
          <p:cNvPicPr>
            <a:picLocks noChangeAspect="1" noChangeArrowheads="1"/>
          </p:cNvPicPr>
          <p:nvPr/>
        </p:nvPicPr>
        <p:blipFill>
          <a:blip r:embed="rId3"/>
          <a:srcRect r="15488"/>
          <a:stretch>
            <a:fillRect/>
          </a:stretch>
        </p:blipFill>
        <p:spPr bwMode="auto">
          <a:xfrm>
            <a:off x="7372350" y="6153150"/>
            <a:ext cx="177165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4B0B"/>
            </a:gs>
            <a:gs pos="28999">
              <a:srgbClr val="194B0B"/>
            </a:gs>
            <a:gs pos="100000">
              <a:srgbClr val="FFFFFF"/>
            </a:gs>
          </a:gsLst>
          <a:lin ang="0" scaled="1"/>
        </a:gradFill>
        <a:effectLst/>
      </p:bgPr>
    </p:bg>
    <p:spTree>
      <p:nvGrpSpPr>
        <p:cNvPr id="1" name=""/>
        <p:cNvGrpSpPr/>
        <p:nvPr/>
      </p:nvGrpSpPr>
      <p:grpSpPr>
        <a:xfrm>
          <a:off x="0" y="0"/>
          <a:ext cx="0" cy="0"/>
          <a:chOff x="0" y="0"/>
          <a:chExt cx="0" cy="0"/>
        </a:xfrm>
      </p:grpSpPr>
      <p:sp>
        <p:nvSpPr>
          <p:cNvPr id="106498" name="Title 1"/>
          <p:cNvSpPr>
            <a:spLocks noGrp="1"/>
          </p:cNvSpPr>
          <p:nvPr>
            <p:ph type="ctrTitle"/>
          </p:nvPr>
        </p:nvSpPr>
        <p:spPr>
          <a:xfrm>
            <a:off x="406400" y="774700"/>
            <a:ext cx="7772400" cy="1470025"/>
          </a:xfrm>
        </p:spPr>
        <p:txBody>
          <a:bodyPr/>
          <a:lstStyle/>
          <a:p>
            <a:pPr algn="l" eaLnBrk="1" hangingPunct="1"/>
            <a:r>
              <a:rPr lang="en-US" i="1" smtClean="0"/>
              <a:t>Internationalization</a:t>
            </a:r>
          </a:p>
        </p:txBody>
      </p:sp>
      <p:sp>
        <p:nvSpPr>
          <p:cNvPr id="3" name="Subtitle 2"/>
          <p:cNvSpPr>
            <a:spLocks noGrp="1"/>
          </p:cNvSpPr>
          <p:nvPr>
            <p:ph type="subTitle" idx="1"/>
          </p:nvPr>
        </p:nvSpPr>
        <p:spPr>
          <a:xfrm>
            <a:off x="622300" y="2035175"/>
            <a:ext cx="7794625" cy="3408363"/>
          </a:xfrm>
        </p:spPr>
        <p:txBody>
          <a:bodyPr rtlCol="0">
            <a:normAutofit fontScale="92500"/>
          </a:bodyPr>
          <a:lstStyle/>
          <a:p>
            <a:pPr algn="l" eaLnBrk="1" fontAlgn="auto" hangingPunct="1">
              <a:spcAft>
                <a:spcPts val="0"/>
              </a:spcAft>
              <a:buFont typeface="Arial"/>
              <a:buNone/>
              <a:defRPr/>
            </a:pPr>
            <a:r>
              <a:rPr lang="en-US" u="sng" dirty="0" smtClean="0">
                <a:solidFill>
                  <a:schemeClr val="tx1"/>
                </a:solidFill>
              </a:rPr>
              <a:t>Example: Sustainability Studies</a:t>
            </a:r>
          </a:p>
          <a:p>
            <a:pPr algn="l" eaLnBrk="1" fontAlgn="auto" hangingPunct="1">
              <a:spcAft>
                <a:spcPts val="0"/>
              </a:spcAft>
              <a:buFont typeface="Arial"/>
              <a:buNone/>
              <a:defRPr/>
            </a:pPr>
            <a:r>
              <a:rPr lang="en-US" dirty="0">
                <a:solidFill>
                  <a:schemeClr val="tx1"/>
                </a:solidFill>
              </a:rPr>
              <a:t>	</a:t>
            </a:r>
            <a:r>
              <a:rPr lang="en-US" dirty="0" smtClean="0">
                <a:solidFill>
                  <a:schemeClr val="tx1"/>
                </a:solidFill>
              </a:rPr>
              <a:t>-Typically involves some courses looking at global issues, but not courses from different regional perspectives</a:t>
            </a:r>
          </a:p>
          <a:p>
            <a:pPr algn="l" eaLnBrk="1" fontAlgn="auto" hangingPunct="1">
              <a:spcAft>
                <a:spcPts val="0"/>
              </a:spcAft>
              <a:buFont typeface="Arial"/>
              <a:buNone/>
              <a:defRPr/>
            </a:pPr>
            <a:r>
              <a:rPr lang="en-US" dirty="0">
                <a:solidFill>
                  <a:schemeClr val="tx1"/>
                </a:solidFill>
              </a:rPr>
              <a:t>	</a:t>
            </a:r>
            <a:r>
              <a:rPr lang="en-US" dirty="0" smtClean="0">
                <a:solidFill>
                  <a:schemeClr val="tx1"/>
                </a:solidFill>
              </a:rPr>
              <a:t>-Typically does not involve a travel component</a:t>
            </a:r>
          </a:p>
          <a:p>
            <a:pPr algn="l" eaLnBrk="1" fontAlgn="auto" hangingPunct="1">
              <a:spcAft>
                <a:spcPts val="0"/>
              </a:spcAft>
              <a:buFont typeface="Arial"/>
              <a:buNone/>
              <a:defRPr/>
            </a:pPr>
            <a:r>
              <a:rPr lang="en-US" dirty="0" smtClean="0">
                <a:solidFill>
                  <a:schemeClr val="tx1"/>
                </a:solidFill>
              </a:rPr>
              <a:t>	</a:t>
            </a:r>
          </a:p>
          <a:p>
            <a:pPr algn="l" eaLnBrk="1" fontAlgn="auto" hangingPunct="1">
              <a:spcAft>
                <a:spcPts val="0"/>
              </a:spcAft>
              <a:buFont typeface="Arial"/>
              <a:buNone/>
              <a:defRPr/>
            </a:pPr>
            <a:endParaRPr lang="en-US" dirty="0">
              <a:solidFill>
                <a:schemeClr val="tx1"/>
              </a:solidFill>
            </a:endParaRPr>
          </a:p>
        </p:txBody>
      </p:sp>
      <p:pic>
        <p:nvPicPr>
          <p:cNvPr id="106500" name="Picture 4" descr="dartmouth-1.gif"/>
          <p:cNvPicPr>
            <a:picLocks noChangeAspect="1"/>
          </p:cNvPicPr>
          <p:nvPr/>
        </p:nvPicPr>
        <p:blipFill>
          <a:blip r:embed="rId2"/>
          <a:srcRect/>
          <a:stretch>
            <a:fillRect/>
          </a:stretch>
        </p:blipFill>
        <p:spPr bwMode="auto">
          <a:xfrm>
            <a:off x="0" y="0"/>
            <a:ext cx="2895600" cy="579438"/>
          </a:xfrm>
          <a:prstGeom prst="rect">
            <a:avLst/>
          </a:prstGeom>
          <a:noFill/>
          <a:ln w="9525">
            <a:noFill/>
            <a:miter lim="800000"/>
            <a:headEnd/>
            <a:tailEnd/>
          </a:ln>
        </p:spPr>
      </p:pic>
      <p:pic>
        <p:nvPicPr>
          <p:cNvPr id="106501" name="Picture 3"/>
          <p:cNvPicPr>
            <a:picLocks noChangeAspect="1" noChangeArrowheads="1"/>
          </p:cNvPicPr>
          <p:nvPr/>
        </p:nvPicPr>
        <p:blipFill>
          <a:blip r:embed="rId3"/>
          <a:srcRect r="15488"/>
          <a:stretch>
            <a:fillRect/>
          </a:stretch>
        </p:blipFill>
        <p:spPr bwMode="auto">
          <a:xfrm>
            <a:off x="7372350" y="6153150"/>
            <a:ext cx="177165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4B0B"/>
            </a:gs>
            <a:gs pos="28999">
              <a:srgbClr val="194B0B"/>
            </a:gs>
            <a:gs pos="100000">
              <a:srgbClr val="FFFFFF"/>
            </a:gs>
          </a:gsLst>
          <a:lin ang="0" scaled="1"/>
        </a:gradFill>
        <a:effectLst/>
      </p:bgPr>
    </p:bg>
    <p:spTree>
      <p:nvGrpSpPr>
        <p:cNvPr id="1" name=""/>
        <p:cNvGrpSpPr/>
        <p:nvPr/>
      </p:nvGrpSpPr>
      <p:grpSpPr>
        <a:xfrm>
          <a:off x="0" y="0"/>
          <a:ext cx="0" cy="0"/>
          <a:chOff x="0" y="0"/>
          <a:chExt cx="0" cy="0"/>
        </a:xfrm>
      </p:grpSpPr>
      <p:sp>
        <p:nvSpPr>
          <p:cNvPr id="107522" name="Title 1"/>
          <p:cNvSpPr>
            <a:spLocks noGrp="1"/>
          </p:cNvSpPr>
          <p:nvPr>
            <p:ph type="ctrTitle"/>
          </p:nvPr>
        </p:nvSpPr>
        <p:spPr>
          <a:xfrm>
            <a:off x="406400" y="774700"/>
            <a:ext cx="7772400" cy="1470025"/>
          </a:xfrm>
        </p:spPr>
        <p:txBody>
          <a:bodyPr/>
          <a:lstStyle/>
          <a:p>
            <a:pPr algn="l" eaLnBrk="1" hangingPunct="1"/>
            <a:r>
              <a:rPr lang="en-US" i="1" smtClean="0"/>
              <a:t>Internationalization</a:t>
            </a:r>
          </a:p>
        </p:txBody>
      </p:sp>
      <p:sp>
        <p:nvSpPr>
          <p:cNvPr id="107523" name="Subtitle 2"/>
          <p:cNvSpPr>
            <a:spLocks noGrp="1"/>
          </p:cNvSpPr>
          <p:nvPr>
            <p:ph type="subTitle" idx="1"/>
          </p:nvPr>
        </p:nvSpPr>
        <p:spPr>
          <a:xfrm>
            <a:off x="622300" y="2035175"/>
            <a:ext cx="8137525" cy="3408363"/>
          </a:xfrm>
        </p:spPr>
        <p:txBody>
          <a:bodyPr/>
          <a:lstStyle/>
          <a:p>
            <a:pPr algn="l" eaLnBrk="1" hangingPunct="1"/>
            <a:r>
              <a:rPr lang="en-US" u="sng" smtClean="0">
                <a:solidFill>
                  <a:srgbClr val="000000"/>
                </a:solidFill>
              </a:rPr>
              <a:t>Transatlantic Masters in Sustainability Studies </a:t>
            </a:r>
          </a:p>
          <a:p>
            <a:pPr algn="l" eaLnBrk="1" hangingPunct="1">
              <a:spcBef>
                <a:spcPts val="50"/>
              </a:spcBef>
              <a:spcAft>
                <a:spcPts val="50"/>
              </a:spcAft>
            </a:pPr>
            <a:endParaRPr lang="en-US" u="sng" smtClean="0">
              <a:solidFill>
                <a:srgbClr val="000000"/>
              </a:solidFill>
            </a:endParaRPr>
          </a:p>
          <a:p>
            <a:pPr algn="l" eaLnBrk="1" hangingPunct="1">
              <a:spcBef>
                <a:spcPts val="50"/>
              </a:spcBef>
              <a:spcAft>
                <a:spcPts val="50"/>
              </a:spcAft>
            </a:pPr>
            <a:r>
              <a:rPr lang="en-US" smtClean="0">
                <a:solidFill>
                  <a:schemeClr val="tx1"/>
                </a:solidFill>
              </a:rPr>
              <a:t>-Comparative orientation (Germany, US, Canada, others?)</a:t>
            </a:r>
          </a:p>
          <a:p>
            <a:pPr algn="l" eaLnBrk="1" hangingPunct="1"/>
            <a:r>
              <a:rPr lang="en-US" smtClean="0">
                <a:solidFill>
                  <a:schemeClr val="tx1"/>
                </a:solidFill>
              </a:rPr>
              <a:t>-Include modules at different MNU campuses</a:t>
            </a:r>
          </a:p>
          <a:p>
            <a:pPr algn="l" eaLnBrk="1" hangingPunct="1"/>
            <a:endParaRPr lang="en-US" smtClean="0">
              <a:solidFill>
                <a:schemeClr val="tx1"/>
              </a:solidFill>
            </a:endParaRPr>
          </a:p>
          <a:p>
            <a:pPr algn="l" eaLnBrk="1" hangingPunct="1"/>
            <a:endParaRPr lang="en-US" smtClean="0">
              <a:solidFill>
                <a:schemeClr val="tx1"/>
              </a:solidFill>
            </a:endParaRPr>
          </a:p>
          <a:p>
            <a:pPr algn="l" eaLnBrk="1" hangingPunct="1"/>
            <a:endParaRPr lang="en-US" smtClean="0">
              <a:solidFill>
                <a:schemeClr val="tx1"/>
              </a:solidFill>
            </a:endParaRPr>
          </a:p>
        </p:txBody>
      </p:sp>
      <p:pic>
        <p:nvPicPr>
          <p:cNvPr id="107524" name="Picture 4" descr="dartmouth-1.gif"/>
          <p:cNvPicPr>
            <a:picLocks noChangeAspect="1"/>
          </p:cNvPicPr>
          <p:nvPr/>
        </p:nvPicPr>
        <p:blipFill>
          <a:blip r:embed="rId2"/>
          <a:srcRect/>
          <a:stretch>
            <a:fillRect/>
          </a:stretch>
        </p:blipFill>
        <p:spPr bwMode="auto">
          <a:xfrm>
            <a:off x="0" y="0"/>
            <a:ext cx="2895600" cy="579438"/>
          </a:xfrm>
          <a:prstGeom prst="rect">
            <a:avLst/>
          </a:prstGeom>
          <a:noFill/>
          <a:ln w="9525">
            <a:noFill/>
            <a:miter lim="800000"/>
            <a:headEnd/>
            <a:tailEnd/>
          </a:ln>
        </p:spPr>
      </p:pic>
      <p:pic>
        <p:nvPicPr>
          <p:cNvPr id="107525" name="Picture 3"/>
          <p:cNvPicPr>
            <a:picLocks noChangeAspect="1" noChangeArrowheads="1"/>
          </p:cNvPicPr>
          <p:nvPr/>
        </p:nvPicPr>
        <p:blipFill>
          <a:blip r:embed="rId3"/>
          <a:srcRect r="15488"/>
          <a:stretch>
            <a:fillRect/>
          </a:stretch>
        </p:blipFill>
        <p:spPr bwMode="auto">
          <a:xfrm>
            <a:off x="7372350" y="6153150"/>
            <a:ext cx="177165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4B0B"/>
            </a:gs>
            <a:gs pos="28999">
              <a:srgbClr val="194B0B"/>
            </a:gs>
            <a:gs pos="100000">
              <a:srgbClr val="FFFFFF"/>
            </a:gs>
          </a:gsLst>
          <a:lin ang="0" scaled="1"/>
        </a:gradFill>
        <a:effectLst/>
      </p:bgPr>
    </p:bg>
    <p:spTree>
      <p:nvGrpSpPr>
        <p:cNvPr id="1" name=""/>
        <p:cNvGrpSpPr/>
        <p:nvPr/>
      </p:nvGrpSpPr>
      <p:grpSpPr>
        <a:xfrm>
          <a:off x="0" y="0"/>
          <a:ext cx="0" cy="0"/>
          <a:chOff x="0" y="0"/>
          <a:chExt cx="0" cy="0"/>
        </a:xfrm>
      </p:grpSpPr>
      <p:sp>
        <p:nvSpPr>
          <p:cNvPr id="108546" name="Title 1"/>
          <p:cNvSpPr>
            <a:spLocks noGrp="1"/>
          </p:cNvSpPr>
          <p:nvPr>
            <p:ph type="ctrTitle"/>
          </p:nvPr>
        </p:nvSpPr>
        <p:spPr>
          <a:xfrm>
            <a:off x="406400" y="774700"/>
            <a:ext cx="7772400" cy="1470025"/>
          </a:xfrm>
        </p:spPr>
        <p:txBody>
          <a:bodyPr/>
          <a:lstStyle/>
          <a:p>
            <a:pPr algn="l" eaLnBrk="1" hangingPunct="1"/>
            <a:r>
              <a:rPr lang="en-US" i="1" smtClean="0"/>
              <a:t>“Growing” Departments</a:t>
            </a:r>
          </a:p>
        </p:txBody>
      </p:sp>
      <p:sp>
        <p:nvSpPr>
          <p:cNvPr id="3" name="Subtitle 2"/>
          <p:cNvSpPr>
            <a:spLocks noGrp="1"/>
          </p:cNvSpPr>
          <p:nvPr>
            <p:ph type="subTitle" idx="1"/>
          </p:nvPr>
        </p:nvSpPr>
        <p:spPr>
          <a:xfrm>
            <a:off x="622300" y="2035175"/>
            <a:ext cx="8137525" cy="3408363"/>
          </a:xfrm>
        </p:spPr>
        <p:txBody>
          <a:bodyPr rtlCol="0">
            <a:normAutofit lnSpcReduction="10000"/>
          </a:bodyPr>
          <a:lstStyle/>
          <a:p>
            <a:pPr algn="l" eaLnBrk="1" fontAlgn="auto" hangingPunct="1">
              <a:spcAft>
                <a:spcPts val="0"/>
              </a:spcAft>
              <a:buFont typeface="Arial"/>
              <a:buNone/>
              <a:defRPr/>
            </a:pPr>
            <a:r>
              <a:rPr lang="en-US" u="sng" dirty="0" smtClean="0">
                <a:solidFill>
                  <a:srgbClr val="000000"/>
                </a:solidFill>
              </a:rPr>
              <a:t>Example: German Studies</a:t>
            </a:r>
          </a:p>
          <a:p>
            <a:pPr algn="l" eaLnBrk="1" fontAlgn="auto" hangingPunct="1">
              <a:spcBef>
                <a:spcPts val="50"/>
              </a:spcBef>
              <a:spcAft>
                <a:spcPts val="50"/>
              </a:spcAft>
              <a:buFont typeface="Arial"/>
              <a:buNone/>
              <a:defRPr/>
            </a:pPr>
            <a:r>
              <a:rPr lang="en-US" dirty="0" smtClean="0">
                <a:solidFill>
                  <a:schemeClr val="tx1"/>
                </a:solidFill>
              </a:rPr>
              <a:t>-Declining language enrollments over the past two decades have led to a decrease in German Studies faculties</a:t>
            </a:r>
          </a:p>
          <a:p>
            <a:pPr algn="l" eaLnBrk="1" fontAlgn="auto" hangingPunct="1">
              <a:spcBef>
                <a:spcPts val="50"/>
              </a:spcBef>
              <a:spcAft>
                <a:spcPts val="50"/>
              </a:spcAft>
              <a:buFont typeface="Arial"/>
              <a:buNone/>
              <a:defRPr/>
            </a:pPr>
            <a:r>
              <a:rPr lang="en-US" dirty="0" smtClean="0">
                <a:solidFill>
                  <a:schemeClr val="tx1"/>
                </a:solidFill>
              </a:rPr>
              <a:t>-Smaller faculties have led to fewer courses, fewer study abroad options, gaps in research expertise</a:t>
            </a:r>
          </a:p>
          <a:p>
            <a:pPr algn="l" eaLnBrk="1" fontAlgn="auto" hangingPunct="1">
              <a:spcAft>
                <a:spcPts val="0"/>
              </a:spcAft>
              <a:buFont typeface="Arial"/>
              <a:buNone/>
              <a:defRPr/>
            </a:pPr>
            <a:endParaRPr lang="en-US" dirty="0" smtClean="0">
              <a:solidFill>
                <a:schemeClr val="tx1"/>
              </a:solidFill>
            </a:endParaRPr>
          </a:p>
          <a:p>
            <a:pPr algn="l" eaLnBrk="1" fontAlgn="auto" hangingPunct="1">
              <a:spcAft>
                <a:spcPts val="0"/>
              </a:spcAft>
              <a:buFont typeface="Arial"/>
              <a:buNone/>
              <a:defRPr/>
            </a:pPr>
            <a:endParaRPr lang="en-US" dirty="0" smtClean="0">
              <a:solidFill>
                <a:schemeClr val="tx1"/>
              </a:solidFill>
            </a:endParaRPr>
          </a:p>
          <a:p>
            <a:pPr algn="l" eaLnBrk="1" fontAlgn="auto" hangingPunct="1">
              <a:spcAft>
                <a:spcPts val="0"/>
              </a:spcAft>
              <a:buFont typeface="Arial"/>
              <a:buNone/>
              <a:defRPr/>
            </a:pPr>
            <a:endParaRPr lang="en-US" dirty="0">
              <a:solidFill>
                <a:schemeClr val="tx1"/>
              </a:solidFill>
            </a:endParaRPr>
          </a:p>
        </p:txBody>
      </p:sp>
      <p:pic>
        <p:nvPicPr>
          <p:cNvPr id="108548" name="Picture 4" descr="dartmouth-1.gif"/>
          <p:cNvPicPr>
            <a:picLocks noChangeAspect="1"/>
          </p:cNvPicPr>
          <p:nvPr/>
        </p:nvPicPr>
        <p:blipFill>
          <a:blip r:embed="rId2"/>
          <a:srcRect/>
          <a:stretch>
            <a:fillRect/>
          </a:stretch>
        </p:blipFill>
        <p:spPr bwMode="auto">
          <a:xfrm>
            <a:off x="0" y="0"/>
            <a:ext cx="2895600" cy="579438"/>
          </a:xfrm>
          <a:prstGeom prst="rect">
            <a:avLst/>
          </a:prstGeom>
          <a:noFill/>
          <a:ln w="9525">
            <a:noFill/>
            <a:miter lim="800000"/>
            <a:headEnd/>
            <a:tailEnd/>
          </a:ln>
        </p:spPr>
      </p:pic>
      <p:pic>
        <p:nvPicPr>
          <p:cNvPr id="108549" name="Picture 3"/>
          <p:cNvPicPr>
            <a:picLocks noChangeAspect="1" noChangeArrowheads="1"/>
          </p:cNvPicPr>
          <p:nvPr/>
        </p:nvPicPr>
        <p:blipFill>
          <a:blip r:embed="rId3"/>
          <a:srcRect r="15488"/>
          <a:stretch>
            <a:fillRect/>
          </a:stretch>
        </p:blipFill>
        <p:spPr bwMode="auto">
          <a:xfrm>
            <a:off x="7372350" y="6153150"/>
            <a:ext cx="177165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4B0B"/>
            </a:gs>
            <a:gs pos="28999">
              <a:srgbClr val="194B0B"/>
            </a:gs>
            <a:gs pos="100000">
              <a:srgbClr val="FFFFFF"/>
            </a:gs>
          </a:gsLst>
          <a:lin ang="0" scaled="1"/>
        </a:gradFill>
        <a:effectLst/>
      </p:bgPr>
    </p:bg>
    <p:spTree>
      <p:nvGrpSpPr>
        <p:cNvPr id="1" name=""/>
        <p:cNvGrpSpPr/>
        <p:nvPr/>
      </p:nvGrpSpPr>
      <p:grpSpPr>
        <a:xfrm>
          <a:off x="0" y="0"/>
          <a:ext cx="0" cy="0"/>
          <a:chOff x="0" y="0"/>
          <a:chExt cx="0" cy="0"/>
        </a:xfrm>
      </p:grpSpPr>
      <p:sp>
        <p:nvSpPr>
          <p:cNvPr id="109570" name="Title 1"/>
          <p:cNvSpPr>
            <a:spLocks noGrp="1"/>
          </p:cNvSpPr>
          <p:nvPr>
            <p:ph type="ctrTitle"/>
          </p:nvPr>
        </p:nvSpPr>
        <p:spPr>
          <a:xfrm>
            <a:off x="406400" y="774700"/>
            <a:ext cx="7772400" cy="1470025"/>
          </a:xfrm>
        </p:spPr>
        <p:txBody>
          <a:bodyPr/>
          <a:lstStyle/>
          <a:p>
            <a:pPr algn="l" eaLnBrk="1" hangingPunct="1"/>
            <a:r>
              <a:rPr lang="en-US" i="1" smtClean="0"/>
              <a:t>“Growing” Departments</a:t>
            </a:r>
          </a:p>
        </p:txBody>
      </p:sp>
      <p:sp>
        <p:nvSpPr>
          <p:cNvPr id="109571" name="Subtitle 2"/>
          <p:cNvSpPr>
            <a:spLocks noGrp="1"/>
          </p:cNvSpPr>
          <p:nvPr>
            <p:ph type="subTitle" idx="1"/>
          </p:nvPr>
        </p:nvSpPr>
        <p:spPr>
          <a:xfrm>
            <a:off x="622300" y="2035175"/>
            <a:ext cx="8137525" cy="3408363"/>
          </a:xfrm>
        </p:spPr>
        <p:txBody>
          <a:bodyPr/>
          <a:lstStyle/>
          <a:p>
            <a:pPr algn="l" eaLnBrk="1" hangingPunct="1">
              <a:spcBef>
                <a:spcPts val="50"/>
              </a:spcBef>
              <a:spcAft>
                <a:spcPts val="50"/>
              </a:spcAft>
            </a:pPr>
            <a:r>
              <a:rPr lang="en-US" u="sng" smtClean="0">
                <a:solidFill>
                  <a:schemeClr val="tx1"/>
                </a:solidFill>
              </a:rPr>
              <a:t>Collaborations among MNU Departments</a:t>
            </a:r>
          </a:p>
          <a:p>
            <a:pPr algn="l" eaLnBrk="1" hangingPunct="1">
              <a:spcBef>
                <a:spcPts val="50"/>
              </a:spcBef>
              <a:spcAft>
                <a:spcPts val="50"/>
              </a:spcAft>
            </a:pPr>
            <a:r>
              <a:rPr lang="en-US" smtClean="0">
                <a:solidFill>
                  <a:schemeClr val="tx1"/>
                </a:solidFill>
              </a:rPr>
              <a:t>-Shared study abroad programs</a:t>
            </a:r>
          </a:p>
          <a:p>
            <a:pPr algn="l" eaLnBrk="1" hangingPunct="1">
              <a:spcBef>
                <a:spcPts val="50"/>
              </a:spcBef>
              <a:spcAft>
                <a:spcPts val="50"/>
              </a:spcAft>
            </a:pPr>
            <a:r>
              <a:rPr lang="en-US" smtClean="0">
                <a:solidFill>
                  <a:schemeClr val="tx1"/>
                </a:solidFill>
              </a:rPr>
              <a:t>-Faculty exchange on a regular basis</a:t>
            </a:r>
          </a:p>
          <a:p>
            <a:pPr algn="l" eaLnBrk="1" hangingPunct="1">
              <a:spcBef>
                <a:spcPts val="50"/>
              </a:spcBef>
              <a:spcAft>
                <a:spcPts val="50"/>
              </a:spcAft>
            </a:pPr>
            <a:r>
              <a:rPr lang="en-US" smtClean="0">
                <a:solidFill>
                  <a:schemeClr val="tx1"/>
                </a:solidFill>
              </a:rPr>
              <a:t>-Jointly-hosted seminars</a:t>
            </a:r>
          </a:p>
          <a:p>
            <a:pPr algn="l" eaLnBrk="1" hangingPunct="1"/>
            <a:endParaRPr lang="en-US" smtClean="0">
              <a:solidFill>
                <a:schemeClr val="tx1"/>
              </a:solidFill>
            </a:endParaRPr>
          </a:p>
          <a:p>
            <a:pPr algn="l" eaLnBrk="1" hangingPunct="1"/>
            <a:endParaRPr lang="en-US" smtClean="0">
              <a:solidFill>
                <a:schemeClr val="tx1"/>
              </a:solidFill>
            </a:endParaRPr>
          </a:p>
          <a:p>
            <a:pPr algn="l" eaLnBrk="1" hangingPunct="1"/>
            <a:endParaRPr lang="en-US" smtClean="0">
              <a:solidFill>
                <a:schemeClr val="tx1"/>
              </a:solidFill>
            </a:endParaRPr>
          </a:p>
        </p:txBody>
      </p:sp>
      <p:pic>
        <p:nvPicPr>
          <p:cNvPr id="109572" name="Picture 4" descr="dartmouth-1.gif"/>
          <p:cNvPicPr>
            <a:picLocks noChangeAspect="1"/>
          </p:cNvPicPr>
          <p:nvPr/>
        </p:nvPicPr>
        <p:blipFill>
          <a:blip r:embed="rId2"/>
          <a:srcRect/>
          <a:stretch>
            <a:fillRect/>
          </a:stretch>
        </p:blipFill>
        <p:spPr bwMode="auto">
          <a:xfrm>
            <a:off x="0" y="0"/>
            <a:ext cx="2895600" cy="579438"/>
          </a:xfrm>
          <a:prstGeom prst="rect">
            <a:avLst/>
          </a:prstGeom>
          <a:noFill/>
          <a:ln w="9525">
            <a:noFill/>
            <a:miter lim="800000"/>
            <a:headEnd/>
            <a:tailEnd/>
          </a:ln>
        </p:spPr>
      </p:pic>
      <p:pic>
        <p:nvPicPr>
          <p:cNvPr id="109573" name="Picture 3"/>
          <p:cNvPicPr>
            <a:picLocks noChangeAspect="1" noChangeArrowheads="1"/>
          </p:cNvPicPr>
          <p:nvPr/>
        </p:nvPicPr>
        <p:blipFill>
          <a:blip r:embed="rId3"/>
          <a:srcRect r="15488"/>
          <a:stretch>
            <a:fillRect/>
          </a:stretch>
        </p:blipFill>
        <p:spPr bwMode="auto">
          <a:xfrm>
            <a:off x="7372350" y="6153150"/>
            <a:ext cx="177165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4B0B"/>
            </a:gs>
            <a:gs pos="28999">
              <a:srgbClr val="194B0B"/>
            </a:gs>
            <a:gs pos="100000">
              <a:srgbClr val="FFFFFF"/>
            </a:gs>
          </a:gsLst>
          <a:lin ang="0" scaled="1"/>
        </a:gradFill>
        <a:effectLst/>
      </p:bgPr>
    </p:bg>
    <p:spTree>
      <p:nvGrpSpPr>
        <p:cNvPr id="1" name=""/>
        <p:cNvGrpSpPr/>
        <p:nvPr/>
      </p:nvGrpSpPr>
      <p:grpSpPr>
        <a:xfrm>
          <a:off x="0" y="0"/>
          <a:ext cx="0" cy="0"/>
          <a:chOff x="0" y="0"/>
          <a:chExt cx="0" cy="0"/>
        </a:xfrm>
      </p:grpSpPr>
      <p:sp>
        <p:nvSpPr>
          <p:cNvPr id="110594" name="Title 1"/>
          <p:cNvSpPr>
            <a:spLocks noGrp="1"/>
          </p:cNvSpPr>
          <p:nvPr>
            <p:ph type="ctrTitle"/>
          </p:nvPr>
        </p:nvSpPr>
        <p:spPr>
          <a:xfrm>
            <a:off x="406400" y="774700"/>
            <a:ext cx="7772400" cy="1470025"/>
          </a:xfrm>
        </p:spPr>
        <p:txBody>
          <a:bodyPr/>
          <a:lstStyle/>
          <a:p>
            <a:pPr algn="l" eaLnBrk="1" hangingPunct="1"/>
            <a:r>
              <a:rPr lang="en-US" i="1" smtClean="0"/>
              <a:t>Curricular Assessment/Reform</a:t>
            </a:r>
          </a:p>
        </p:txBody>
      </p:sp>
      <p:sp>
        <p:nvSpPr>
          <p:cNvPr id="110595" name="Subtitle 2"/>
          <p:cNvSpPr>
            <a:spLocks noGrp="1"/>
          </p:cNvSpPr>
          <p:nvPr>
            <p:ph type="subTitle" idx="1"/>
          </p:nvPr>
        </p:nvSpPr>
        <p:spPr>
          <a:xfrm>
            <a:off x="622300" y="2035175"/>
            <a:ext cx="8137525" cy="3408363"/>
          </a:xfrm>
        </p:spPr>
        <p:txBody>
          <a:bodyPr/>
          <a:lstStyle/>
          <a:p>
            <a:pPr algn="l" eaLnBrk="1" hangingPunct="1"/>
            <a:r>
              <a:rPr lang="en-US" smtClean="0">
                <a:solidFill>
                  <a:schemeClr val="tx1"/>
                </a:solidFill>
              </a:rPr>
              <a:t>-Successful academic programs can ossify over time</a:t>
            </a:r>
          </a:p>
          <a:p>
            <a:pPr algn="l" eaLnBrk="1" hangingPunct="1"/>
            <a:r>
              <a:rPr lang="en-US" smtClean="0">
                <a:solidFill>
                  <a:schemeClr val="tx1"/>
                </a:solidFill>
              </a:rPr>
              <a:t>-External reviews tend to benchmark and share best-practices from a national, rather than international, perspective</a:t>
            </a:r>
          </a:p>
          <a:p>
            <a:pPr algn="l" eaLnBrk="1" hangingPunct="1"/>
            <a:endParaRPr lang="en-US" smtClean="0">
              <a:solidFill>
                <a:schemeClr val="tx1"/>
              </a:solidFill>
            </a:endParaRPr>
          </a:p>
          <a:p>
            <a:pPr algn="l" eaLnBrk="1" hangingPunct="1"/>
            <a:endParaRPr lang="en-US" smtClean="0">
              <a:solidFill>
                <a:schemeClr val="tx1"/>
              </a:solidFill>
            </a:endParaRPr>
          </a:p>
        </p:txBody>
      </p:sp>
      <p:pic>
        <p:nvPicPr>
          <p:cNvPr id="110596" name="Picture 4" descr="dartmouth-1.gif"/>
          <p:cNvPicPr>
            <a:picLocks noChangeAspect="1"/>
          </p:cNvPicPr>
          <p:nvPr/>
        </p:nvPicPr>
        <p:blipFill>
          <a:blip r:embed="rId2"/>
          <a:srcRect/>
          <a:stretch>
            <a:fillRect/>
          </a:stretch>
        </p:blipFill>
        <p:spPr bwMode="auto">
          <a:xfrm>
            <a:off x="0" y="0"/>
            <a:ext cx="2895600" cy="579438"/>
          </a:xfrm>
          <a:prstGeom prst="rect">
            <a:avLst/>
          </a:prstGeom>
          <a:noFill/>
          <a:ln w="9525">
            <a:noFill/>
            <a:miter lim="800000"/>
            <a:headEnd/>
            <a:tailEnd/>
          </a:ln>
        </p:spPr>
      </p:pic>
      <p:pic>
        <p:nvPicPr>
          <p:cNvPr id="110597" name="Picture 3"/>
          <p:cNvPicPr>
            <a:picLocks noChangeAspect="1" noChangeArrowheads="1"/>
          </p:cNvPicPr>
          <p:nvPr/>
        </p:nvPicPr>
        <p:blipFill>
          <a:blip r:embed="rId3"/>
          <a:srcRect r="15488"/>
          <a:stretch>
            <a:fillRect/>
          </a:stretch>
        </p:blipFill>
        <p:spPr bwMode="auto">
          <a:xfrm>
            <a:off x="7372350" y="6153150"/>
            <a:ext cx="177165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rgbClr val="194B0B"/>
            </a:gs>
            <a:gs pos="28999">
              <a:srgbClr val="194B0B"/>
            </a:gs>
            <a:gs pos="100000">
              <a:srgbClr val="FFFFFF"/>
            </a:gs>
          </a:gsLst>
          <a:lin ang="0" scaled="1"/>
        </a:gradFill>
        <a:effectLst/>
      </p:bgPr>
    </p:bg>
    <p:spTree>
      <p:nvGrpSpPr>
        <p:cNvPr id="1" name=""/>
        <p:cNvGrpSpPr/>
        <p:nvPr/>
      </p:nvGrpSpPr>
      <p:grpSpPr>
        <a:xfrm>
          <a:off x="0" y="0"/>
          <a:ext cx="0" cy="0"/>
          <a:chOff x="0" y="0"/>
          <a:chExt cx="0" cy="0"/>
        </a:xfrm>
      </p:grpSpPr>
      <p:sp>
        <p:nvSpPr>
          <p:cNvPr id="111618" name="Title 1"/>
          <p:cNvSpPr>
            <a:spLocks noGrp="1"/>
          </p:cNvSpPr>
          <p:nvPr>
            <p:ph type="ctrTitle"/>
          </p:nvPr>
        </p:nvSpPr>
        <p:spPr>
          <a:xfrm>
            <a:off x="406400" y="774700"/>
            <a:ext cx="7772400" cy="1470025"/>
          </a:xfrm>
        </p:spPr>
        <p:txBody>
          <a:bodyPr/>
          <a:lstStyle/>
          <a:p>
            <a:pPr algn="l" eaLnBrk="1" hangingPunct="1"/>
            <a:r>
              <a:rPr lang="en-US" i="1" smtClean="0"/>
              <a:t>Curricular Assessment/Reform</a:t>
            </a:r>
          </a:p>
        </p:txBody>
      </p:sp>
      <p:sp>
        <p:nvSpPr>
          <p:cNvPr id="111619" name="Subtitle 2"/>
          <p:cNvSpPr>
            <a:spLocks noGrp="1"/>
          </p:cNvSpPr>
          <p:nvPr>
            <p:ph type="subTitle" idx="1"/>
          </p:nvPr>
        </p:nvSpPr>
        <p:spPr>
          <a:xfrm>
            <a:off x="622300" y="2035175"/>
            <a:ext cx="8137525" cy="3408363"/>
          </a:xfrm>
        </p:spPr>
        <p:txBody>
          <a:bodyPr/>
          <a:lstStyle/>
          <a:p>
            <a:pPr algn="l" eaLnBrk="1" hangingPunct="1">
              <a:spcBef>
                <a:spcPts val="50"/>
              </a:spcBef>
              <a:spcAft>
                <a:spcPts val="50"/>
              </a:spcAft>
            </a:pPr>
            <a:r>
              <a:rPr lang="en-US" u="sng" smtClean="0">
                <a:solidFill>
                  <a:schemeClr val="tx1"/>
                </a:solidFill>
              </a:rPr>
              <a:t>E.G.: Peace and Conflict Curriculum Workshop </a:t>
            </a:r>
          </a:p>
          <a:p>
            <a:pPr algn="l" eaLnBrk="1" hangingPunct="1"/>
            <a:r>
              <a:rPr lang="en-US" smtClean="0">
                <a:solidFill>
                  <a:schemeClr val="tx1"/>
                </a:solidFill>
              </a:rPr>
              <a:t>-prompted redesign of several Dartmouth courses/inclusion of video-conferencing with MNU faculty</a:t>
            </a:r>
          </a:p>
          <a:p>
            <a:pPr algn="l" eaLnBrk="1" hangingPunct="1"/>
            <a:r>
              <a:rPr lang="en-US" smtClean="0">
                <a:solidFill>
                  <a:schemeClr val="tx1"/>
                </a:solidFill>
              </a:rPr>
              <a:t>-MNU members plan to do external review, benchmarking and assessment for each other</a:t>
            </a:r>
          </a:p>
          <a:p>
            <a:pPr algn="l" eaLnBrk="1" hangingPunct="1"/>
            <a:endParaRPr lang="en-US" smtClean="0">
              <a:solidFill>
                <a:schemeClr val="tx1"/>
              </a:solidFill>
            </a:endParaRPr>
          </a:p>
          <a:p>
            <a:pPr algn="l" eaLnBrk="1" hangingPunct="1"/>
            <a:endParaRPr lang="en-US" smtClean="0">
              <a:solidFill>
                <a:schemeClr val="tx1"/>
              </a:solidFill>
            </a:endParaRPr>
          </a:p>
        </p:txBody>
      </p:sp>
      <p:pic>
        <p:nvPicPr>
          <p:cNvPr id="111620" name="Picture 4" descr="dartmouth-1.gif"/>
          <p:cNvPicPr>
            <a:picLocks noChangeAspect="1"/>
          </p:cNvPicPr>
          <p:nvPr/>
        </p:nvPicPr>
        <p:blipFill>
          <a:blip r:embed="rId2"/>
          <a:srcRect/>
          <a:stretch>
            <a:fillRect/>
          </a:stretch>
        </p:blipFill>
        <p:spPr bwMode="auto">
          <a:xfrm>
            <a:off x="0" y="0"/>
            <a:ext cx="2895600" cy="579438"/>
          </a:xfrm>
          <a:prstGeom prst="rect">
            <a:avLst/>
          </a:prstGeom>
          <a:noFill/>
          <a:ln w="9525">
            <a:noFill/>
            <a:miter lim="800000"/>
            <a:headEnd/>
            <a:tailEnd/>
          </a:ln>
        </p:spPr>
      </p:pic>
      <p:pic>
        <p:nvPicPr>
          <p:cNvPr id="111621" name="Picture 3"/>
          <p:cNvPicPr>
            <a:picLocks noChangeAspect="1" noChangeArrowheads="1"/>
          </p:cNvPicPr>
          <p:nvPr/>
        </p:nvPicPr>
        <p:blipFill>
          <a:blip r:embed="rId3"/>
          <a:srcRect r="15488"/>
          <a:stretch>
            <a:fillRect/>
          </a:stretch>
        </p:blipFill>
        <p:spPr bwMode="auto">
          <a:xfrm>
            <a:off x="7372350" y="6153150"/>
            <a:ext cx="177165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3"/>
          <p:cNvSpPr>
            <a:spLocks noGrp="1"/>
          </p:cNvSpPr>
          <p:nvPr>
            <p:ph type="title" idx="4294967295"/>
          </p:nvPr>
        </p:nvSpPr>
        <p:spPr>
          <a:xfrm>
            <a:off x="2209800" y="381000"/>
            <a:ext cx="6553200" cy="1036638"/>
          </a:xfrm>
        </p:spPr>
        <p:txBody>
          <a:bodyPr/>
          <a:lstStyle/>
          <a:p>
            <a:pPr eaLnBrk="1" hangingPunct="1"/>
            <a:r>
              <a:rPr lang="en-AU" sz="2400" b="1" smtClean="0"/>
              <a:t>The Matariki Network of Universities – A small but beautiful view of partnering for a better world</a:t>
            </a:r>
            <a:endParaRPr lang="en-US" sz="2400" b="1" smtClean="0"/>
          </a:p>
        </p:txBody>
      </p:sp>
      <p:sp>
        <p:nvSpPr>
          <p:cNvPr id="112642" name="Text Box 3"/>
          <p:cNvSpPr txBox="1">
            <a:spLocks noChangeArrowheads="1"/>
          </p:cNvSpPr>
          <p:nvPr/>
        </p:nvSpPr>
        <p:spPr bwMode="auto">
          <a:xfrm>
            <a:off x="990600" y="2133600"/>
            <a:ext cx="7467600" cy="1236663"/>
          </a:xfrm>
          <a:prstGeom prst="rect">
            <a:avLst/>
          </a:prstGeom>
          <a:noFill/>
          <a:ln w="9525">
            <a:noFill/>
            <a:miter lim="800000"/>
            <a:headEnd/>
            <a:tailEnd/>
          </a:ln>
        </p:spPr>
        <p:txBody>
          <a:bodyPr>
            <a:spAutoFit/>
          </a:bodyPr>
          <a:lstStyle/>
          <a:p>
            <a:pPr>
              <a:spcBef>
                <a:spcPct val="50000"/>
              </a:spcBef>
            </a:pPr>
            <a:r>
              <a:rPr lang="en-NZ" sz="4800">
                <a:solidFill>
                  <a:srgbClr val="335885"/>
                </a:solidFill>
                <a:latin typeface="Georgia" pitchFamily="18" charset="0"/>
              </a:rPr>
              <a:t>Questions?</a:t>
            </a:r>
          </a:p>
          <a:p>
            <a:pPr>
              <a:spcBef>
                <a:spcPct val="50000"/>
              </a:spcBef>
            </a:pPr>
            <a:r>
              <a:rPr lang="en-AU">
                <a:solidFill>
                  <a:srgbClr val="335885"/>
                </a:solidFill>
                <a:latin typeface="Georgia" pitchFamily="18" charset="0"/>
                <a:hlinkClick r:id="rId2" tooltip="blocked::http://www.international.uwa.edu.au/aiea-conference-2012"/>
              </a:rPr>
              <a:t>www.international.uwa.edu.au/aiea-conference-2012</a:t>
            </a:r>
            <a:endParaRPr lang="en-AU">
              <a:solidFill>
                <a:srgbClr val="335885"/>
              </a:solidFill>
              <a:latin typeface="Georg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3"/>
          <p:cNvSpPr>
            <a:spLocks noGrp="1"/>
          </p:cNvSpPr>
          <p:nvPr>
            <p:ph type="title" idx="4294967295"/>
          </p:nvPr>
        </p:nvSpPr>
        <p:spPr>
          <a:xfrm>
            <a:off x="2209800" y="381000"/>
            <a:ext cx="6553200" cy="1036638"/>
          </a:xfrm>
        </p:spPr>
        <p:txBody>
          <a:bodyPr/>
          <a:lstStyle/>
          <a:p>
            <a:pPr eaLnBrk="1" hangingPunct="1"/>
            <a:r>
              <a:rPr lang="en-US" sz="4000" b="1" smtClean="0"/>
              <a:t>The Matariki Network Founding Principals</a:t>
            </a:r>
          </a:p>
        </p:txBody>
      </p:sp>
      <p:sp>
        <p:nvSpPr>
          <p:cNvPr id="63490" name="Text Box 6"/>
          <p:cNvSpPr txBox="1">
            <a:spLocks noChangeArrowheads="1"/>
          </p:cNvSpPr>
          <p:nvPr/>
        </p:nvSpPr>
        <p:spPr bwMode="auto">
          <a:xfrm>
            <a:off x="990600" y="2133600"/>
            <a:ext cx="7467600" cy="4905375"/>
          </a:xfrm>
          <a:prstGeom prst="rect">
            <a:avLst/>
          </a:prstGeom>
          <a:noFill/>
          <a:ln w="9525">
            <a:noFill/>
            <a:miter lim="800000"/>
            <a:headEnd/>
            <a:tailEnd/>
          </a:ln>
        </p:spPr>
        <p:txBody>
          <a:bodyPr>
            <a:spAutoFit/>
          </a:bodyPr>
          <a:lstStyle/>
          <a:p>
            <a:pPr>
              <a:spcBef>
                <a:spcPct val="50000"/>
              </a:spcBef>
            </a:pPr>
            <a:r>
              <a:rPr lang="en-NZ">
                <a:solidFill>
                  <a:srgbClr val="335885"/>
                </a:solidFill>
                <a:latin typeface="Georgia" pitchFamily="18" charset="0"/>
              </a:rPr>
              <a:t>Excellence in research and education take equal priority </a:t>
            </a:r>
          </a:p>
          <a:p>
            <a:pPr>
              <a:spcBef>
                <a:spcPct val="50000"/>
              </a:spcBef>
            </a:pPr>
            <a:r>
              <a:rPr lang="en-NZ">
                <a:solidFill>
                  <a:srgbClr val="335885"/>
                </a:solidFill>
                <a:latin typeface="Georgia" pitchFamily="18" charset="0"/>
              </a:rPr>
              <a:t>Leading researchers are directly engaged in all aspects of teaching</a:t>
            </a:r>
          </a:p>
          <a:p>
            <a:pPr>
              <a:spcBef>
                <a:spcPct val="50000"/>
              </a:spcBef>
            </a:pPr>
            <a:r>
              <a:rPr lang="en-NZ">
                <a:solidFill>
                  <a:srgbClr val="335885"/>
                </a:solidFill>
                <a:latin typeface="Georgia" pitchFamily="18" charset="0"/>
              </a:rPr>
              <a:t>Education is considered as a combination of academic learning and personal growth in a diverse community</a:t>
            </a:r>
          </a:p>
          <a:p>
            <a:pPr>
              <a:spcBef>
                <a:spcPct val="50000"/>
              </a:spcBef>
            </a:pPr>
            <a:r>
              <a:rPr lang="en-NZ">
                <a:solidFill>
                  <a:srgbClr val="335885"/>
                </a:solidFill>
                <a:latin typeface="Georgia" pitchFamily="18" charset="0"/>
              </a:rPr>
              <a:t>Small to medium in size</a:t>
            </a:r>
          </a:p>
          <a:p>
            <a:pPr>
              <a:spcBef>
                <a:spcPct val="50000"/>
              </a:spcBef>
            </a:pPr>
            <a:r>
              <a:rPr lang="en-NZ">
                <a:solidFill>
                  <a:srgbClr val="335885"/>
                </a:solidFill>
                <a:latin typeface="Georgia" pitchFamily="18" charset="0"/>
              </a:rPr>
              <a:t>Based outside the capital cities of their respective countries </a:t>
            </a:r>
          </a:p>
          <a:p>
            <a:pPr>
              <a:spcBef>
                <a:spcPct val="50000"/>
              </a:spcBef>
            </a:pPr>
            <a:r>
              <a:rPr lang="en-NZ">
                <a:solidFill>
                  <a:srgbClr val="335885"/>
                </a:solidFill>
                <a:latin typeface="Georgia" pitchFamily="18" charset="0"/>
              </a:rPr>
              <a:t>Have a leading role in their local communities</a:t>
            </a:r>
          </a:p>
          <a:p>
            <a:pPr>
              <a:spcBef>
                <a:spcPct val="50000"/>
              </a:spcBef>
            </a:pPr>
            <a:r>
              <a:rPr lang="en-NZ">
                <a:solidFill>
                  <a:srgbClr val="335885"/>
                </a:solidFill>
                <a:latin typeface="Georgia" pitchFamily="18" charset="0"/>
              </a:rPr>
              <a:t>The term Matariki is the New Zealand Maori word for the Seven Sisters or Pleiades  constellation - recognises Otago</a:t>
            </a:r>
            <a:r>
              <a:rPr lang="en-NZ">
                <a:solidFill>
                  <a:srgbClr val="335885"/>
                </a:solidFill>
              </a:rPr>
              <a:t>’</a:t>
            </a:r>
            <a:r>
              <a:rPr lang="en-NZ">
                <a:solidFill>
                  <a:srgbClr val="335885"/>
                </a:solidFill>
                <a:latin typeface="Georgia" pitchFamily="18" charset="0"/>
              </a:rPr>
              <a:t>s lead role, the number of members and also the network</a:t>
            </a:r>
            <a:r>
              <a:rPr lang="en-NZ">
                <a:solidFill>
                  <a:srgbClr val="335885"/>
                </a:solidFill>
              </a:rPr>
              <a:t>’</a:t>
            </a:r>
            <a:r>
              <a:rPr lang="en-NZ">
                <a:solidFill>
                  <a:srgbClr val="335885"/>
                </a:solidFill>
                <a:latin typeface="Georgia" pitchFamily="18" charset="0"/>
              </a:rPr>
              <a:t>s commitment to indigenous knowledge</a:t>
            </a:r>
            <a:r>
              <a:rPr lang="en-AU">
                <a:solidFill>
                  <a:srgbClr val="335885"/>
                </a:solidFill>
                <a:latin typeface="Georgia" pitchFamily="18" charset="0"/>
              </a:rPr>
              <a:t> </a:t>
            </a:r>
            <a:endParaRPr lang="en-NZ">
              <a:solidFill>
                <a:srgbClr val="335885"/>
              </a:solidFill>
              <a:latin typeface="Georgia" pitchFamily="18" charset="0"/>
            </a:endParaRPr>
          </a:p>
          <a:p>
            <a:pPr>
              <a:spcBef>
                <a:spcPct val="50000"/>
              </a:spcBef>
            </a:pPr>
            <a:endParaRPr lang="en-NZ">
              <a:solidFill>
                <a:srgbClr val="335885"/>
              </a:solidFill>
              <a:latin typeface="Georgia" pitchFamily="18" charset="0"/>
            </a:endParaRPr>
          </a:p>
          <a:p>
            <a:pPr>
              <a:spcBef>
                <a:spcPct val="50000"/>
              </a:spcBef>
            </a:pPr>
            <a:endParaRPr lang="en-NZ">
              <a:solidFill>
                <a:srgbClr val="335885"/>
              </a:solidFill>
              <a:latin typeface="Georgia" pitchFamily="18" charset="0"/>
            </a:endParaRPr>
          </a:p>
          <a:p>
            <a:pPr>
              <a:spcBef>
                <a:spcPct val="50000"/>
              </a:spcBef>
            </a:pPr>
            <a:endParaRPr lang="en-AU">
              <a:solidFill>
                <a:srgbClr val="335885"/>
              </a:solidFill>
              <a:latin typeface="Georg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3"/>
          <p:cNvSpPr>
            <a:spLocks noGrp="1"/>
          </p:cNvSpPr>
          <p:nvPr>
            <p:ph type="title" idx="4294967295"/>
          </p:nvPr>
        </p:nvSpPr>
        <p:spPr>
          <a:xfrm>
            <a:off x="2209800" y="381000"/>
            <a:ext cx="6553200" cy="1036638"/>
          </a:xfrm>
        </p:spPr>
        <p:txBody>
          <a:bodyPr/>
          <a:lstStyle/>
          <a:p>
            <a:pPr eaLnBrk="1" hangingPunct="1"/>
            <a:r>
              <a:rPr lang="en-US" sz="4000" b="1" smtClean="0"/>
              <a:t>Speaker One</a:t>
            </a:r>
          </a:p>
        </p:txBody>
      </p:sp>
      <p:sp>
        <p:nvSpPr>
          <p:cNvPr id="64514" name="Text Box 6"/>
          <p:cNvSpPr txBox="1">
            <a:spLocks noChangeArrowheads="1"/>
          </p:cNvSpPr>
          <p:nvPr/>
        </p:nvSpPr>
        <p:spPr bwMode="auto">
          <a:xfrm>
            <a:off x="990600" y="2133600"/>
            <a:ext cx="7467600" cy="1879600"/>
          </a:xfrm>
          <a:prstGeom prst="rect">
            <a:avLst/>
          </a:prstGeom>
          <a:noFill/>
          <a:ln w="9525">
            <a:noFill/>
            <a:miter lim="800000"/>
            <a:headEnd/>
            <a:tailEnd/>
          </a:ln>
        </p:spPr>
        <p:txBody>
          <a:bodyPr>
            <a:spAutoFit/>
          </a:bodyPr>
          <a:lstStyle/>
          <a:p>
            <a:r>
              <a:rPr lang="en-NZ">
                <a:solidFill>
                  <a:srgbClr val="335885"/>
                </a:solidFill>
                <a:latin typeface="Georgia" pitchFamily="18" charset="0"/>
              </a:rPr>
              <a:t>Professor Sarah Todd, Pro Vice Chancellor International, The University of Otago, New Zealand</a:t>
            </a:r>
          </a:p>
          <a:p>
            <a:pPr>
              <a:spcBef>
                <a:spcPct val="50000"/>
              </a:spcBef>
            </a:pPr>
            <a:endParaRPr lang="en-NZ">
              <a:solidFill>
                <a:srgbClr val="335885"/>
              </a:solidFill>
              <a:latin typeface="Georgia" pitchFamily="18" charset="0"/>
            </a:endParaRPr>
          </a:p>
          <a:p>
            <a:pPr>
              <a:spcBef>
                <a:spcPct val="50000"/>
              </a:spcBef>
            </a:pPr>
            <a:endParaRPr lang="en-NZ">
              <a:solidFill>
                <a:srgbClr val="335885"/>
              </a:solidFill>
              <a:latin typeface="Georgia" pitchFamily="18" charset="0"/>
            </a:endParaRPr>
          </a:p>
          <a:p>
            <a:pPr>
              <a:spcBef>
                <a:spcPct val="50000"/>
              </a:spcBef>
            </a:pPr>
            <a:endParaRPr lang="en-AU">
              <a:solidFill>
                <a:srgbClr val="335885"/>
              </a:solidFill>
              <a:latin typeface="Georg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538" name="Title 6"/>
          <p:cNvSpPr>
            <a:spLocks noGrp="1"/>
          </p:cNvSpPr>
          <p:nvPr>
            <p:ph type="ctrTitle"/>
          </p:nvPr>
        </p:nvSpPr>
        <p:spPr>
          <a:xfrm>
            <a:off x="4071938" y="4102100"/>
            <a:ext cx="4929187" cy="1470025"/>
          </a:xfrm>
        </p:spPr>
        <p:txBody>
          <a:bodyPr/>
          <a:lstStyle/>
          <a:p>
            <a:pPr eaLnBrk="1" hangingPunct="1"/>
            <a:r>
              <a:rPr lang="en-NZ" sz="2400" smtClean="0">
                <a:ea typeface="ＭＳ Ｐゴシック"/>
                <a:cs typeface="Arial" charset="0"/>
              </a:rPr>
              <a:t>The Matariki Network of Universities</a:t>
            </a:r>
            <a:br>
              <a:rPr lang="en-NZ" sz="2400" smtClean="0">
                <a:ea typeface="ＭＳ Ｐゴシック"/>
                <a:cs typeface="Arial" charset="0"/>
              </a:rPr>
            </a:br>
            <a:r>
              <a:rPr lang="en-NZ" sz="2400" smtClean="0">
                <a:ea typeface="ＭＳ Ｐゴシック"/>
                <a:cs typeface="Arial" charset="0"/>
              </a:rPr>
              <a:t>“A network perspective”</a:t>
            </a:r>
          </a:p>
        </p:txBody>
      </p:sp>
      <p:sp>
        <p:nvSpPr>
          <p:cNvPr id="65539" name="Subtitle 7"/>
          <p:cNvSpPr>
            <a:spLocks noGrp="1"/>
          </p:cNvSpPr>
          <p:nvPr>
            <p:ph type="subTitle" idx="4294967295"/>
          </p:nvPr>
        </p:nvSpPr>
        <p:spPr>
          <a:xfrm>
            <a:off x="4171950" y="5962650"/>
            <a:ext cx="4757738" cy="466725"/>
          </a:xfrm>
        </p:spPr>
        <p:txBody>
          <a:bodyPr/>
          <a:lstStyle/>
          <a:p>
            <a:pPr algn="ctr" eaLnBrk="1" hangingPunct="1">
              <a:buFont typeface="Arial" charset="0"/>
              <a:buNone/>
            </a:pPr>
            <a:r>
              <a:rPr lang="en-NZ" sz="1800" smtClean="0">
                <a:latin typeface="Arial" charset="0"/>
                <a:ea typeface="ＭＳ Ｐゴシック"/>
                <a:cs typeface="Arial" charset="0"/>
              </a:rPr>
              <a:t>Professor Sarah Todd</a:t>
            </a:r>
          </a:p>
          <a:p>
            <a:pPr algn="ctr" eaLnBrk="1" hangingPunct="1">
              <a:buFont typeface="Arial" charset="0"/>
              <a:buNone/>
            </a:pPr>
            <a:r>
              <a:rPr lang="en-NZ" sz="1800" smtClean="0">
                <a:latin typeface="Arial" charset="0"/>
                <a:ea typeface="ＭＳ Ｐゴシック"/>
                <a:cs typeface="Arial" charset="0"/>
              </a:rPr>
              <a:t>Pro-Vice-Chancellor (International)</a:t>
            </a:r>
          </a:p>
        </p:txBody>
      </p:sp>
      <p:cxnSp>
        <p:nvCxnSpPr>
          <p:cNvPr id="16" name="Straight Connector 15"/>
          <p:cNvCxnSpPr/>
          <p:nvPr/>
        </p:nvCxnSpPr>
        <p:spPr>
          <a:xfrm>
            <a:off x="4714875" y="5713413"/>
            <a:ext cx="3786188" cy="158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65541" name="Picture 2"/>
          <p:cNvPicPr>
            <a:picLocks noChangeAspect="1" noChangeArrowheads="1"/>
          </p:cNvPicPr>
          <p:nvPr/>
        </p:nvPicPr>
        <p:blipFill>
          <a:blip r:embed="rId3"/>
          <a:srcRect/>
          <a:stretch>
            <a:fillRect/>
          </a:stretch>
        </p:blipFill>
        <p:spPr bwMode="auto">
          <a:xfrm>
            <a:off x="250825" y="188913"/>
            <a:ext cx="2095500" cy="70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68313" y="692150"/>
            <a:ext cx="8229600" cy="1143000"/>
          </a:xfrm>
        </p:spPr>
        <p:txBody>
          <a:bodyPr/>
          <a:lstStyle/>
          <a:p>
            <a:pPr eaLnBrk="1" hangingPunct="1"/>
            <a:r>
              <a:rPr lang="en-NZ" smtClean="0">
                <a:ea typeface="ＭＳ Ｐゴシック"/>
                <a:cs typeface="ＭＳ Ｐゴシック"/>
              </a:rPr>
              <a:t>Defining a “network” </a:t>
            </a:r>
          </a:p>
        </p:txBody>
      </p:sp>
      <p:sp>
        <p:nvSpPr>
          <p:cNvPr id="66562" name="Content Placeholder 2"/>
          <p:cNvSpPr>
            <a:spLocks noGrp="1"/>
          </p:cNvSpPr>
          <p:nvPr>
            <p:ph idx="1"/>
          </p:nvPr>
        </p:nvSpPr>
        <p:spPr>
          <a:xfrm>
            <a:off x="457200" y="1412875"/>
            <a:ext cx="8229600" cy="4464050"/>
          </a:xfrm>
        </p:spPr>
        <p:txBody>
          <a:bodyPr/>
          <a:lstStyle/>
          <a:p>
            <a:pPr eaLnBrk="1" hangingPunct="1"/>
            <a:endParaRPr lang="en-NZ" sz="2400" smtClean="0">
              <a:latin typeface="Arial" charset="0"/>
              <a:ea typeface="ＭＳ Ｐゴシック"/>
              <a:cs typeface="Arial" charset="0"/>
            </a:endParaRPr>
          </a:p>
          <a:p>
            <a:pPr eaLnBrk="1" hangingPunct="1"/>
            <a:r>
              <a:rPr lang="en-NZ" sz="2400" smtClean="0">
                <a:latin typeface="Arial" charset="0"/>
                <a:ea typeface="ＭＳ Ｐゴシック"/>
                <a:cs typeface="Arial" charset="0"/>
              </a:rPr>
              <a:t>... the concept of networks has been used to describe a range of nonmarket, non-hierarchy forms of organizational governance, including,  but not limited to, joint ventures, partial equity, licenses, cooperative R&amp;D, consortia, franchises, clans and the like</a:t>
            </a:r>
          </a:p>
          <a:p>
            <a:pPr lvl="1" eaLnBrk="1" hangingPunct="1"/>
            <a:r>
              <a:rPr lang="en-NZ" sz="1600" smtClean="0">
                <a:ea typeface="ＭＳ Ｐゴシック"/>
              </a:rPr>
              <a:t>Koza &amp; Lewin 1999 Organizational Science 10(5):638-53</a:t>
            </a:r>
          </a:p>
          <a:p>
            <a:pPr lvl="1" eaLnBrk="1" hangingPunct="1"/>
            <a:endParaRPr lang="en-NZ" sz="1600" smtClean="0">
              <a:ea typeface="ＭＳ Ｐゴシック"/>
            </a:endParaRPr>
          </a:p>
          <a:p>
            <a:pPr eaLnBrk="1" hangingPunct="1"/>
            <a:r>
              <a:rPr lang="en-NZ" sz="2400" smtClean="0">
                <a:latin typeface="Arial" charset="0"/>
                <a:ea typeface="ＭＳ Ｐゴシック"/>
                <a:cs typeface="Arial" charset="0"/>
              </a:rPr>
              <a:t>..networks arise from the social interactions of collective interactions of multiple parties</a:t>
            </a:r>
          </a:p>
          <a:p>
            <a:pPr eaLnBrk="1" hangingPunct="1"/>
            <a:r>
              <a:rPr lang="en-NZ" sz="2400" smtClean="0">
                <a:latin typeface="Arial" charset="0"/>
                <a:ea typeface="ＭＳ Ｐゴシック"/>
                <a:cs typeface="Arial" charset="0"/>
              </a:rPr>
              <a:t>...generally been defined to include the multiplicity of ways in which at least two firms...may be organized to cooperate for mutual benefit</a:t>
            </a:r>
          </a:p>
          <a:p>
            <a:pPr eaLnBrk="1" hangingPunct="1"/>
            <a:endParaRPr lang="en-NZ" smtClean="0">
              <a:latin typeface="Arial" charset="0"/>
              <a:ea typeface="ＭＳ Ｐゴシック"/>
              <a:cs typeface="Arial" charset="0"/>
            </a:endParaRPr>
          </a:p>
        </p:txBody>
      </p:sp>
      <p:sp>
        <p:nvSpPr>
          <p:cNvPr id="66563" name="Footer Placeholder 3"/>
          <p:cNvSpPr>
            <a:spLocks noGrp="1"/>
          </p:cNvSpPr>
          <p:nvPr>
            <p:ph type="ftr" sz="quarter" idx="10"/>
          </p:nvPr>
        </p:nvSpPr>
        <p:spPr bwMode="auto">
          <a:noFill/>
          <a:ln>
            <a:miter lim="800000"/>
            <a:headEnd/>
            <a:tailEnd/>
          </a:ln>
        </p:spPr>
        <p:txBody>
          <a:bodyPr/>
          <a:lstStyle/>
          <a:p>
            <a:r>
              <a:rPr lang="en-US" smtClean="0">
                <a:ea typeface="ＭＳ Ｐゴシック"/>
                <a:cs typeface="ＭＳ Ｐゴシック"/>
              </a:rPr>
              <a:t>Professor Sarah Todd, Pro-Vice-Chancellor (International), University of Otago, Dunedin, NZ</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68313" y="620713"/>
            <a:ext cx="8229600" cy="1143000"/>
          </a:xfrm>
        </p:spPr>
        <p:txBody>
          <a:bodyPr/>
          <a:lstStyle/>
          <a:p>
            <a:pPr eaLnBrk="1" hangingPunct="1"/>
            <a:r>
              <a:rPr lang="en-NZ" smtClean="0">
                <a:ea typeface="ＭＳ Ｐゴシック"/>
                <a:cs typeface="ＭＳ Ｐゴシック"/>
              </a:rPr>
              <a:t>Defining a network (2)</a:t>
            </a:r>
          </a:p>
        </p:txBody>
      </p:sp>
      <p:sp>
        <p:nvSpPr>
          <p:cNvPr id="67586" name="Content Placeholder 2"/>
          <p:cNvSpPr>
            <a:spLocks noGrp="1"/>
          </p:cNvSpPr>
          <p:nvPr>
            <p:ph idx="1"/>
          </p:nvPr>
        </p:nvSpPr>
        <p:spPr>
          <a:xfrm>
            <a:off x="457200" y="1428750"/>
            <a:ext cx="8229600" cy="4697413"/>
          </a:xfrm>
        </p:spPr>
        <p:txBody>
          <a:bodyPr/>
          <a:lstStyle/>
          <a:p>
            <a:pPr eaLnBrk="1" hangingPunct="1"/>
            <a:endParaRPr lang="en-NZ" sz="2400" smtClean="0">
              <a:latin typeface="Arial" charset="0"/>
              <a:ea typeface="ＭＳ Ｐゴシック"/>
              <a:cs typeface="Arial" charset="0"/>
            </a:endParaRPr>
          </a:p>
          <a:p>
            <a:pPr eaLnBrk="1" hangingPunct="1"/>
            <a:r>
              <a:rPr lang="en-NZ" sz="2400" smtClean="0">
                <a:latin typeface="Arial" charset="0"/>
                <a:ea typeface="ＭＳ Ｐゴシック"/>
                <a:cs typeface="Arial" charset="0"/>
              </a:rPr>
              <a:t>An organisational network can be thought of consisting of a number of positions or nodes, occupied by firms, business units, universities, governments, customers or other actors, and links or interactions between these nodes. </a:t>
            </a:r>
          </a:p>
          <a:p>
            <a:pPr lvl="1" eaLnBrk="1" hangingPunct="1"/>
            <a:r>
              <a:rPr lang="en-NZ" sz="1600" smtClean="0">
                <a:ea typeface="ＭＳ Ｐゴシック"/>
              </a:rPr>
              <a:t>Tidd et al (1997)</a:t>
            </a:r>
          </a:p>
          <a:p>
            <a:pPr eaLnBrk="1" hangingPunct="1"/>
            <a:r>
              <a:rPr lang="en-NZ" sz="2400" smtClean="0">
                <a:latin typeface="Arial" charset="0"/>
                <a:ea typeface="ＭＳ Ｐゴシック"/>
                <a:cs typeface="Arial" charset="0"/>
              </a:rPr>
              <a:t>...set of nodes (persons, organisations) linked by a set of social relationships (friendship, funds transfer, overlapping membership) of a specific type</a:t>
            </a:r>
          </a:p>
          <a:p>
            <a:pPr lvl="1" eaLnBrk="1" hangingPunct="1"/>
            <a:r>
              <a:rPr lang="en-NZ" sz="1600" smtClean="0">
                <a:ea typeface="ＭＳ Ｐゴシック"/>
              </a:rPr>
              <a:t>Laumann,Galaskiewicz, Marsden 1978</a:t>
            </a:r>
          </a:p>
        </p:txBody>
      </p:sp>
      <p:sp>
        <p:nvSpPr>
          <p:cNvPr id="67587" name="Footer Placeholder 3"/>
          <p:cNvSpPr>
            <a:spLocks noGrp="1"/>
          </p:cNvSpPr>
          <p:nvPr>
            <p:ph type="ftr" sz="quarter" idx="10"/>
          </p:nvPr>
        </p:nvSpPr>
        <p:spPr bwMode="auto">
          <a:noFill/>
          <a:ln>
            <a:miter lim="800000"/>
            <a:headEnd/>
            <a:tailEnd/>
          </a:ln>
        </p:spPr>
        <p:txBody>
          <a:bodyPr/>
          <a:lstStyle/>
          <a:p>
            <a:r>
              <a:rPr lang="en-US" smtClean="0">
                <a:ea typeface="ＭＳ Ｐゴシック"/>
                <a:cs typeface="ＭＳ Ｐゴシック"/>
              </a:rPr>
              <a:t>Professor Sarah Todd, Pro-Vice-Chancellor (International), University of Otago, Dunedin, NZ</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539750" y="549275"/>
            <a:ext cx="8229600" cy="1143000"/>
          </a:xfrm>
        </p:spPr>
        <p:txBody>
          <a:bodyPr/>
          <a:lstStyle/>
          <a:p>
            <a:pPr eaLnBrk="1" hangingPunct="1"/>
            <a:r>
              <a:rPr lang="en-NZ" smtClean="0">
                <a:ea typeface="ＭＳ Ｐゴシック"/>
                <a:cs typeface="ＭＳ Ｐゴシック"/>
              </a:rPr>
              <a:t>Alliances vs Networks?</a:t>
            </a:r>
          </a:p>
        </p:txBody>
      </p:sp>
      <p:sp>
        <p:nvSpPr>
          <p:cNvPr id="68610" name="Content Placeholder 2"/>
          <p:cNvSpPr>
            <a:spLocks noGrp="1"/>
          </p:cNvSpPr>
          <p:nvPr>
            <p:ph idx="1"/>
          </p:nvPr>
        </p:nvSpPr>
        <p:spPr/>
        <p:txBody>
          <a:bodyPr/>
          <a:lstStyle/>
          <a:p>
            <a:pPr eaLnBrk="1" hangingPunct="1"/>
            <a:r>
              <a:rPr lang="en-NZ" sz="2400" smtClean="0">
                <a:latin typeface="Arial" charset="0"/>
                <a:ea typeface="ＭＳ Ｐゴシック"/>
                <a:cs typeface="Arial" charset="0"/>
              </a:rPr>
              <a:t>...voluntary arrangements between firms involving exchange, sharing,  or co-development of products, technologies or services</a:t>
            </a:r>
          </a:p>
          <a:p>
            <a:pPr lvl="1" eaLnBrk="1" hangingPunct="1"/>
            <a:r>
              <a:rPr lang="en-NZ" sz="1600" smtClean="0">
                <a:ea typeface="ＭＳ Ｐゴシック"/>
              </a:rPr>
              <a:t>Johannisson 1990</a:t>
            </a:r>
          </a:p>
          <a:p>
            <a:pPr eaLnBrk="1" hangingPunct="1"/>
            <a:endParaRPr lang="en-NZ" sz="2400" smtClean="0">
              <a:latin typeface="Arial" charset="0"/>
              <a:ea typeface="ＭＳ Ｐゴシック"/>
              <a:cs typeface="Arial" charset="0"/>
            </a:endParaRPr>
          </a:p>
          <a:p>
            <a:pPr eaLnBrk="1" hangingPunct="1"/>
            <a:r>
              <a:rPr lang="en-NZ" sz="2400" smtClean="0">
                <a:latin typeface="Arial" charset="0"/>
                <a:ea typeface="ＭＳ Ｐゴシック"/>
                <a:cs typeface="Arial" charset="0"/>
              </a:rPr>
              <a:t>Alliance networks emerge when exchange conditions favour asset specificity, demand uncertainty, task complexity and frequency</a:t>
            </a:r>
          </a:p>
          <a:p>
            <a:pPr eaLnBrk="1" hangingPunct="1"/>
            <a:endParaRPr lang="en-NZ" smtClean="0">
              <a:latin typeface="Arial" charset="0"/>
              <a:ea typeface="ＭＳ Ｐゴシック"/>
              <a:cs typeface="Arial" charset="0"/>
            </a:endParaRPr>
          </a:p>
        </p:txBody>
      </p:sp>
      <p:sp>
        <p:nvSpPr>
          <p:cNvPr id="68611" name="Footer Placeholder 3"/>
          <p:cNvSpPr>
            <a:spLocks noGrp="1"/>
          </p:cNvSpPr>
          <p:nvPr>
            <p:ph type="ftr" sz="quarter" idx="10"/>
          </p:nvPr>
        </p:nvSpPr>
        <p:spPr bwMode="auto">
          <a:noFill/>
          <a:ln>
            <a:miter lim="800000"/>
            <a:headEnd/>
            <a:tailEnd/>
          </a:ln>
        </p:spPr>
        <p:txBody>
          <a:bodyPr/>
          <a:lstStyle/>
          <a:p>
            <a:r>
              <a:rPr lang="en-US" smtClean="0">
                <a:ea typeface="ＭＳ Ｐゴシック"/>
                <a:cs typeface="ＭＳ Ｐゴシック"/>
              </a:rPr>
              <a:t>Professor Sarah Todd, Pro-Vice-Chancellor (International), University of Otago, Dunedin, NZ</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tago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396</TotalTime>
  <Words>1417</Words>
  <Application>Microsoft Office PowerPoint</Application>
  <PresentationFormat>On-screen Show (4:3)</PresentationFormat>
  <Paragraphs>193</Paragraphs>
  <Slides>39</Slides>
  <Notes>14</Notes>
  <HiddenSlides>0</HiddenSlides>
  <MMClips>0</MMClips>
  <ScaleCrop>false</ScaleCrop>
  <HeadingPairs>
    <vt:vector size="6" baseType="variant">
      <vt:variant>
        <vt:lpstr>Fonts Used</vt:lpstr>
      </vt:variant>
      <vt:variant>
        <vt:i4>5</vt:i4>
      </vt:variant>
      <vt:variant>
        <vt:lpstr>Design Template</vt:lpstr>
      </vt:variant>
      <vt:variant>
        <vt:i4>53</vt:i4>
      </vt:variant>
      <vt:variant>
        <vt:lpstr>Slide Titles</vt:lpstr>
      </vt:variant>
      <vt:variant>
        <vt:i4>39</vt:i4>
      </vt:variant>
    </vt:vector>
  </HeadingPairs>
  <TitlesOfParts>
    <vt:vector size="97" baseType="lpstr">
      <vt:lpstr>Arial</vt:lpstr>
      <vt:lpstr>Georgia</vt:lpstr>
      <vt:lpstr>Calibri</vt:lpstr>
      <vt:lpstr>ＭＳ Ｐゴシック</vt:lpstr>
      <vt:lpstr>Times New Roman</vt:lpstr>
      <vt:lpstr>Office Theme</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otago_powerpoint</vt:lpstr>
      <vt:lpstr>1_Office Theme</vt:lpstr>
      <vt:lpstr>2_Office Theme</vt:lpstr>
      <vt:lpstr>3_Office Theme</vt:lpstr>
      <vt:lpstr>4_Office Theme</vt:lpstr>
      <vt:lpstr>5_Office Theme</vt:lpstr>
      <vt:lpstr>6_Office Theme</vt:lpstr>
      <vt:lpstr>7_Office Theme</vt:lpstr>
      <vt:lpstr>8_Office Theme</vt:lpstr>
      <vt:lpstr>Office Theme</vt:lpstr>
      <vt:lpstr>Office Theme</vt:lpstr>
      <vt:lpstr>Office Theme</vt:lpstr>
      <vt:lpstr>Office Theme</vt:lpstr>
      <vt:lpstr>Office Theme</vt:lpstr>
      <vt:lpstr>Office Theme</vt:lpstr>
      <vt:lpstr>Office Theme</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otago_powerpoint</vt:lpstr>
      <vt:lpstr>otago_powerpoint</vt:lpstr>
      <vt:lpstr>1_Office Theme</vt:lpstr>
      <vt:lpstr>2_Office Theme</vt:lpstr>
      <vt:lpstr>3_Office Theme</vt:lpstr>
      <vt:lpstr>4_Office Theme</vt:lpstr>
      <vt:lpstr>5_Office Theme</vt:lpstr>
      <vt:lpstr>6_Office Theme</vt:lpstr>
      <vt:lpstr>7_Office Theme</vt:lpstr>
      <vt:lpstr>8_Office Theme</vt:lpstr>
      <vt:lpstr>The Matariki Network of Universities – A small but beautiful view of partnering for a better world  www.international.uwa.edu.au/aiea-conference-2012</vt:lpstr>
      <vt:lpstr>The Matariki Network of Universities – A small but beautiful view of partnering for a better world</vt:lpstr>
      <vt:lpstr>The Matariki Network Members</vt:lpstr>
      <vt:lpstr>The Matariki Network Founding Principals</vt:lpstr>
      <vt:lpstr>Speaker One</vt:lpstr>
      <vt:lpstr>The Matariki Network of Universities “A network perspective”</vt:lpstr>
      <vt:lpstr>Defining a “network” </vt:lpstr>
      <vt:lpstr>Defining a network (2)</vt:lpstr>
      <vt:lpstr>Alliances vs Networks?</vt:lpstr>
      <vt:lpstr>Key concepts</vt:lpstr>
      <vt:lpstr>Key Concepts (2)</vt:lpstr>
      <vt:lpstr>MNU – a case study</vt:lpstr>
      <vt:lpstr>Primary benefits</vt:lpstr>
      <vt:lpstr>Challenges</vt:lpstr>
      <vt:lpstr>Summary</vt:lpstr>
      <vt:lpstr>Speaker Two</vt:lpstr>
      <vt:lpstr>Slide 17</vt:lpstr>
      <vt:lpstr>The Matariki Network: Partnerships for the Student Experience  Professor Jane Long Pro Vice-Chancellor (Education)</vt:lpstr>
      <vt:lpstr>What are the identified imperatives?  How are they being pursued?   (2 initiatives)  What value do they add? </vt:lpstr>
      <vt:lpstr>Rationale:  The student experience is part of the core mission of all partners   Good student experience-- educational, cultural, social– is a vital contributor to student retention, learning engagement, and academic success  Similarities between partners allow us to exploit synergies in areas including internationalisation, exchange good practice, and build micro-networks via secondment etc.</vt:lpstr>
      <vt:lpstr>Initiative 1:  Student Wellbeing</vt:lpstr>
      <vt:lpstr>Durham meeting of Student Services Directors, September 2011  Key themes identified for further action:  1. Student health:  alcohol use  2. Student mental health and disability issues  3. Support for student associations  4. Social media and communication with students  5. The agenda to widen student participation to include more low SES students</vt:lpstr>
      <vt:lpstr>Initiative 2:  The Matariki Undergraduate Research Network (MURN)</vt:lpstr>
      <vt:lpstr>MURN Underpinnings All participants (Durham, Otago, UWA, Queens)  have strategic commitments to key educational trends  worldwide, including:  Promoting the nexus between teaching and research  Promoting research within undergraduate education  Advocating internationalisation, including ‘internationalisation at home’ (e.g. Paulo Santiago, 2008)  Developing students’ awareness and capacity to operate effectively and ethically in global contexts   </vt:lpstr>
      <vt:lpstr>Examples:  UWA’s Educational Principles state that students will, through their study, “gain the international knowledge, perspectives and sensitivities necessary to participate in a globalising world.”  Otago University  students will develop “an appreciation of the global perspective in their chosen discipline(s),and an informed sense of the impact of the international environment on New Zealand and New Zealand's contribution to the international environment”.  </vt:lpstr>
      <vt:lpstr>Project specifications:  6 month student project on a topic of strategic importance  (2012,  Internationalisation)  Students work in groups  via web technologies to network and share research findings  They are trained locally and globally in educational research methods, and are supervised locally  A group project is produced and presented </vt:lpstr>
      <vt:lpstr>Outcomes:  Development of research, oral and written communication skills  Some will present in person at the main Matariki international research symposium  All exchange information and understandings of their cultural backgrounds, differences and interests  Friendship and curiosity as precursor to Study Abroad, exchange </vt:lpstr>
      <vt:lpstr>     Value and challenges:  Contributes to internationalisation at home  Low cost, low risk compared with some other forms  Student publications  Develops new but authentic links between staff within the network  Managing time zones for the project  Pilot will reveal more about capacity:  labour intensive for staff in early stages      </vt:lpstr>
      <vt:lpstr>   </vt:lpstr>
      <vt:lpstr>Speaker Three</vt:lpstr>
      <vt:lpstr>Slide 31</vt:lpstr>
      <vt:lpstr>MNU provides opportunities for curricular innovations in several ways:</vt:lpstr>
      <vt:lpstr>Internationalization</vt:lpstr>
      <vt:lpstr>Internationalization</vt:lpstr>
      <vt:lpstr>“Growing” Departments</vt:lpstr>
      <vt:lpstr>“Growing” Departments</vt:lpstr>
      <vt:lpstr>Curricular Assessment/Reform</vt:lpstr>
      <vt:lpstr>Curricular Assessment/Reform</vt:lpstr>
      <vt:lpstr>The Matariki Network of Universities – A small but beautiful view of partnering for a better world</vt:lpstr>
    </vt:vector>
  </TitlesOfParts>
  <Company>Duke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eng1</dc:creator>
  <cp:lastModifiedBy>Kelly Smith</cp:lastModifiedBy>
  <cp:revision>85</cp:revision>
  <dcterms:created xsi:type="dcterms:W3CDTF">2010-10-18T19:43:32Z</dcterms:created>
  <dcterms:modified xsi:type="dcterms:W3CDTF">2012-02-16T02:41:34Z</dcterms:modified>
</cp:coreProperties>
</file>