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885"/>
    <a:srgbClr val="355C8B"/>
    <a:srgbClr val="62A0D8"/>
    <a:srgbClr val="254265"/>
    <a:srgbClr val="203856"/>
    <a:srgbClr val="396497"/>
    <a:srgbClr val="345A88"/>
    <a:srgbClr val="213A59"/>
    <a:srgbClr val="264264"/>
    <a:srgbClr val="4376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88" autoAdjust="0"/>
  </p:normalViewPr>
  <p:slideViewPr>
    <p:cSldViewPr>
      <p:cViewPr>
        <p:scale>
          <a:sx n="100" d="100"/>
          <a:sy n="100" d="100"/>
        </p:scale>
        <p:origin x="-110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802A-3FE1-1B4C-97B9-C7FD0E529880}" type="datetimeFigureOut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D596-7543-0442-A11E-AB20E3CE04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09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D596-7543-0442-A11E-AB20E3CE047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15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2011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pic>
        <p:nvPicPr>
          <p:cNvPr id="5" name="Picture 4" descr="aiea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355C8B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/>
            </a:gs>
            <a:gs pos="25000">
              <a:srgbClr val="62A0D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iea_logo.gif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2012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3246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54265"/>
                </a:solidFill>
                <a:latin typeface="Georgia" pitchFamily="18" charset="0"/>
              </a:rPr>
              <a:t>Building a Secure World Through International Education</a:t>
            </a:r>
            <a:endParaRPr lang="en-US" sz="1600" dirty="0">
              <a:solidFill>
                <a:srgbClr val="254265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33588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rconn.ne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85900" y="1143000"/>
            <a:ext cx="6477000" cy="1447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Provost’s Perspective on Internationalization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22098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200" dirty="0" smtClean="0"/>
              <a:t>Dr. Carl Lovitt, Provost and Vice President for Academic Affairs, Central Connecticut State University, New Britain, CT</a:t>
            </a:r>
          </a:p>
          <a:p>
            <a:endParaRPr lang="en-US" dirty="0" smtClean="0"/>
          </a:p>
          <a:p>
            <a:r>
              <a:rPr lang="en-US" sz="2800" dirty="0" smtClean="0"/>
              <a:t>02/20/12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553200" cy="1036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Do We Mean by Internationalization?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Manageable, finite process</a:t>
            </a:r>
          </a:p>
          <a:p>
            <a:r>
              <a:rPr lang="en-US" dirty="0" smtClean="0"/>
              <a:t>Clearly articulated goals</a:t>
            </a:r>
          </a:p>
          <a:p>
            <a:r>
              <a:rPr lang="en-US" dirty="0" smtClean="0"/>
              <a:t>Fixed timeline</a:t>
            </a:r>
          </a:p>
          <a:p>
            <a:r>
              <a:rPr lang="en-US" dirty="0" smtClean="0"/>
              <a:t>Defined by institutional culture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457200"/>
            <a:ext cx="7467600" cy="960438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How Does the Culture Support Internationalization?</a:t>
            </a:r>
            <a:endParaRPr lang="en-US" sz="3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a baseline for internationalization</a:t>
            </a:r>
          </a:p>
          <a:p>
            <a:pPr lvl="1"/>
            <a:r>
              <a:rPr lang="en-US" dirty="0" smtClean="0"/>
              <a:t>Embedded in mission and vision</a:t>
            </a:r>
          </a:p>
          <a:p>
            <a:pPr lvl="1"/>
            <a:r>
              <a:rPr lang="en-US" dirty="0" smtClean="0"/>
              <a:t>A center for international education</a:t>
            </a:r>
          </a:p>
          <a:p>
            <a:pPr lvl="1"/>
            <a:r>
              <a:rPr lang="en-US" dirty="0" smtClean="0"/>
              <a:t>Administrative support</a:t>
            </a:r>
          </a:p>
          <a:p>
            <a:pPr lvl="1"/>
            <a:r>
              <a:rPr lang="en-US" dirty="0" smtClean="0"/>
              <a:t>International and area studies major</a:t>
            </a:r>
          </a:p>
          <a:p>
            <a:pPr lvl="1"/>
            <a:r>
              <a:rPr lang="en-US" dirty="0" smtClean="0"/>
              <a:t>International course requirement</a:t>
            </a:r>
          </a:p>
          <a:p>
            <a:pPr lvl="1"/>
            <a:r>
              <a:rPr lang="en-US" dirty="0" smtClean="0"/>
              <a:t>Foreign language proficiency requirement</a:t>
            </a:r>
          </a:p>
          <a:p>
            <a:pPr lvl="1"/>
            <a:r>
              <a:rPr lang="en-US" dirty="0" smtClean="0"/>
              <a:t>Cultural centers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457200"/>
            <a:ext cx="7467600" cy="960438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Adapt Task Force Charge to Institutional Needs</a:t>
            </a:r>
            <a:endParaRPr lang="en-US" sz="3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and assess current internationalization efforts</a:t>
            </a:r>
          </a:p>
          <a:p>
            <a:r>
              <a:rPr lang="en-US" dirty="0" smtClean="0"/>
              <a:t>Develop a plan for increasing study abroad participation, rigor, faculty engagement and oversight</a:t>
            </a:r>
          </a:p>
          <a:p>
            <a:r>
              <a:rPr lang="en-US" dirty="0" smtClean="0"/>
              <a:t>Develop a plan for integrating global education into the curriculum</a:t>
            </a:r>
          </a:p>
          <a:p>
            <a:r>
              <a:rPr lang="en-US" dirty="0" smtClean="0"/>
              <a:t>Recommend ways to integrate global education with community engagement</a:t>
            </a:r>
          </a:p>
          <a:p>
            <a:r>
              <a:rPr lang="en-US" dirty="0" smtClean="0"/>
              <a:t>Investigate external funding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457200"/>
            <a:ext cx="7467600" cy="960438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Making the Case for Internationalization</a:t>
            </a:r>
            <a:endParaRPr lang="en-US" sz="3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Recall national imperative</a:t>
            </a:r>
          </a:p>
          <a:p>
            <a:r>
              <a:rPr lang="en-US" dirty="0" smtClean="0"/>
              <a:t>Reference the institution’s mission</a:t>
            </a:r>
          </a:p>
          <a:p>
            <a:r>
              <a:rPr lang="en-US" dirty="0" smtClean="0"/>
              <a:t>Enumerate benefits for students</a:t>
            </a:r>
          </a:p>
          <a:p>
            <a:r>
              <a:rPr lang="en-US" dirty="0" smtClean="0"/>
              <a:t>Reinforce the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457200"/>
            <a:ext cx="7467600" cy="960438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Giving Internationalization Legitimacy and Focus</a:t>
            </a:r>
            <a:endParaRPr lang="en-US" sz="3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Recognize as institutional priority</a:t>
            </a:r>
          </a:p>
          <a:p>
            <a:r>
              <a:rPr lang="en-US" dirty="0" smtClean="0"/>
              <a:t>Align with other institutional priorities</a:t>
            </a:r>
          </a:p>
          <a:p>
            <a:r>
              <a:rPr lang="en-US" dirty="0" smtClean="0"/>
              <a:t>Integrate within strategic plan</a:t>
            </a:r>
          </a:p>
          <a:p>
            <a:pPr lvl="1"/>
            <a:r>
              <a:rPr lang="en-US" dirty="0" smtClean="0"/>
              <a:t>Goal 5: Promote global awareness and respect for diversity.</a:t>
            </a:r>
          </a:p>
          <a:p>
            <a:pPr lvl="2"/>
            <a:r>
              <a:rPr lang="en-US" dirty="0" smtClean="0"/>
              <a:t>Objective 5.2 Increase the number of courses that integrate an international component.</a:t>
            </a:r>
          </a:p>
          <a:p>
            <a:pPr lvl="2"/>
            <a:r>
              <a:rPr lang="en-US" dirty="0" smtClean="0"/>
              <a:t>Objective 5.3 Increase faculty and student participation in international teaching and research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457200"/>
            <a:ext cx="7467600" cy="960438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Staffing the Task Force</a:t>
            </a:r>
            <a:endParaRPr lang="en-US" sz="3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Represent diverse stakeholders</a:t>
            </a:r>
          </a:p>
          <a:p>
            <a:r>
              <a:rPr lang="en-US" dirty="0" smtClean="0"/>
              <a:t>Include decision makers</a:t>
            </a:r>
          </a:p>
          <a:p>
            <a:r>
              <a:rPr lang="en-US" dirty="0" smtClean="0"/>
              <a:t>Ignore politics and compatibility</a:t>
            </a:r>
          </a:p>
          <a:p>
            <a:r>
              <a:rPr lang="en-US" dirty="0" smtClean="0"/>
              <a:t>Include full-time staff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Transforming the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Defined International Competencies for Students</a:t>
            </a:r>
          </a:p>
          <a:p>
            <a:r>
              <a:rPr lang="en-US" dirty="0" smtClean="0"/>
              <a:t>Inventoried International Practices</a:t>
            </a:r>
          </a:p>
          <a:p>
            <a:r>
              <a:rPr lang="en-US" dirty="0" smtClean="0"/>
              <a:t>Developed Study Abroad Advising Sheets</a:t>
            </a:r>
          </a:p>
          <a:p>
            <a:r>
              <a:rPr lang="en-US" dirty="0" smtClean="0"/>
              <a:t>Formed Partnerships Committee</a:t>
            </a:r>
          </a:p>
          <a:p>
            <a:r>
              <a:rPr lang="en-US" dirty="0" smtClean="0"/>
              <a:t>Developed Statewide Website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www.ierconn.net/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250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Provost’s Perspective on Internationalization</vt:lpstr>
      <vt:lpstr>What Do We Mean by Internationalization?</vt:lpstr>
      <vt:lpstr>How Does the Culture Support Internationalization?</vt:lpstr>
      <vt:lpstr>Adapt Task Force Charge to Institutional Needs</vt:lpstr>
      <vt:lpstr>Making the Case for Internationalization</vt:lpstr>
      <vt:lpstr>Giving Internationalization Legitimacy and Focus</vt:lpstr>
      <vt:lpstr>Staffing the Task Force</vt:lpstr>
      <vt:lpstr>    Transforming the Culture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eng1</dc:creator>
  <cp:lastModifiedBy>CCSU</cp:lastModifiedBy>
  <cp:revision>86</cp:revision>
  <dcterms:created xsi:type="dcterms:W3CDTF">2010-10-18T19:43:32Z</dcterms:created>
  <dcterms:modified xsi:type="dcterms:W3CDTF">2012-02-19T20:10:31Z</dcterms:modified>
</cp:coreProperties>
</file>