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62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885"/>
    <a:srgbClr val="355C8B"/>
    <a:srgbClr val="62A0D8"/>
    <a:srgbClr val="254265"/>
    <a:srgbClr val="203856"/>
    <a:srgbClr val="396497"/>
    <a:srgbClr val="345A88"/>
    <a:srgbClr val="213A5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132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78D194-3B09-4BCA-BA9A-D87211381C33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531EA-F746-46E1-ADBD-6F3474053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4B1D33-00BE-41F3-9A18-EFAC0B37102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228600" y="990600"/>
            <a:ext cx="190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396497"/>
                </a:solidFill>
                <a:latin typeface="Georgia" pitchFamily="18" charset="0"/>
                <a:cs typeface="+mn-cs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  <a:cs typeface="+mn-cs"/>
            </a:endParaRPr>
          </a:p>
        </p:txBody>
      </p:sp>
      <p:pic>
        <p:nvPicPr>
          <p:cNvPr id="3" name="Picture 4" descr="aiea_logo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6"/>
          <p:cNvCxnSpPr/>
          <p:nvPr userDrawn="1"/>
        </p:nvCxnSpPr>
        <p:spPr>
          <a:xfrm rot="10800000">
            <a:off x="2057400" y="152400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79FF29-41FB-47C2-BBE8-490A02CF1481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DB5F381-D92D-4E77-9D2E-F7D1C3E84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9E8EFE-BBBA-4778-AD67-6C3C65E6BB5D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BD2954-C7C7-478C-A587-C0F66E532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924484-B64A-4204-85D9-CA0553F997D4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4C89DC-5DAC-4DED-9959-275789E5E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7D0512-3E62-45E0-8C28-1FFE76EC0531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748367-B976-4AA1-A2E7-94AAA046B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5450CE-AF4E-4CA1-A58F-01FAADF850C8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6DA6E3-C47F-40FC-AF74-BE2E1B385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5A2AE0-5EB6-42CC-8A5E-770EBFF1A07E}" type="datetimeFigureOut">
              <a:rPr lang="en-US"/>
              <a:pPr>
                <a:defRPr/>
              </a:pPr>
              <a:t>3/3/2012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6E9F05-0F46-42F4-8E88-5A6B5F5F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 descr="aiea_logo.gif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52400" y="152400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0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396497"/>
                </a:solidFill>
                <a:latin typeface="Georgia" pitchFamily="18" charset="0"/>
                <a:cs typeface="+mn-cs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254265"/>
                </a:solidFill>
                <a:latin typeface="Georgia" pitchFamily="18" charset="0"/>
                <a:cs typeface="+mn-cs"/>
              </a:rPr>
              <a:t>Building a Secure World </a:t>
            </a:r>
            <a:r>
              <a:rPr lang="en-US" sz="1600">
                <a:solidFill>
                  <a:srgbClr val="254265"/>
                </a:solidFill>
                <a:latin typeface="Georgia" pitchFamily="18" charset="0"/>
                <a:cs typeface="+mn-cs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335885"/>
          </a:solidFill>
          <a:latin typeface="Georgia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5885"/>
          </a:solidFill>
          <a:latin typeface="Georg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du.ca/journal/index.php/jms/article/view/15" TargetMode="External"/><Relationship Id="rId2" Type="http://schemas.openxmlformats.org/officeDocument/2006/relationships/hyperlink" Target="http://mpra.ub.uni-muenchen.de/4241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eprints.bournemouth.ac.uk/18837/3/Version_13_14_Mar_PublicManagementReviewStakeholder.pdf" TargetMode="External"/><Relationship Id="rId4" Type="http://schemas.openxmlformats.org/officeDocument/2006/relationships/hyperlink" Target="http://rtsa.ro/en/files/TRAS_35E_12_MAINARDES,%20RAPOSO,%20ALVE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1676400"/>
            <a:ext cx="64770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Socially Responsible Risk-Management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00800" cy="2209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Shared Values, non-US Perspectives &amp; the International Education Mission in “Politically Tense” Locations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i="1" dirty="0" smtClean="0"/>
              <a:t>Wednesday, February 22</a:t>
            </a:r>
            <a:r>
              <a:rPr lang="en-US" sz="2200" i="1" baseline="30000" dirty="0" smtClean="0"/>
              <a:t>nd</a:t>
            </a:r>
            <a:r>
              <a:rPr lang="en-US" sz="2200" i="1" dirty="0" smtClean="0"/>
              <a:t>, 2012</a:t>
            </a: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Conclusions: Group Debrief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100" b="1" dirty="0" smtClean="0"/>
              <a:t>Barriers to Effective/Reflective Decision-making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100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Difficulty of getting good information in a crisis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Assumed bias of local or non-US sources of info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Institutional focus on bottom line (enrollment &amp;/or dollars)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perception of “undeveloped” countries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Power of the Press/Fear of losing PR “war”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Institutional or Personal Experiences of Student Suffering or Death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Fear of Institutional or Personal Liability even when decisions may be sound &amp;/or defensible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Discomfort with uncertainty/ambiguity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Parents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Additional References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Klimczak, K.M.  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Risk Management Theory: A comprehensive empirical assessment (2007) </a:t>
            </a:r>
            <a:endParaRPr lang="en-US" sz="1600" smtClean="0">
              <a:hlinkClick r:id="rId2"/>
            </a:endParaRPr>
          </a:p>
          <a:p>
            <a:pPr lvl="2">
              <a:lnSpc>
                <a:spcPct val="80000"/>
              </a:lnSpc>
            </a:pPr>
            <a:r>
              <a:rPr lang="en-US" sz="1400" smtClean="0">
                <a:hlinkClick r:id="rId2"/>
              </a:rPr>
              <a:t>http://mpra.ub.uni-muenchen.de/4241/</a:t>
            </a:r>
            <a:r>
              <a:rPr lang="en-US" sz="14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Mainardes, Alves and Raposa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An Exploratory Research on the Stakeholders of a University (2010)</a:t>
            </a:r>
            <a:endParaRPr lang="en-US" sz="1600" smtClean="0">
              <a:hlinkClick r:id="rId3"/>
            </a:endParaRPr>
          </a:p>
          <a:p>
            <a:pPr lvl="2">
              <a:lnSpc>
                <a:spcPct val="80000"/>
              </a:lnSpc>
            </a:pPr>
            <a:r>
              <a:rPr lang="en-US" sz="1400" smtClean="0">
                <a:hlinkClick r:id="rId3"/>
              </a:rPr>
              <a:t>http://www.sciedu.ca/journal/index.php/jms/article/view/15</a:t>
            </a:r>
            <a:r>
              <a:rPr lang="en-US" sz="14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Public  University Students’ Expectations: An empirical study based on the Stakeholders Theory</a:t>
            </a:r>
            <a:endParaRPr lang="en-US" sz="1600" smtClean="0">
              <a:hlinkClick r:id="rId4"/>
            </a:endParaRPr>
          </a:p>
          <a:p>
            <a:pPr lvl="2">
              <a:lnSpc>
                <a:spcPct val="80000"/>
              </a:lnSpc>
            </a:pPr>
            <a:r>
              <a:rPr lang="en-US" sz="1400" smtClean="0">
                <a:hlinkClick r:id="rId4"/>
              </a:rPr>
              <a:t>http://rtsa.ro/en/files/TRAS_35E_12_MAINARDES,%20RAPOSO,%20ALVES.pdf</a:t>
            </a:r>
            <a:r>
              <a:rPr lang="en-US" sz="14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Mitchell, R. K.; Agle, B. R.; Wood, D. J.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. "Toward a Theory of Stakeholder Identification and Salience: Defining the Principle of Who and What Really Counts". </a:t>
            </a:r>
            <a:r>
              <a:rPr lang="en-US" sz="1600" i="1" smtClean="0"/>
              <a:t>Academy of Management Review</a:t>
            </a:r>
            <a:r>
              <a:rPr lang="en-US" sz="1600" smtClean="0"/>
              <a:t> (Academy of Management) </a:t>
            </a:r>
            <a:r>
              <a:rPr lang="en-US" sz="1600" b="1" smtClean="0"/>
              <a:t>22</a:t>
            </a:r>
            <a:r>
              <a:rPr lang="en-US" sz="1600" smtClean="0"/>
              <a:t> (4): 853–886. (1997)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Chapleo &amp; Smith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A Framework for Stakeholder Analysis in Higher Education: A Case Study of the University of Portsmouth (1995)</a:t>
            </a:r>
            <a:endParaRPr lang="en-US" sz="1600" smtClean="0">
              <a:hlinkClick r:id="rId5"/>
            </a:endParaRPr>
          </a:p>
          <a:p>
            <a:pPr lvl="2">
              <a:lnSpc>
                <a:spcPct val="80000"/>
              </a:lnSpc>
            </a:pPr>
            <a:r>
              <a:rPr lang="en-US" sz="1400" smtClean="0">
                <a:hlinkClick r:id="rId5"/>
              </a:rPr>
              <a:t>http://eprints.bournemouth.ac.uk/18837/3/Version_13_14_Mar_PublicManagementReviewStakeholder.pdf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/>
          <a:lstStyle/>
          <a:p>
            <a:pPr algn="l"/>
            <a:r>
              <a:rPr lang="en-US" b="1" smtClean="0"/>
              <a:t>Facilitators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/>
              <a:t>Orval Gingerich,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Assistant VP of International Programs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Augsburg College, Minnesota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/>
              <a:t>Dylan Sodaro,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Study Abroad Returnee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Syracuse University, New York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/>
              <a:t>Katherine Yngve,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Director, International Programs 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i="1" dirty="0" smtClean="0"/>
              <a:t>American University of Beirut, Lebanon</a:t>
            </a:r>
            <a:endParaRPr lang="en-US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838200" y="1066800"/>
            <a:ext cx="7772400" cy="1470025"/>
          </a:xfrm>
        </p:spPr>
        <p:txBody>
          <a:bodyPr/>
          <a:lstStyle/>
          <a:p>
            <a:r>
              <a:rPr lang="en-US" sz="4000" smtClean="0"/>
              <a:t>Today’s Workplan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6400800" cy="3048000"/>
          </a:xfrm>
        </p:spPr>
        <p:txBody>
          <a:bodyPr rtlCol="0">
            <a:normAutofit fontScale="62500" lnSpcReduction="20000"/>
          </a:bodyPr>
          <a:lstStyle/>
          <a:p>
            <a:pPr marL="596646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/>
              <a:t>Setting the Stage (15 min.)</a:t>
            </a:r>
          </a:p>
          <a:p>
            <a:pPr marL="916686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800" i="1" dirty="0" smtClean="0">
                <a:solidFill>
                  <a:schemeClr val="accent2"/>
                </a:solidFill>
              </a:rPr>
              <a:t>Stakeholder Theory</a:t>
            </a:r>
          </a:p>
          <a:p>
            <a:pPr marL="916686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800" i="1" dirty="0" smtClean="0">
                <a:solidFill>
                  <a:schemeClr val="accent2"/>
                </a:solidFill>
              </a:rPr>
              <a:t>Rebuttable Assumptions</a:t>
            </a:r>
          </a:p>
          <a:p>
            <a:pPr marL="596646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/>
              <a:t>Case Study Work (45 min.)</a:t>
            </a:r>
          </a:p>
          <a:p>
            <a:pPr marL="916686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800" i="1" dirty="0" smtClean="0">
                <a:solidFill>
                  <a:schemeClr val="accent2"/>
                </a:solidFill>
              </a:rPr>
              <a:t>Analysis Period (small groups)</a:t>
            </a:r>
          </a:p>
          <a:p>
            <a:pPr marL="916686" lvl="1" indent="-514350" algn="l" fontAlgn="auto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3800" i="1" dirty="0" smtClean="0">
                <a:solidFill>
                  <a:schemeClr val="accent2"/>
                </a:solidFill>
              </a:rPr>
              <a:t>Guided Debriefs (large group)</a:t>
            </a:r>
          </a:p>
          <a:p>
            <a:pPr marL="596646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800" b="1" dirty="0" smtClean="0"/>
              <a:t>Synthesis &amp; Conclusion (15 min.)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Kenya: December 2007 </a:t>
            </a:r>
            <a:br>
              <a:rPr lang="en-US" dirty="0" smtClean="0"/>
            </a:br>
            <a:r>
              <a:rPr lang="en-US" dirty="0" smtClean="0"/>
              <a:t>Image Source: Wikipedia</a:t>
            </a:r>
            <a:endParaRPr lang="en-US" dirty="0"/>
          </a:p>
        </p:txBody>
      </p:sp>
      <p:pic>
        <p:nvPicPr>
          <p:cNvPr id="16386" name="Picture Placeholder 4" descr="2007_and_2008_Violence_in_Keny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961" b="7961"/>
          <a:stretch>
            <a:fillRect/>
          </a:stretch>
        </p:blipFill>
        <p:spPr>
          <a:xfrm>
            <a:off x="2362200" y="1143000"/>
            <a:ext cx="4687888" cy="3516313"/>
          </a:xfrm>
        </p:spPr>
      </p:pic>
      <p:sp>
        <p:nvSpPr>
          <p:cNvPr id="1638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2000" b="1" i="1" smtClean="0"/>
              <a:t>Should you stay or should you go?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Leadership Tool #1: </a:t>
            </a:r>
            <a:br>
              <a:rPr lang="en-US" sz="2800" b="1" smtClean="0"/>
            </a:br>
            <a:r>
              <a:rPr lang="en-US" sz="2400" smtClean="0"/>
              <a:t>Stakeholder Theory</a:t>
            </a:r>
          </a:p>
        </p:txBody>
      </p:sp>
      <p:sp>
        <p:nvSpPr>
          <p:cNvPr id="1741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Ethics &amp; Management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Addresses morals and values in managing an organization.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“</a:t>
            </a:r>
            <a:r>
              <a:rPr lang="en-US" sz="2100" b="1" i="1" dirty="0" smtClean="0">
                <a:solidFill>
                  <a:schemeClr val="accent3">
                    <a:lumMod val="75000"/>
                  </a:schemeClr>
                </a:solidFill>
              </a:rPr>
              <a:t>Principle of Who or What Really Counts</a:t>
            </a:r>
            <a:r>
              <a:rPr lang="en-US" sz="2100" dirty="0" smtClean="0"/>
              <a:t>.”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Typology of Stakeholder Attributes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Power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Legitimacy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Urgency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Related Topical Resources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Managerial Ethics: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R. Edward Freeman (1984)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dirty="0" smtClean="0"/>
              <a:t>Stakeholder Analysis: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dirty="0" smtClean="0"/>
              <a:t>Donaldson &amp; Peterson (1995)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i="1" dirty="0" smtClean="0"/>
              <a:t>Corporate Social Responsibility: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i="1" dirty="0" smtClean="0"/>
              <a:t>R. Edward Freeman (2003)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1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i="1" dirty="0" smtClean="0"/>
              <a:t>Organizations with “Dispersed” Powers: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i="1" dirty="0" err="1" smtClean="0"/>
              <a:t>Mainardes</a:t>
            </a:r>
            <a:r>
              <a:rPr lang="en-US" sz="2100" i="1" dirty="0" smtClean="0"/>
              <a:t>, </a:t>
            </a:r>
            <a:r>
              <a:rPr lang="en-US" sz="2100" i="1" dirty="0" err="1" smtClean="0"/>
              <a:t>Raposo</a:t>
            </a:r>
            <a:r>
              <a:rPr lang="en-US" sz="2100" i="1" dirty="0" smtClean="0"/>
              <a:t> &amp; </a:t>
            </a:r>
            <a:r>
              <a:rPr lang="en-US" sz="2100" i="1" dirty="0" err="1" smtClean="0"/>
              <a:t>Alves</a:t>
            </a:r>
            <a:r>
              <a:rPr lang="en-US" sz="2100" i="1" dirty="0" smtClean="0"/>
              <a:t> (2010)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1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100" i="1" dirty="0" smtClean="0"/>
              <a:t>Comparative Organizational Culture: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100" i="1" dirty="0" err="1" smtClean="0"/>
              <a:t>Geert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Hofstede</a:t>
            </a:r>
            <a:endParaRPr lang="en-US" sz="21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400" i="1" dirty="0" smtClean="0"/>
              <a:t>http://www.clearlycultural.com/geert-hofstede-cultural-dimensions/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	Who or What Really Counts?</a:t>
            </a:r>
            <a:br>
              <a:rPr lang="en-US" sz="3200" smtClean="0"/>
            </a:br>
            <a:r>
              <a:rPr lang="en-US" sz="3200" smtClean="0"/>
              <a:t>	</a:t>
            </a:r>
            <a:r>
              <a:rPr lang="en-US" sz="2000" smtClean="0"/>
              <a:t>Educational Mission &amp;/or the Stakeholder?</a:t>
            </a:r>
            <a:endParaRPr lang="en-US" sz="320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Augsburg College educates students to be </a:t>
            </a:r>
            <a:r>
              <a:rPr lang="en-US" b="1" dirty="0" smtClean="0"/>
              <a:t>informed citizens</a:t>
            </a:r>
            <a:r>
              <a:rPr lang="en-US" dirty="0" smtClean="0"/>
              <a:t>, </a:t>
            </a:r>
            <a:r>
              <a:rPr lang="en-US" b="1" dirty="0" smtClean="0"/>
              <a:t>thoughtful stewards</a:t>
            </a:r>
            <a:r>
              <a:rPr lang="en-US" dirty="0" smtClean="0"/>
              <a:t>, </a:t>
            </a:r>
            <a:r>
              <a:rPr lang="en-US" b="1" dirty="0" smtClean="0"/>
              <a:t>critical thinkers</a:t>
            </a:r>
            <a:r>
              <a:rPr lang="en-US" dirty="0" smtClean="0"/>
              <a:t>, and </a:t>
            </a:r>
            <a:r>
              <a:rPr lang="en-US" b="1" dirty="0" smtClean="0"/>
              <a:t>responsible leaders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The Center for Global Education at Augsburg College (CGE)</a:t>
            </a:r>
            <a:r>
              <a:rPr lang="en-US" i="1" dirty="0" smtClean="0"/>
              <a:t> was founded in 1982 in response to a call by the Lutheran Church for programs that raise awareness of international issues.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The mission of the Center for Global Education at Augsburg College is</a:t>
            </a:r>
            <a:r>
              <a:rPr lang="en-US" i="1" dirty="0" smtClean="0"/>
              <a:t> to provide cross-cultural educational opportunities in order to </a:t>
            </a:r>
            <a:r>
              <a:rPr lang="en-US" b="1" i="1" dirty="0" smtClean="0">
                <a:solidFill>
                  <a:srgbClr val="C00000"/>
                </a:solidFill>
              </a:rPr>
              <a:t>foster critical analysis </a:t>
            </a:r>
            <a:r>
              <a:rPr lang="en-US" i="1" dirty="0" smtClean="0"/>
              <a:t>of local and global conditions </a:t>
            </a:r>
            <a:r>
              <a:rPr lang="en-US" b="1" i="1" dirty="0" smtClean="0">
                <a:solidFill>
                  <a:srgbClr val="C00000"/>
                </a:solidFill>
              </a:rPr>
              <a:t>so that personal and systemic change takes place</a:t>
            </a:r>
            <a:r>
              <a:rPr lang="en-US" i="1" dirty="0" smtClean="0">
                <a:solidFill>
                  <a:srgbClr val="C00000"/>
                </a:solidFill>
              </a:rPr>
              <a:t>,</a:t>
            </a:r>
            <a:r>
              <a:rPr lang="en-US" i="1" dirty="0" smtClean="0"/>
              <a:t> leading to a more just and sustainable world.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8436" name="Picture 9" descr="ac_sea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20828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Leadership Tool #2</a:t>
            </a:r>
            <a:br>
              <a:rPr lang="en-US" sz="3200" smtClean="0"/>
            </a:br>
            <a:r>
              <a:rPr lang="en-US" sz="2000" smtClean="0"/>
              <a:t>The Rebuttable Assumption Concept</a:t>
            </a:r>
            <a:endParaRPr lang="en-US" sz="320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334000"/>
            <a:ext cx="4040188" cy="639763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sz="1400" dirty="0" smtClean="0"/>
              <a:t>Kent State University, May 1970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 smtClean="0"/>
              <a:t>Image Source: Wikipedia</a:t>
            </a:r>
            <a:endParaRPr lang="en-US" sz="1400" dirty="0"/>
          </a:p>
        </p:txBody>
      </p:sp>
      <p:pic>
        <p:nvPicPr>
          <p:cNvPr id="19459" name="Content Placeholder 6" descr="220px-Kent_State_massac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2514600"/>
            <a:ext cx="3160713" cy="2514600"/>
          </a:xfrm>
        </p:spPr>
      </p:pic>
      <p:sp>
        <p:nvSpPr>
          <p:cNvPr id="1946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Critical Analysis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/>
              <a:t>Arguments for Pull-out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Country-wide Political Unrest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Demonstrations centered @ Universities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Student deaths have resulted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u="sng" dirty="0" smtClean="0"/>
              <a:t>Possible Rebuttal Points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Rule of Law/ Democracy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Only @ some universities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Large areas of country quiescent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Students informed to avoid demonstrations</a:t>
            </a:r>
            <a:endParaRPr lang="en-US" dirty="0"/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685800" y="1752600"/>
            <a:ext cx="358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Georgia" pitchFamily="18" charset="0"/>
              </a:rPr>
              <a:t>Assumption: Unsafe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smtClean="0"/>
              <a:t>Madagascar 2009 Coup d’etat</a:t>
            </a:r>
            <a:br>
              <a:rPr lang="en-US" sz="2400" b="1" smtClean="0"/>
            </a:br>
            <a:r>
              <a:rPr lang="en-US" sz="2400" b="1" smtClean="0"/>
              <a:t>(Opinions may vary)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At-risk Group?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Peace Corps Volunteers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Each in a different isolated back-country location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one obvious evacuation route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No local support staff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Working for the US </a:t>
            </a:r>
            <a:r>
              <a:rPr lang="en-US" dirty="0" err="1" smtClean="0"/>
              <a:t>Gov’t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May become political pawns or hostages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DOS Decision: Evacuate the Volunteers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484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At-risk Group?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Study Abroad Participants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Together in one village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Island resort community w/sea evacuation routes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Experienced local in-country support staff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Political unrest restricted to capital (200 miles away) &amp; predicted to end quickly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Only int’l airport located in capitol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Provider Decision: Shelter in place; be prepared for further events.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</a:t>
            </a:r>
          </a:p>
        </p:txBody>
      </p:sp>
      <p:sp>
        <p:nvSpPr>
          <p:cNvPr id="21506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Case/Context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Egypt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Bosnia/Kurdistan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Mexico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1508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Perspective</a:t>
            </a:r>
          </a:p>
        </p:txBody>
      </p:sp>
      <p:sp>
        <p:nvSpPr>
          <p:cNvPr id="21509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mtClean="0"/>
              <a:t>US Student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/>
              <a:t>Non-US University/Faculty Research Grant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/>
              <a:t>Mexican Professorial Program Director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592</Words>
  <Application>Microsoft Office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Calibri</vt:lpstr>
      <vt:lpstr>Arial</vt:lpstr>
      <vt:lpstr>Georgia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Socially Responsible Risk-Management</vt:lpstr>
      <vt:lpstr>Facilitators</vt:lpstr>
      <vt:lpstr>Today’s Workplan</vt:lpstr>
      <vt:lpstr>Kenya: December 2007  Image Source: Wikipedia</vt:lpstr>
      <vt:lpstr>Leadership Tool #1:  Stakeholder Theory</vt:lpstr>
      <vt:lpstr> Who or What Really Counts?  Educational Mission &amp;/or the Stakeholder?</vt:lpstr>
      <vt:lpstr>Leadership Tool #2 The Rebuttable Assumption Concept</vt:lpstr>
      <vt:lpstr>Madagascar 2009 Coup d’etat (Opinions may vary)</vt:lpstr>
      <vt:lpstr>Case Studies</vt:lpstr>
      <vt:lpstr>Conclusions: Group Debrief</vt:lpstr>
      <vt:lpstr>Additional References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ky05</cp:lastModifiedBy>
  <cp:revision>95</cp:revision>
  <dcterms:created xsi:type="dcterms:W3CDTF">2010-10-18T19:43:32Z</dcterms:created>
  <dcterms:modified xsi:type="dcterms:W3CDTF">2012-03-03T13:15:57Z</dcterms:modified>
</cp:coreProperties>
</file>