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Default Extension="gif" ContentType="image/gif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5885"/>
    <a:srgbClr val="355C8B"/>
    <a:srgbClr val="62A0D8"/>
    <a:srgbClr val="254265"/>
    <a:srgbClr val="203856"/>
    <a:srgbClr val="396497"/>
    <a:srgbClr val="345A88"/>
    <a:srgbClr val="213A59"/>
    <a:srgbClr val="264264"/>
    <a:srgbClr val="4376B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6688" autoAdjust="0"/>
  </p:normalViewPr>
  <p:slideViewPr>
    <p:cSldViewPr>
      <p:cViewPr>
        <p:scale>
          <a:sx n="95" d="100"/>
          <a:sy n="95" d="100"/>
        </p:scale>
        <p:origin x="-62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802A-3FE1-1B4C-97B9-C7FD0E529880}" type="datetimeFigureOut">
              <a:rPr lang="en-US" smtClean="0"/>
              <a:pPr/>
              <a:t>2/16/12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D596-7543-0442-A11E-AB20E3CE04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092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D596-7543-0442-A11E-AB20E3CE04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15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2011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pic>
        <p:nvPicPr>
          <p:cNvPr id="5" name="Picture 4" descr="aiea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355C8B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75000">
              <a:schemeClr val="bg1"/>
            </a:gs>
            <a:gs pos="25000">
              <a:srgbClr val="62A0D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iea_logo.gif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2012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63246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54265"/>
                </a:solidFill>
                <a:latin typeface="Georgia" pitchFamily="18" charset="0"/>
              </a:rPr>
              <a:t>Building a Secure World </a:t>
            </a:r>
            <a:r>
              <a:rPr lang="en-US" sz="1600" smtClean="0">
                <a:solidFill>
                  <a:srgbClr val="254265"/>
                </a:solidFill>
                <a:latin typeface="Georgia" pitchFamily="18" charset="0"/>
              </a:rPr>
              <a:t>Through International Education</a:t>
            </a:r>
            <a:endParaRPr lang="en-US" sz="1600" dirty="0">
              <a:solidFill>
                <a:srgbClr val="254265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33588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85900" y="1676400"/>
            <a:ext cx="6477000" cy="914399"/>
          </a:xfrm>
        </p:spPr>
        <p:txBody>
          <a:bodyPr/>
          <a:lstStyle/>
          <a:p>
            <a:r>
              <a:rPr lang="en-US" dirty="0" smtClean="0"/>
              <a:t>The Issues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124200"/>
            <a:ext cx="6400800" cy="2209800"/>
          </a:xfrm>
        </p:spPr>
        <p:txBody>
          <a:bodyPr/>
          <a:lstStyle/>
          <a:p>
            <a:r>
              <a:rPr lang="en-US" dirty="0" smtClean="0"/>
              <a:t>Madeleine F. Green</a:t>
            </a:r>
          </a:p>
          <a:p>
            <a:endParaRPr lang="en-US" dirty="0" smtClean="0"/>
          </a:p>
          <a:p>
            <a:r>
              <a:rPr lang="en-US" dirty="0" smtClean="0"/>
              <a:t>February 22, 2012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629400" cy="1981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Internationalization:</a:t>
            </a:r>
            <a:br>
              <a:rPr lang="en-US" sz="4000" b="1" dirty="0" smtClean="0"/>
            </a:br>
            <a:r>
              <a:rPr lang="en-US" sz="4000" b="1" dirty="0" smtClean="0"/>
              <a:t> An </a:t>
            </a:r>
            <a:r>
              <a:rPr lang="en-US" sz="4000" b="1" dirty="0" smtClean="0"/>
              <a:t>Evolving Concept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44963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Changes over time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Different goals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Examples to follow: Europe and Africa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Pressures of globalization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Forms of</a:t>
            </a:r>
            <a:br>
              <a:rPr lang="en-US" dirty="0" smtClean="0"/>
            </a:br>
            <a:r>
              <a:rPr lang="en-US" dirty="0" smtClean="0"/>
              <a:t>Internationalization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Offshore programs</a:t>
            </a:r>
          </a:p>
          <a:p>
            <a:r>
              <a:rPr lang="en-US" dirty="0" smtClean="0"/>
              <a:t>Branch campuses</a:t>
            </a:r>
          </a:p>
          <a:p>
            <a:r>
              <a:rPr lang="en-US" dirty="0" smtClean="0"/>
              <a:t>Franchised degrees</a:t>
            </a:r>
          </a:p>
          <a:p>
            <a:r>
              <a:rPr lang="en-US" dirty="0" smtClean="0"/>
              <a:t>Joint and double degrees</a:t>
            </a:r>
          </a:p>
          <a:p>
            <a:r>
              <a:rPr lang="en-US" dirty="0" smtClean="0"/>
              <a:t>International student hubs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	Pressures of Global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rankings</a:t>
            </a:r>
          </a:p>
          <a:p>
            <a:r>
              <a:rPr lang="en-US" dirty="0" smtClean="0"/>
              <a:t>World-class universities (single model of excellence)</a:t>
            </a:r>
          </a:p>
          <a:p>
            <a:r>
              <a:rPr lang="en-US" dirty="0" smtClean="0"/>
              <a:t>Competition for faculty and students</a:t>
            </a:r>
          </a:p>
          <a:p>
            <a:r>
              <a:rPr lang="en-US" dirty="0" smtClean="0"/>
              <a:t>Uneven playing field: the rich get richer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 or learning?</a:t>
            </a:r>
          </a:p>
          <a:p>
            <a:r>
              <a:rPr lang="en-US" dirty="0" smtClean="0"/>
              <a:t>Brain drain</a:t>
            </a:r>
          </a:p>
          <a:p>
            <a:r>
              <a:rPr lang="en-US" dirty="0" smtClean="0"/>
              <a:t>Ethics of recruiting</a:t>
            </a:r>
          </a:p>
          <a:p>
            <a:r>
              <a:rPr lang="en-US" dirty="0" smtClean="0"/>
              <a:t>Branch campuses: providing educational capacity or academic ethnocentrism?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Affirm values</a:t>
            </a:r>
          </a:p>
          <a:p>
            <a:r>
              <a:rPr lang="en-US" dirty="0" smtClean="0"/>
              <a:t>Adhere to codes of good conduct</a:t>
            </a:r>
          </a:p>
          <a:p>
            <a:pPr lvl="1"/>
            <a:r>
              <a:rPr lang="en-US" dirty="0" smtClean="0"/>
              <a:t>IAU/ACE/CHEA/AUCC statement on cross-border education and checklist of good practice</a:t>
            </a:r>
          </a:p>
          <a:p>
            <a:pPr lvl="1"/>
            <a:r>
              <a:rPr lang="en-US" dirty="0" smtClean="0"/>
              <a:t>Forthcoming IAU statement on ethics in HE</a:t>
            </a:r>
          </a:p>
          <a:p>
            <a:pPr lvl="1"/>
            <a:r>
              <a:rPr lang="en-US" dirty="0" smtClean="0"/>
              <a:t>Home and host accreditation standards</a:t>
            </a:r>
          </a:p>
          <a:p>
            <a:pPr lvl="1"/>
            <a:r>
              <a:rPr lang="en-US" dirty="0" smtClean="0"/>
              <a:t>Oversight of agents (AIRC)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Issues for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Our view of internationalization not shared by all</a:t>
            </a:r>
          </a:p>
          <a:p>
            <a:r>
              <a:rPr lang="en-US" dirty="0" smtClean="0"/>
              <a:t>Dominance of English</a:t>
            </a:r>
          </a:p>
          <a:p>
            <a:r>
              <a:rPr lang="en-US" dirty="0" smtClean="0"/>
              <a:t>Risk of American </a:t>
            </a:r>
            <a:r>
              <a:rPr lang="en-US" dirty="0" err="1" smtClean="0"/>
              <a:t>exceptionalism</a:t>
            </a:r>
            <a:r>
              <a:rPr lang="en-US" dirty="0" smtClean="0"/>
              <a:t>—the world is moving fast and we need to </a:t>
            </a:r>
            <a:r>
              <a:rPr lang="en-US" smtClean="0"/>
              <a:t>keep up.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183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Issues </vt:lpstr>
      <vt:lpstr>Internationalization:  An Evolving Concept</vt:lpstr>
      <vt:lpstr>New Forms of Internationalization</vt:lpstr>
      <vt:lpstr> Pressures of Global Competition</vt:lpstr>
      <vt:lpstr>Value Issues</vt:lpstr>
      <vt:lpstr>What to do?</vt:lpstr>
      <vt:lpstr>Issues for the United States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eng1</dc:creator>
  <cp:lastModifiedBy>Madeleine Green</cp:lastModifiedBy>
  <cp:revision>81</cp:revision>
  <dcterms:created xsi:type="dcterms:W3CDTF">2012-02-16T21:11:26Z</dcterms:created>
  <dcterms:modified xsi:type="dcterms:W3CDTF">2012-02-16T22:13:26Z</dcterms:modified>
</cp:coreProperties>
</file>