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1" r:id="rId2"/>
    <p:sldId id="267" r:id="rId3"/>
    <p:sldId id="270" r:id="rId4"/>
    <p:sldId id="272" r:id="rId5"/>
    <p:sldId id="266" r:id="rId6"/>
    <p:sldId id="271" r:id="rId7"/>
    <p:sldId id="279" r:id="rId8"/>
    <p:sldId id="280" r:id="rId9"/>
    <p:sldId id="299" r:id="rId10"/>
    <p:sldId id="282" r:id="rId11"/>
    <p:sldId id="294" r:id="rId12"/>
    <p:sldId id="296" r:id="rId13"/>
    <p:sldId id="297" r:id="rId14"/>
    <p:sldId id="298" r:id="rId15"/>
    <p:sldId id="285" r:id="rId16"/>
    <p:sldId id="302" r:id="rId17"/>
    <p:sldId id="303" r:id="rId18"/>
    <p:sldId id="305" r:id="rId19"/>
    <p:sldId id="309" r:id="rId20"/>
    <p:sldId id="306" r:id="rId21"/>
    <p:sldId id="307" r:id="rId22"/>
    <p:sldId id="310" r:id="rId23"/>
    <p:sldId id="262" r:id="rId24"/>
    <p:sldId id="263" r:id="rId25"/>
    <p:sldId id="264" r:id="rId26"/>
    <p:sldId id="30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5885"/>
    <a:srgbClr val="203856"/>
    <a:srgbClr val="254265"/>
    <a:srgbClr val="355C8B"/>
    <a:srgbClr val="62A0D8"/>
    <a:srgbClr val="396497"/>
    <a:srgbClr val="345A88"/>
    <a:srgbClr val="213A59"/>
    <a:srgbClr val="264264"/>
    <a:srgbClr val="4376B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1" autoAdjust="0"/>
    <p:restoredTop sz="96649" autoAdjust="0"/>
  </p:normalViewPr>
  <p:slideViewPr>
    <p:cSldViewPr>
      <p:cViewPr>
        <p:scale>
          <a:sx n="72" d="100"/>
          <a:sy n="72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30CF8-556E-4338-B7F9-72D856B55F3C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0DAA09A-28B0-4885-9198-59A556A89142}">
      <dgm:prSet phldrT="[Text]" custT="1"/>
      <dgm:spPr/>
      <dgm:t>
        <a:bodyPr/>
        <a:lstStyle/>
        <a:p>
          <a:r>
            <a:rPr lang="en-US" sz="3200" dirty="0" smtClean="0"/>
            <a:t>International Students</a:t>
          </a:r>
          <a:endParaRPr lang="en-US" sz="3200" dirty="0"/>
        </a:p>
      </dgm:t>
    </dgm:pt>
    <dgm:pt modelId="{E8B79A9F-6948-4B6A-9B16-B30A3E681074}" type="parTrans" cxnId="{B7442728-DBD1-4970-83B0-5482306D9485}">
      <dgm:prSet/>
      <dgm:spPr/>
      <dgm:t>
        <a:bodyPr/>
        <a:lstStyle/>
        <a:p>
          <a:endParaRPr lang="en-US"/>
        </a:p>
      </dgm:t>
    </dgm:pt>
    <dgm:pt modelId="{ECB16FAA-ABC6-4804-B4C5-C8ABF3CB7707}" type="sibTrans" cxnId="{B7442728-DBD1-4970-83B0-5482306D9485}">
      <dgm:prSet/>
      <dgm:spPr/>
      <dgm:t>
        <a:bodyPr/>
        <a:lstStyle/>
        <a:p>
          <a:endParaRPr lang="en-US"/>
        </a:p>
      </dgm:t>
    </dgm:pt>
    <dgm:pt modelId="{06E015B2-8351-4DC9-95A8-3140BA152EF4}">
      <dgm:prSet phldrT="[Text]" custT="1"/>
      <dgm:spPr/>
      <dgm:t>
        <a:bodyPr/>
        <a:lstStyle/>
        <a:p>
          <a:r>
            <a:rPr lang="en-US" sz="3200" dirty="0" smtClean="0"/>
            <a:t>Recruit</a:t>
          </a:r>
          <a:endParaRPr lang="en-US" sz="3200" dirty="0"/>
        </a:p>
      </dgm:t>
    </dgm:pt>
    <dgm:pt modelId="{4C03B347-F189-4094-85BB-B77A240F4A5F}" type="parTrans" cxnId="{2E58ACD9-16F8-41DC-B355-1F5EC19A3C53}">
      <dgm:prSet/>
      <dgm:spPr/>
      <dgm:t>
        <a:bodyPr/>
        <a:lstStyle/>
        <a:p>
          <a:endParaRPr lang="en-US"/>
        </a:p>
      </dgm:t>
    </dgm:pt>
    <dgm:pt modelId="{D9A885ED-576D-44A0-A4C7-0509ED3FB4CE}" type="sibTrans" cxnId="{2E58ACD9-16F8-41DC-B355-1F5EC19A3C53}">
      <dgm:prSet/>
      <dgm:spPr/>
      <dgm:t>
        <a:bodyPr/>
        <a:lstStyle/>
        <a:p>
          <a:endParaRPr lang="en-US" dirty="0"/>
        </a:p>
      </dgm:t>
    </dgm:pt>
    <dgm:pt modelId="{AD007824-6B78-46E1-A54F-1A377CACAE72}">
      <dgm:prSet phldrT="[Text]" custT="1"/>
      <dgm:spPr/>
      <dgm:t>
        <a:bodyPr/>
        <a:lstStyle/>
        <a:p>
          <a:r>
            <a:rPr lang="en-US" sz="3200" dirty="0" smtClean="0"/>
            <a:t>Admit</a:t>
          </a:r>
          <a:r>
            <a:rPr lang="en-US" sz="1600" dirty="0" smtClean="0"/>
            <a:t> </a:t>
          </a:r>
          <a:endParaRPr lang="en-US" sz="1600" dirty="0"/>
        </a:p>
      </dgm:t>
    </dgm:pt>
    <dgm:pt modelId="{6F32596F-4F1A-4C6D-8F79-A55F251502FE}" type="parTrans" cxnId="{C02AE261-3175-46D4-8438-3259A20D6CC3}">
      <dgm:prSet/>
      <dgm:spPr/>
      <dgm:t>
        <a:bodyPr/>
        <a:lstStyle/>
        <a:p>
          <a:endParaRPr lang="en-US"/>
        </a:p>
      </dgm:t>
    </dgm:pt>
    <dgm:pt modelId="{A6C14555-0555-41D8-BC9E-4EBCC46CD6A5}" type="sibTrans" cxnId="{C02AE261-3175-46D4-8438-3259A20D6CC3}">
      <dgm:prSet/>
      <dgm:spPr/>
      <dgm:t>
        <a:bodyPr/>
        <a:lstStyle/>
        <a:p>
          <a:endParaRPr lang="en-US" dirty="0"/>
        </a:p>
      </dgm:t>
    </dgm:pt>
    <dgm:pt modelId="{5A2559A7-8A96-415C-82C3-31FCCD6B0C69}">
      <dgm:prSet phldrT="[Text]" custT="1"/>
      <dgm:spPr/>
      <dgm:t>
        <a:bodyPr/>
        <a:lstStyle/>
        <a:p>
          <a:r>
            <a:rPr lang="en-US" sz="3200" dirty="0" smtClean="0"/>
            <a:t>Retain</a:t>
          </a:r>
          <a:endParaRPr lang="en-US" sz="3200" dirty="0"/>
        </a:p>
      </dgm:t>
    </dgm:pt>
    <dgm:pt modelId="{88BA30D0-691B-49F6-9415-F345958834F8}" type="parTrans" cxnId="{93ADFAC6-6481-4573-9130-495191FDBD80}">
      <dgm:prSet/>
      <dgm:spPr/>
      <dgm:t>
        <a:bodyPr/>
        <a:lstStyle/>
        <a:p>
          <a:endParaRPr lang="en-US"/>
        </a:p>
      </dgm:t>
    </dgm:pt>
    <dgm:pt modelId="{3349ACDC-9DF3-45E8-926B-D0037000392D}" type="sibTrans" cxnId="{93ADFAC6-6481-4573-9130-495191FDBD80}">
      <dgm:prSet/>
      <dgm:spPr/>
      <dgm:t>
        <a:bodyPr/>
        <a:lstStyle/>
        <a:p>
          <a:endParaRPr lang="en-US" dirty="0"/>
        </a:p>
      </dgm:t>
    </dgm:pt>
    <dgm:pt modelId="{864C9C3D-13A6-4B36-AD98-AAE8EA078566}" type="pres">
      <dgm:prSet presAssocID="{37430CF8-556E-4338-B7F9-72D856B55F3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96AF90-37EC-4C0F-A5C6-EE0C54F71136}" type="pres">
      <dgm:prSet presAssocID="{60DAA09A-28B0-4885-9198-59A556A89142}" presName="centerShape" presStyleLbl="node0" presStyleIdx="0" presStyleCnt="1" custScaleX="187578" custScaleY="77909" custLinFactNeighborX="498" custLinFactNeighborY="-8375"/>
      <dgm:spPr/>
      <dgm:t>
        <a:bodyPr/>
        <a:lstStyle/>
        <a:p>
          <a:endParaRPr lang="en-US"/>
        </a:p>
      </dgm:t>
    </dgm:pt>
    <dgm:pt modelId="{E570E8AD-C687-406B-AF7F-740EFBD4672C}" type="pres">
      <dgm:prSet presAssocID="{06E015B2-8351-4DC9-95A8-3140BA152EF4}" presName="node" presStyleLbl="node1" presStyleIdx="0" presStyleCnt="3" custScaleX="164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A7E36D-C5B1-4738-9369-63F476CEA77F}" type="pres">
      <dgm:prSet presAssocID="{06E015B2-8351-4DC9-95A8-3140BA152EF4}" presName="dummy" presStyleCnt="0"/>
      <dgm:spPr/>
    </dgm:pt>
    <dgm:pt modelId="{92251546-8274-4086-BCE4-56813D89F92C}" type="pres">
      <dgm:prSet presAssocID="{D9A885ED-576D-44A0-A4C7-0509ED3FB4C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F8A6E40C-6C26-4F5A-9341-4B6AC3ED27F4}" type="pres">
      <dgm:prSet presAssocID="{AD007824-6B78-46E1-A54F-1A377CACAE72}" presName="node" presStyleLbl="node1" presStyleIdx="1" presStyleCnt="3" custScaleX="141081" custRadScaleRad="101080" custRadScaleInc="2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C1737-CC3B-4356-9A57-5225436362B1}" type="pres">
      <dgm:prSet presAssocID="{AD007824-6B78-46E1-A54F-1A377CACAE72}" presName="dummy" presStyleCnt="0"/>
      <dgm:spPr/>
    </dgm:pt>
    <dgm:pt modelId="{0ECA6BA1-09FD-4C9D-9C70-5A1EC380F568}" type="pres">
      <dgm:prSet presAssocID="{A6C14555-0555-41D8-BC9E-4EBCC46CD6A5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21DAE9B-73F3-42A6-8901-BC08ED9AE933}" type="pres">
      <dgm:prSet presAssocID="{5A2559A7-8A96-415C-82C3-31FCCD6B0C69}" presName="node" presStyleLbl="node1" presStyleIdx="2" presStyleCnt="3" custScaleX="138065" custRadScaleRad="99703" custRadScaleInc="-14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EA108-B19C-4ACF-99E2-6BD00AF2D9EF}" type="pres">
      <dgm:prSet presAssocID="{5A2559A7-8A96-415C-82C3-31FCCD6B0C69}" presName="dummy" presStyleCnt="0"/>
      <dgm:spPr/>
    </dgm:pt>
    <dgm:pt modelId="{C0890883-5491-4987-BD59-82B5F5B5FECB}" type="pres">
      <dgm:prSet presAssocID="{3349ACDC-9DF3-45E8-926B-D0037000392D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A8CB434-CFE1-47A6-BEBB-9FC996CFF691}" type="presOf" srcId="{5A2559A7-8A96-415C-82C3-31FCCD6B0C69}" destId="{921DAE9B-73F3-42A6-8901-BC08ED9AE933}" srcOrd="0" destOrd="0" presId="urn:microsoft.com/office/officeart/2005/8/layout/radial6"/>
    <dgm:cxn modelId="{E6527291-1C89-4DAF-A91D-DA739DE66CA0}" type="presOf" srcId="{AD007824-6B78-46E1-A54F-1A377CACAE72}" destId="{F8A6E40C-6C26-4F5A-9341-4B6AC3ED27F4}" srcOrd="0" destOrd="0" presId="urn:microsoft.com/office/officeart/2005/8/layout/radial6"/>
    <dgm:cxn modelId="{B7442728-DBD1-4970-83B0-5482306D9485}" srcId="{37430CF8-556E-4338-B7F9-72D856B55F3C}" destId="{60DAA09A-28B0-4885-9198-59A556A89142}" srcOrd="0" destOrd="0" parTransId="{E8B79A9F-6948-4B6A-9B16-B30A3E681074}" sibTransId="{ECB16FAA-ABC6-4804-B4C5-C8ABF3CB7707}"/>
    <dgm:cxn modelId="{2E58ACD9-16F8-41DC-B355-1F5EC19A3C53}" srcId="{60DAA09A-28B0-4885-9198-59A556A89142}" destId="{06E015B2-8351-4DC9-95A8-3140BA152EF4}" srcOrd="0" destOrd="0" parTransId="{4C03B347-F189-4094-85BB-B77A240F4A5F}" sibTransId="{D9A885ED-576D-44A0-A4C7-0509ED3FB4CE}"/>
    <dgm:cxn modelId="{37CA10AF-4D75-4EF0-A4C3-6C4037EC5D39}" type="presOf" srcId="{D9A885ED-576D-44A0-A4C7-0509ED3FB4CE}" destId="{92251546-8274-4086-BCE4-56813D89F92C}" srcOrd="0" destOrd="0" presId="urn:microsoft.com/office/officeart/2005/8/layout/radial6"/>
    <dgm:cxn modelId="{54438C33-ED8E-4397-9704-7605E7E9D457}" type="presOf" srcId="{06E015B2-8351-4DC9-95A8-3140BA152EF4}" destId="{E570E8AD-C687-406B-AF7F-740EFBD4672C}" srcOrd="0" destOrd="0" presId="urn:microsoft.com/office/officeart/2005/8/layout/radial6"/>
    <dgm:cxn modelId="{EC4249D1-7A45-4B1E-9985-DD779B882C8D}" type="presOf" srcId="{60DAA09A-28B0-4885-9198-59A556A89142}" destId="{2696AF90-37EC-4C0F-A5C6-EE0C54F71136}" srcOrd="0" destOrd="0" presId="urn:microsoft.com/office/officeart/2005/8/layout/radial6"/>
    <dgm:cxn modelId="{93ADFAC6-6481-4573-9130-495191FDBD80}" srcId="{60DAA09A-28B0-4885-9198-59A556A89142}" destId="{5A2559A7-8A96-415C-82C3-31FCCD6B0C69}" srcOrd="2" destOrd="0" parTransId="{88BA30D0-691B-49F6-9415-F345958834F8}" sibTransId="{3349ACDC-9DF3-45E8-926B-D0037000392D}"/>
    <dgm:cxn modelId="{C02AE261-3175-46D4-8438-3259A20D6CC3}" srcId="{60DAA09A-28B0-4885-9198-59A556A89142}" destId="{AD007824-6B78-46E1-A54F-1A377CACAE72}" srcOrd="1" destOrd="0" parTransId="{6F32596F-4F1A-4C6D-8F79-A55F251502FE}" sibTransId="{A6C14555-0555-41D8-BC9E-4EBCC46CD6A5}"/>
    <dgm:cxn modelId="{AC744DA9-953F-4A53-9A69-3D8301987451}" type="presOf" srcId="{A6C14555-0555-41D8-BC9E-4EBCC46CD6A5}" destId="{0ECA6BA1-09FD-4C9D-9C70-5A1EC380F568}" srcOrd="0" destOrd="0" presId="urn:microsoft.com/office/officeart/2005/8/layout/radial6"/>
    <dgm:cxn modelId="{5E13ECD2-6EA5-4597-81F3-A8B45E456B40}" type="presOf" srcId="{37430CF8-556E-4338-B7F9-72D856B55F3C}" destId="{864C9C3D-13A6-4B36-AD98-AAE8EA078566}" srcOrd="0" destOrd="0" presId="urn:microsoft.com/office/officeart/2005/8/layout/radial6"/>
    <dgm:cxn modelId="{7A6CDD21-F73E-4A11-9026-A23EC310565D}" type="presOf" srcId="{3349ACDC-9DF3-45E8-926B-D0037000392D}" destId="{C0890883-5491-4987-BD59-82B5F5B5FECB}" srcOrd="0" destOrd="0" presId="urn:microsoft.com/office/officeart/2005/8/layout/radial6"/>
    <dgm:cxn modelId="{335E96DF-D4BC-4F26-9C86-3FC2F2B662FB}" type="presParOf" srcId="{864C9C3D-13A6-4B36-AD98-AAE8EA078566}" destId="{2696AF90-37EC-4C0F-A5C6-EE0C54F71136}" srcOrd="0" destOrd="0" presId="urn:microsoft.com/office/officeart/2005/8/layout/radial6"/>
    <dgm:cxn modelId="{9CCEBB0E-0644-4543-8590-AC55C4FDB981}" type="presParOf" srcId="{864C9C3D-13A6-4B36-AD98-AAE8EA078566}" destId="{E570E8AD-C687-406B-AF7F-740EFBD4672C}" srcOrd="1" destOrd="0" presId="urn:microsoft.com/office/officeart/2005/8/layout/radial6"/>
    <dgm:cxn modelId="{E8097BDD-4331-488B-845F-12B4E4928B72}" type="presParOf" srcId="{864C9C3D-13A6-4B36-AD98-AAE8EA078566}" destId="{02A7E36D-C5B1-4738-9369-63F476CEA77F}" srcOrd="2" destOrd="0" presId="urn:microsoft.com/office/officeart/2005/8/layout/radial6"/>
    <dgm:cxn modelId="{8D137A7E-C72C-4D35-AD1F-48834379D8A6}" type="presParOf" srcId="{864C9C3D-13A6-4B36-AD98-AAE8EA078566}" destId="{92251546-8274-4086-BCE4-56813D89F92C}" srcOrd="3" destOrd="0" presId="urn:microsoft.com/office/officeart/2005/8/layout/radial6"/>
    <dgm:cxn modelId="{82032B57-2BCA-4654-A15D-545F7B0E2D25}" type="presParOf" srcId="{864C9C3D-13A6-4B36-AD98-AAE8EA078566}" destId="{F8A6E40C-6C26-4F5A-9341-4B6AC3ED27F4}" srcOrd="4" destOrd="0" presId="urn:microsoft.com/office/officeart/2005/8/layout/radial6"/>
    <dgm:cxn modelId="{59EAC57E-3787-4769-AAC7-2B66AED12BAA}" type="presParOf" srcId="{864C9C3D-13A6-4B36-AD98-AAE8EA078566}" destId="{737C1737-CC3B-4356-9A57-5225436362B1}" srcOrd="5" destOrd="0" presId="urn:microsoft.com/office/officeart/2005/8/layout/radial6"/>
    <dgm:cxn modelId="{42AA1AA8-8220-4BA6-B782-E98D22EED7EC}" type="presParOf" srcId="{864C9C3D-13A6-4B36-AD98-AAE8EA078566}" destId="{0ECA6BA1-09FD-4C9D-9C70-5A1EC380F568}" srcOrd="6" destOrd="0" presId="urn:microsoft.com/office/officeart/2005/8/layout/radial6"/>
    <dgm:cxn modelId="{C8566FED-F94E-416E-8A1F-C1991E971FA4}" type="presParOf" srcId="{864C9C3D-13A6-4B36-AD98-AAE8EA078566}" destId="{921DAE9B-73F3-42A6-8901-BC08ED9AE933}" srcOrd="7" destOrd="0" presId="urn:microsoft.com/office/officeart/2005/8/layout/radial6"/>
    <dgm:cxn modelId="{FB521F62-0F19-4077-A08E-3437A7DA9862}" type="presParOf" srcId="{864C9C3D-13A6-4B36-AD98-AAE8EA078566}" destId="{3F7EA108-B19C-4ACF-99E2-6BD00AF2D9EF}" srcOrd="8" destOrd="0" presId="urn:microsoft.com/office/officeart/2005/8/layout/radial6"/>
    <dgm:cxn modelId="{9313DBD1-ED1B-40F6-8154-5D8A3BFE6E26}" type="presParOf" srcId="{864C9C3D-13A6-4B36-AD98-AAE8EA078566}" destId="{C0890883-5491-4987-BD59-82B5F5B5FEC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890883-5491-4987-BD59-82B5F5B5FECB}">
      <dsp:nvSpPr>
        <dsp:cNvPr id="0" name=""/>
        <dsp:cNvSpPr/>
      </dsp:nvSpPr>
      <dsp:spPr>
        <a:xfrm>
          <a:off x="2249077" y="558055"/>
          <a:ext cx="3725867" cy="3725867"/>
        </a:xfrm>
        <a:prstGeom prst="blockArc">
          <a:avLst>
            <a:gd name="adj1" fmla="val 8971756"/>
            <a:gd name="adj2" fmla="val 1618816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A6BA1-09FD-4C9D-9C70-5A1EC380F568}">
      <dsp:nvSpPr>
        <dsp:cNvPr id="0" name=""/>
        <dsp:cNvSpPr/>
      </dsp:nvSpPr>
      <dsp:spPr>
        <a:xfrm>
          <a:off x="2257327" y="572221"/>
          <a:ext cx="3725867" cy="3725867"/>
        </a:xfrm>
        <a:prstGeom prst="blockArc">
          <a:avLst>
            <a:gd name="adj1" fmla="val 1797248"/>
            <a:gd name="adj2" fmla="val 9002727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251546-8274-4086-BCE4-56813D89F92C}">
      <dsp:nvSpPr>
        <dsp:cNvPr id="0" name=""/>
        <dsp:cNvSpPr/>
      </dsp:nvSpPr>
      <dsp:spPr>
        <a:xfrm>
          <a:off x="2265654" y="557922"/>
          <a:ext cx="3725867" cy="3725867"/>
        </a:xfrm>
        <a:prstGeom prst="blockArc">
          <a:avLst>
            <a:gd name="adj1" fmla="val 16156842"/>
            <a:gd name="adj2" fmla="val 1828509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6AF90-37EC-4C0F-A5C6-EE0C54F71136}">
      <dsp:nvSpPr>
        <dsp:cNvPr id="0" name=""/>
        <dsp:cNvSpPr/>
      </dsp:nvSpPr>
      <dsp:spPr>
        <a:xfrm>
          <a:off x="2514599" y="1447803"/>
          <a:ext cx="3218537" cy="13367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International Students</a:t>
          </a:r>
          <a:endParaRPr lang="en-US" sz="3200" kern="1200" dirty="0"/>
        </a:p>
      </dsp:txBody>
      <dsp:txXfrm>
        <a:off x="2514599" y="1447803"/>
        <a:ext cx="3218537" cy="1336793"/>
      </dsp:txXfrm>
    </dsp:sp>
    <dsp:sp modelId="{E570E8AD-C687-406B-AF7F-740EFBD4672C}">
      <dsp:nvSpPr>
        <dsp:cNvPr id="0" name=""/>
        <dsp:cNvSpPr/>
      </dsp:nvSpPr>
      <dsp:spPr>
        <a:xfrm>
          <a:off x="3115140" y="761"/>
          <a:ext cx="1981206" cy="12010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Recruit</a:t>
          </a:r>
          <a:endParaRPr lang="en-US" sz="3200" kern="1200" dirty="0"/>
        </a:p>
      </dsp:txBody>
      <dsp:txXfrm>
        <a:off x="3115140" y="761"/>
        <a:ext cx="1981206" cy="1201087"/>
      </dsp:txXfrm>
    </dsp:sp>
    <dsp:sp modelId="{F8A6E40C-6C26-4F5A-9341-4B6AC3ED27F4}">
      <dsp:nvSpPr>
        <dsp:cNvPr id="0" name=""/>
        <dsp:cNvSpPr/>
      </dsp:nvSpPr>
      <dsp:spPr>
        <a:xfrm>
          <a:off x="4849636" y="2743196"/>
          <a:ext cx="1694506" cy="12010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Admit</a:t>
          </a:r>
          <a:r>
            <a:rPr lang="en-US" sz="1600" kern="1200" dirty="0" smtClean="0"/>
            <a:t> </a:t>
          </a:r>
          <a:endParaRPr lang="en-US" sz="1600" kern="1200" dirty="0"/>
        </a:p>
      </dsp:txBody>
      <dsp:txXfrm>
        <a:off x="4849636" y="2743196"/>
        <a:ext cx="1694506" cy="1201087"/>
      </dsp:txXfrm>
    </dsp:sp>
    <dsp:sp modelId="{921DAE9B-73F3-42A6-8901-BC08ED9AE933}">
      <dsp:nvSpPr>
        <dsp:cNvPr id="0" name=""/>
        <dsp:cNvSpPr/>
      </dsp:nvSpPr>
      <dsp:spPr>
        <a:xfrm>
          <a:off x="1714496" y="2743208"/>
          <a:ext cx="1658281" cy="12010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Retain</a:t>
          </a:r>
          <a:endParaRPr lang="en-US" sz="3200" kern="1200" dirty="0"/>
        </a:p>
      </dsp:txBody>
      <dsp:txXfrm>
        <a:off x="1714496" y="2743208"/>
        <a:ext cx="1658281" cy="1201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F802A-3FE1-1B4C-97B9-C7FD0E529880}" type="datetimeFigureOut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8D596-7543-0442-A11E-AB20E3CE04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092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D596-7543-0442-A11E-AB20E3CE047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0150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  <a:ea typeface="Arial Unicode MS" charset="0"/>
              </a:rPr>
              <a:t>06/22/11</a:t>
            </a:r>
          </a:p>
        </p:txBody>
      </p:sp>
      <p:sp>
        <p:nvSpPr>
          <p:cNvPr id="10957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1115A4D-08A7-7941-8E7F-7398782BBACA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0957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95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Why students move - finding an academic program they can’t get at home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>
              <a:defRPr/>
            </a:pPr>
            <a:r>
              <a:rPr lang="en-US" dirty="0" smtClean="0"/>
              <a:t>High-quality study opportunities</a:t>
            </a:r>
          </a:p>
          <a:p>
            <a:pPr>
              <a:defRPr/>
            </a:pPr>
            <a:r>
              <a:rPr lang="en-US" dirty="0" smtClean="0"/>
              <a:t>Specialized study opportunities</a:t>
            </a:r>
          </a:p>
          <a:p>
            <a:pPr>
              <a:defRPr/>
            </a:pPr>
            <a:r>
              <a:rPr lang="en-US" dirty="0" smtClean="0"/>
              <a:t>Courses offered in a language mobile students speak or want to learn </a:t>
            </a:r>
          </a:p>
          <a:p>
            <a:pPr>
              <a:defRPr/>
            </a:pPr>
            <a:r>
              <a:rPr lang="en-US" dirty="0" smtClean="0"/>
              <a:t>Traditional links and diasporas</a:t>
            </a:r>
          </a:p>
          <a:p>
            <a:pPr>
              <a:defRPr/>
            </a:pPr>
            <a:r>
              <a:rPr lang="en-US" dirty="0" smtClean="0"/>
              <a:t>Affordable cost</a:t>
            </a:r>
          </a:p>
          <a:p>
            <a:pPr>
              <a:defRPr/>
            </a:pPr>
            <a:r>
              <a:rPr lang="en-US" dirty="0" smtClean="0"/>
              <a:t>Internationally recognized qualifications (rankings of individual schools)</a:t>
            </a:r>
          </a:p>
          <a:p>
            <a:pPr>
              <a:defRPr/>
            </a:pPr>
            <a:r>
              <a:rPr lang="en-US" dirty="0" smtClean="0"/>
              <a:t>Good prospects of high returns</a:t>
            </a:r>
          </a:p>
          <a:p>
            <a:pPr>
              <a:defRPr/>
            </a:pPr>
            <a:r>
              <a:rPr lang="en-US" dirty="0" smtClean="0"/>
              <a:t>Post-study career opportunities in destination country</a:t>
            </a:r>
          </a:p>
          <a:p>
            <a:pPr>
              <a:defRPr/>
            </a:pPr>
            <a:r>
              <a:rPr lang="en-US" dirty="0" smtClean="0"/>
              <a:t>Good prospects of successful graduation within a predictable time</a:t>
            </a:r>
          </a:p>
          <a:p>
            <a:pPr>
              <a:defRPr/>
            </a:pPr>
            <a:r>
              <a:rPr lang="en-US" dirty="0" smtClean="0"/>
              <a:t>Effective marketing by destination country/institution</a:t>
            </a:r>
          </a:p>
          <a:p>
            <a:pPr>
              <a:defRPr/>
            </a:pPr>
            <a:r>
              <a:rPr lang="en-US" dirty="0" smtClean="0"/>
              <a:t>Home country support for going there to study </a:t>
            </a:r>
          </a:p>
          <a:p>
            <a:pPr>
              <a:defRPr/>
            </a:pPr>
            <a:r>
              <a:rPr lang="en-US" dirty="0" smtClean="0"/>
              <a:t>Helpful visa arrangements, both for study and for work while studying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>
              <a:defRPr/>
            </a:pPr>
            <a:r>
              <a:rPr lang="en-US" dirty="0" smtClean="0"/>
              <a:t>MACREADY &amp; TUCKER (April, 2011)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>
              <a:defRPr/>
            </a:pPr>
            <a:r>
              <a:rPr lang="en-US" dirty="0" smtClean="0"/>
              <a:t>Push factors in the UK – capacity</a:t>
            </a:r>
            <a:r>
              <a:rPr lang="en-US" baseline="0" dirty="0" smtClean="0"/>
              <a:t> at home</a:t>
            </a:r>
            <a:r>
              <a:rPr lang="en-US" dirty="0" smtClean="0"/>
              <a:t> 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>
              <a:defRPr/>
            </a:pPr>
            <a:r>
              <a:rPr lang="en-US" dirty="0" smtClean="0"/>
              <a:t> 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524A00-B8F1-4443-B9F2-B9B416E80A9B}" type="slidenum">
              <a:rPr lang="hu-HU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D596-7543-0442-A11E-AB20E3CE047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0150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strategists suggest that a</a:t>
            </a:r>
            <a:r>
              <a:rPr lang="en-US" baseline="0" dirty="0" smtClean="0"/>
              <a:t> yields in a new country/market take three years.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D596-7543-0442-A11E-AB20E3CE047D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D596-7543-0442-A11E-AB20E3CE047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015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 back to science classes in middle school as we consider the concept of an on-going</a:t>
            </a:r>
            <a:r>
              <a:rPr lang="en-US" baseline="0" dirty="0" smtClean="0"/>
              <a:t> life cycle for international students.  By this we mean all students, not one individual.  All three aspects of presented here – recruit, admit and retain – must be in strategically planned in order to program to succeed.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D596-7543-0442-A11E-AB20E3CE047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I’m starting with retain,</a:t>
            </a:r>
            <a:r>
              <a:rPr lang="en-US" baseline="0" dirty="0" smtClean="0"/>
              <a:t> b/c it’s essential that your campus be able to support the international students who attend your institution.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D596-7543-0442-A11E-AB20E3CE047D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147A-8004-4772-A674-17C421AFC76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attracts students from other countries to study in the U.S.?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course of study do they intend to pursue?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they prefer the U.S. to other key destinations?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perceived barriers facing students who wish to study in the U.S.?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57271-E7FE-4012-B5C9-0B171DE32D4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Why students move – </a:t>
            </a:r>
          </a:p>
          <a:p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 Pull Factors from IIE:</a:t>
            </a:r>
          </a:p>
          <a:p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High-quality study opportunities</a:t>
            </a:r>
          </a:p>
          <a:p>
            <a:r>
              <a:rPr lang="en-US" dirty="0" smtClean="0">
                <a:latin typeface="Times New Roman" charset="0"/>
              </a:rPr>
              <a:t>Specialized study opportunities</a:t>
            </a:r>
          </a:p>
          <a:p>
            <a:r>
              <a:rPr lang="en-US" dirty="0" smtClean="0">
                <a:latin typeface="Times New Roman" charset="0"/>
              </a:rPr>
              <a:t>Courses offered in a language mobile students speak or want to learn </a:t>
            </a:r>
          </a:p>
          <a:p>
            <a:r>
              <a:rPr lang="en-US" dirty="0" smtClean="0">
                <a:latin typeface="Times New Roman" charset="0"/>
              </a:rPr>
              <a:t>Traditional links and diasporas</a:t>
            </a:r>
          </a:p>
          <a:p>
            <a:r>
              <a:rPr lang="en-US" dirty="0" smtClean="0">
                <a:latin typeface="Times New Roman" charset="0"/>
              </a:rPr>
              <a:t>Affordable cost</a:t>
            </a:r>
          </a:p>
          <a:p>
            <a:r>
              <a:rPr lang="en-US" dirty="0" smtClean="0">
                <a:latin typeface="Times New Roman" charset="0"/>
              </a:rPr>
              <a:t>Internationally recognized qualifications (rankings of individual schools)</a:t>
            </a:r>
          </a:p>
          <a:p>
            <a:r>
              <a:rPr lang="en-US" dirty="0" smtClean="0">
                <a:latin typeface="Times New Roman" charset="0"/>
              </a:rPr>
              <a:t>Good prospects of high returns</a:t>
            </a:r>
          </a:p>
          <a:p>
            <a:r>
              <a:rPr lang="en-US" dirty="0" smtClean="0">
                <a:latin typeface="Times New Roman" charset="0"/>
              </a:rPr>
              <a:t>Post-study career opportunities in destination country</a:t>
            </a:r>
          </a:p>
          <a:p>
            <a:r>
              <a:rPr lang="en-US" dirty="0" smtClean="0">
                <a:latin typeface="Times New Roman" charset="0"/>
              </a:rPr>
              <a:t>Good prospects of successful graduation within a predictable time</a:t>
            </a:r>
          </a:p>
          <a:p>
            <a:r>
              <a:rPr lang="en-US" dirty="0" smtClean="0">
                <a:latin typeface="Times New Roman" charset="0"/>
              </a:rPr>
              <a:t>Effective marketing by destination country/institution</a:t>
            </a:r>
          </a:p>
          <a:p>
            <a:r>
              <a:rPr lang="en-US" dirty="0" smtClean="0">
                <a:latin typeface="Times New Roman" charset="0"/>
              </a:rPr>
              <a:t>Home country support for going there to study </a:t>
            </a:r>
          </a:p>
          <a:p>
            <a:r>
              <a:rPr lang="en-US" dirty="0" smtClean="0">
                <a:latin typeface="Times New Roman" charset="0"/>
              </a:rPr>
              <a:t>Helpful visa arrangements, both for study and for work while studying</a:t>
            </a:r>
          </a:p>
          <a:p>
            <a:r>
              <a:rPr lang="en-US" dirty="0" smtClean="0">
                <a:latin typeface="Times New Roman" charset="0"/>
              </a:rPr>
              <a:t> </a:t>
            </a:r>
          </a:p>
          <a:p>
            <a:r>
              <a:rPr lang="en-US" dirty="0" smtClean="0">
                <a:latin typeface="Times New Roman" charset="0"/>
              </a:rPr>
              <a:t>MACREADY &amp; TUCKER (April, 2011)</a:t>
            </a:r>
          </a:p>
          <a:p>
            <a:r>
              <a:rPr lang="en-US" dirty="0" smtClean="0">
                <a:latin typeface="Times New Roman" charset="0"/>
              </a:rPr>
              <a:t> 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Quality, reputation &amp; breadth of US HE system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American campus life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Liberal arts, flexibility &amp; focus on undergrad teaching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Internationalise their CVs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Cost &amp; availability of funding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1200" b="0" dirty="0" smtClean="0"/>
          </a:p>
          <a:p>
            <a:pPr marL="342900" indent="-342900">
              <a:spcBef>
                <a:spcPct val="20000"/>
              </a:spcBef>
              <a:buFontTx/>
              <a:buNone/>
            </a:pPr>
            <a:r>
              <a:rPr lang="en-GB" sz="1200" b="0" dirty="0" smtClean="0"/>
              <a:t>How we track</a:t>
            </a:r>
            <a:r>
              <a:rPr lang="en-GB" sz="1200" b="0" baseline="0" dirty="0" smtClean="0"/>
              <a:t> and retain talent will depend on our ability to identify talent and communicate effectively about institutional fit. </a:t>
            </a:r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en-GB" sz="1200" b="0" baseline="0" dirty="0" smtClean="0"/>
          </a:p>
          <a:p>
            <a:pPr marL="342900" indent="-342900">
              <a:spcBef>
                <a:spcPct val="20000"/>
              </a:spcBef>
              <a:buFontTx/>
              <a:buNone/>
            </a:pPr>
            <a:r>
              <a:rPr lang="en-GB" sz="1200" b="0" baseline="0" dirty="0" smtClean="0"/>
              <a:t>We need a common framework to help recruit and track your leads and share our trends (Facebook “Insights” and EdUSA Weekly Update). </a:t>
            </a:r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en-GB" sz="1200" b="0" baseline="0" dirty="0" smtClean="0"/>
          </a:p>
          <a:p>
            <a:pPr marL="342900" indent="-342900">
              <a:spcBef>
                <a:spcPct val="20000"/>
              </a:spcBef>
              <a:buFontTx/>
              <a:buNone/>
            </a:pPr>
            <a:r>
              <a:rPr lang="en-GB" sz="1200" b="0" baseline="0" dirty="0" smtClean="0"/>
              <a:t>Government exists to serve your needs. Data and impact assessments about the life cycle of international talent are kingpins of collaboration and program development.</a:t>
            </a:r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en-GB" sz="1200" b="0" baseline="0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2C1294-72E3-8041-B100-83EA0CBF2301}" type="slidenum">
              <a:rPr lang="en-US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  <a:ea typeface="Arial Unicode MS" charset="0"/>
              </a:rPr>
              <a:t>06/22/11</a:t>
            </a:r>
          </a:p>
        </p:txBody>
      </p:sp>
      <p:sp>
        <p:nvSpPr>
          <p:cNvPr id="10957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1115A4D-08A7-7941-8E7F-7398782BBACA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0957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95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charset="0"/>
              </a:rPr>
              <a:t>More than 85,000 students from Europe/Eurasia a year choose the U.S. — 77% of whom come for full degree programs.  Campus life and the range of study opportunities fuel a renewed enthusiasm for higher education overseas. 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55800" y="371475"/>
            <a:ext cx="2222500" cy="1666875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441" y="2104305"/>
            <a:ext cx="5485439" cy="4113556"/>
          </a:xfrm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smtClean="0"/>
              <a:t>Data from new attitudinal survey of 1,600 UK students released this week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cultural experience was the main reason cited for wishing to study overseas (78 percent of respondents), followed by preparing for a future career (52 percent) and making professional contacts (36 percent).</a:t>
            </a:r>
          </a:p>
          <a:p>
            <a:endParaRPr lang="en-US" dirty="0" smtClean="0"/>
          </a:p>
          <a:p>
            <a:pPr marL="515937" marR="0" indent="-514350" algn="l" defTabSz="914400" rtl="0" eaLnBrk="1" fontAlgn="auto" latinLnBrk="0" hangingPunct="1">
              <a:lnSpc>
                <a:spcPct val="100000"/>
              </a:lnSpc>
              <a:spcBef>
                <a:spcPts val="275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/>
            </a:pPr>
            <a:r>
              <a:rPr lang="en-US" sz="1200" b="1" dirty="0" smtClean="0">
                <a:solidFill>
                  <a:srgbClr val="1F497D"/>
                </a:solidFill>
              </a:rPr>
              <a:t>Cultural experience </a:t>
            </a:r>
            <a:r>
              <a:rPr lang="en-US" sz="1200" dirty="0" smtClean="0">
                <a:solidFill>
                  <a:srgbClr val="1F497D"/>
                </a:solidFill>
              </a:rPr>
              <a:t>was the main reason cited (78%)</a:t>
            </a:r>
          </a:p>
          <a:p>
            <a:pPr marL="515937" indent="-514350">
              <a:spcBef>
                <a:spcPts val="2750"/>
              </a:spcBef>
              <a:buClrTx/>
              <a:buFont typeface="+mj-lt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sz="1200" dirty="0" smtClean="0">
                <a:solidFill>
                  <a:srgbClr val="1F497D"/>
                </a:solidFill>
              </a:rPr>
              <a:t>To prepare for a future career (52%</a:t>
            </a:r>
          </a:p>
          <a:p>
            <a:pPr marL="515937" indent="-514350">
              <a:spcBef>
                <a:spcPts val="2750"/>
              </a:spcBef>
              <a:buClrTx/>
              <a:buFont typeface="+mj-lt"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sz="1200" dirty="0" smtClean="0">
                <a:solidFill>
                  <a:srgbClr val="1F497D"/>
                </a:solidFill>
              </a:rPr>
              <a:t>Making professional contacts (36%).</a:t>
            </a:r>
          </a:p>
          <a:p>
            <a:endParaRPr lang="en-US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6.5% limited places at UK  universities (1/6 of prospective undergrads)</a:t>
            </a:r>
            <a:endParaRPr lang="en-GB" sz="1200" b="1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Data from new attitudinal survey of 1,600 UK students released this week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77% for the cultural experience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54% to enhance their CVs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47% the quality of academic programmes overseas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200" b="0" dirty="0" smtClean="0"/>
              <a:t>15% rising tuition at UK universities (1/3 of prospective undergrads in survey) </a:t>
            </a:r>
          </a:p>
          <a:p>
            <a:pPr eaLnBrk="1" hangingPunct="1"/>
            <a:endParaRPr lang="en-GB" sz="1200" b="1" dirty="0" smtClean="0"/>
          </a:p>
          <a:p>
            <a:endParaRPr lang="en-US" dirty="0" smtClean="0"/>
          </a:p>
          <a:p>
            <a:pPr marL="169863" indent="-169863" eaLnBrk="1" hangingPunct="1">
              <a:lnSpc>
                <a:spcPct val="80000"/>
              </a:lnSpc>
            </a:pPr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5453" y="8684826"/>
            <a:ext cx="2970946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97" tIns="46049" rIns="92097" bIns="46049" anchor="b">
            <a:prstTxWarp prst="textNoShape">
              <a:avLst/>
            </a:prstTxWarp>
          </a:bodyPr>
          <a:lstStyle/>
          <a:p>
            <a:pPr algn="r" defTabSz="920750"/>
            <a:fld id="{3311BADC-FFB2-432F-8B25-1D138557020D}" type="slidenum">
              <a:rPr lang="en-GB" sz="1200">
                <a:solidFill>
                  <a:prstClr val="black"/>
                </a:solidFill>
              </a:rPr>
              <a:pPr algn="r" defTabSz="920750"/>
              <a:t>19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5825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951" y="4572732"/>
            <a:ext cx="6276623" cy="5564196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969" tIns="45984" rIns="91969" bIns="45984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 b="0" dirty="0" smtClean="0"/>
              <a:t>Data from new attitudinal survey of 1,600 UK students released this week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1400" b="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 b="0" dirty="0" smtClean="0"/>
              <a:t>77% for the cultural experience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1400" b="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 b="0" dirty="0" smtClean="0"/>
              <a:t>54% to enhance their CVs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1400" b="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 b="0" dirty="0" smtClean="0"/>
              <a:t>47% the quality of academic programmes overseas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1400" b="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 b="0" dirty="0" smtClean="0"/>
              <a:t>15% rising tuition at UK universities (1/3 of prospective undergrads in survey)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1400" b="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1400" b="0" dirty="0" smtClean="0"/>
              <a:t>6.5% limited places at UK  universities (1/6 of prospective undergrads)</a:t>
            </a:r>
            <a:endParaRPr lang="en-GB" sz="1400" b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228600" y="990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96497"/>
                </a:solidFill>
                <a:latin typeface="Georgia" pitchFamily="18" charset="0"/>
              </a:rPr>
              <a:t>2011 Conference</a:t>
            </a:r>
            <a:endParaRPr lang="en-US" dirty="0">
              <a:solidFill>
                <a:srgbClr val="396497"/>
              </a:solidFill>
              <a:latin typeface="Georgia" pitchFamily="18" charset="0"/>
            </a:endParaRPr>
          </a:p>
        </p:txBody>
      </p:sp>
      <p:pic>
        <p:nvPicPr>
          <p:cNvPr id="5" name="Picture 4" descr="aiea_logo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1714500" cy="695325"/>
          </a:xfrm>
          <a:prstGeom prst="rect">
            <a:avLst/>
          </a:prstGeom>
          <a:ln>
            <a:noFill/>
          </a:ln>
        </p:spPr>
      </p:pic>
      <p:cxnSp>
        <p:nvCxnSpPr>
          <p:cNvPr id="6" name="Straight Connector 5"/>
          <p:cNvCxnSpPr/>
          <p:nvPr userDrawn="1"/>
        </p:nvCxnSpPr>
        <p:spPr>
          <a:xfrm rot="5400000">
            <a:off x="-2552700" y="3848100"/>
            <a:ext cx="5562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rot="10800000">
            <a:off x="2057400" y="152401"/>
            <a:ext cx="6705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10800000">
            <a:off x="2362200" y="304800"/>
            <a:ext cx="6400800" cy="0"/>
          </a:xfrm>
          <a:prstGeom prst="line">
            <a:avLst/>
          </a:prstGeom>
          <a:ln w="19050">
            <a:solidFill>
              <a:srgbClr val="F1C6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solidFill>
                  <a:srgbClr val="355C8B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AAA0A-1E20-48B8-8E0B-FBD6D7228BA5}" type="datetimeFigureOut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31509-0851-49CF-B176-38B65454AD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AAA0A-1E20-48B8-8E0B-FBD6D7228BA5}" type="datetimeFigureOut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31509-0851-49CF-B176-38B65454AD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AAA0A-1E20-48B8-8E0B-FBD6D7228BA5}" type="datetimeFigureOut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31509-0851-49CF-B176-38B65454AD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AAA0A-1E20-48B8-8E0B-FBD6D7228BA5}" type="datetimeFigureOut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31509-0851-49CF-B176-38B65454AD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AAA0A-1E20-48B8-8E0B-FBD6D7228BA5}" type="datetimeFigureOut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31509-0851-49CF-B176-38B65454AD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3AAA0A-1E20-48B8-8E0B-FBD6D7228BA5}" type="datetimeFigureOut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D31509-0851-49CF-B176-38B65454AD6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bg1"/>
            </a:gs>
            <a:gs pos="25000">
              <a:srgbClr val="62A0D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aiea_logo.gif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52400" y="152400"/>
            <a:ext cx="1714500" cy="695325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7"/>
          <p:cNvCxnSpPr/>
          <p:nvPr userDrawn="1"/>
        </p:nvCxnSpPr>
        <p:spPr>
          <a:xfrm rot="5400000">
            <a:off x="-2552700" y="3848100"/>
            <a:ext cx="5562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rot="10800000">
            <a:off x="2057400" y="152401"/>
            <a:ext cx="67056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rot="10800000">
            <a:off x="2362200" y="304800"/>
            <a:ext cx="6400800" cy="0"/>
          </a:xfrm>
          <a:prstGeom prst="line">
            <a:avLst/>
          </a:prstGeom>
          <a:ln w="19050">
            <a:solidFill>
              <a:srgbClr val="F1C6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228600" y="990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96497"/>
                </a:solidFill>
                <a:latin typeface="Georgia" pitchFamily="18" charset="0"/>
              </a:rPr>
              <a:t>2012 Conference</a:t>
            </a:r>
            <a:endParaRPr lang="en-US" dirty="0">
              <a:solidFill>
                <a:srgbClr val="396497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4800" y="6324600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54265"/>
                </a:solidFill>
                <a:latin typeface="Georgia" pitchFamily="18" charset="0"/>
              </a:rPr>
              <a:t>Building a Secure World Through International Education</a:t>
            </a:r>
            <a:endParaRPr lang="en-US" sz="1600" dirty="0">
              <a:solidFill>
                <a:srgbClr val="254265"/>
              </a:solidFill>
              <a:latin typeface="Georgia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335885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1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ke.drish@vanderbil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youngdw@state.gov" TargetMode="External"/><Relationship Id="rId4" Type="http://schemas.openxmlformats.org/officeDocument/2006/relationships/hyperlink" Target="mailto:wteter@educationusa.info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ike.drish@vanderbilt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youngdw@state.gov" TargetMode="External"/><Relationship Id="rId4" Type="http://schemas.openxmlformats.org/officeDocument/2006/relationships/hyperlink" Target="mailto:wteter@educationusa.inf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485900" y="838200"/>
            <a:ext cx="71247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The Life Cycle of an International Student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81000" y="2667000"/>
            <a:ext cx="8763000" cy="35052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rgbClr val="335885"/>
                </a:solidFill>
              </a:rPr>
              <a:t>Michael Drish</a:t>
            </a:r>
            <a:r>
              <a:rPr lang="en-US" sz="1800" dirty="0" smtClean="0"/>
              <a:t>				</a:t>
            </a:r>
            <a:r>
              <a:rPr lang="en-US" sz="1800" dirty="0" smtClean="0">
                <a:hlinkClick r:id="rId3"/>
              </a:rPr>
              <a:t>mike.drish@vanderbilt.edu</a:t>
            </a:r>
            <a:endParaRPr lang="en-US" sz="1800" dirty="0" smtClean="0"/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Senior Asst. Director of Undergraduate Admission</a:t>
            </a:r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Vanderbilt University</a:t>
            </a:r>
          </a:p>
          <a:p>
            <a:pPr algn="l"/>
            <a:endParaRPr lang="en-US" sz="1800" dirty="0" smtClean="0">
              <a:solidFill>
                <a:srgbClr val="002060"/>
              </a:solidFill>
            </a:endParaRPr>
          </a:p>
          <a:p>
            <a:pPr algn="l"/>
            <a:r>
              <a:rPr lang="en-US" sz="2000" dirty="0" smtClean="0">
                <a:solidFill>
                  <a:srgbClr val="335885"/>
                </a:solidFill>
              </a:rPr>
              <a:t>Wesley Teter</a:t>
            </a:r>
            <a:r>
              <a:rPr lang="en-US" sz="1800" dirty="0" smtClean="0">
                <a:solidFill>
                  <a:srgbClr val="002060"/>
                </a:solidFill>
              </a:rPr>
              <a:t>				</a:t>
            </a:r>
            <a:r>
              <a:rPr lang="en-US" sz="1800" dirty="0" smtClean="0">
                <a:solidFill>
                  <a:srgbClr val="002060"/>
                </a:solidFill>
                <a:hlinkClick r:id="rId4"/>
              </a:rPr>
              <a:t>wteter@educationusa.info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Regional Director, India and Central Asia, </a:t>
            </a:r>
            <a:r>
              <a:rPr lang="en-US" sz="1800" dirty="0" err="1" smtClean="0">
                <a:solidFill>
                  <a:srgbClr val="335885"/>
                </a:solidFill>
              </a:rPr>
              <a:t>EducationUSA</a:t>
            </a:r>
            <a:endParaRPr lang="en-US" sz="1800" dirty="0" smtClean="0">
              <a:solidFill>
                <a:srgbClr val="335885"/>
              </a:solidFill>
            </a:endParaRPr>
          </a:p>
          <a:p>
            <a:pPr algn="l"/>
            <a:endParaRPr lang="en-US" sz="1800" dirty="0" smtClean="0">
              <a:solidFill>
                <a:srgbClr val="002060"/>
              </a:solidFill>
            </a:endParaRPr>
          </a:p>
          <a:p>
            <a:pPr algn="l"/>
            <a:r>
              <a:rPr lang="en-US" sz="2000" dirty="0" smtClean="0">
                <a:solidFill>
                  <a:srgbClr val="335885"/>
                </a:solidFill>
              </a:rPr>
              <a:t>Diane Weisz Young </a:t>
            </a:r>
            <a:r>
              <a:rPr lang="en-US" sz="1800" dirty="0" smtClean="0">
                <a:solidFill>
                  <a:srgbClr val="335885"/>
                </a:solidFill>
              </a:rPr>
              <a:t>	</a:t>
            </a:r>
            <a:r>
              <a:rPr lang="en-US" sz="1800" dirty="0" smtClean="0">
                <a:solidFill>
                  <a:srgbClr val="002060"/>
                </a:solidFill>
              </a:rPr>
              <a:t>		</a:t>
            </a:r>
            <a:r>
              <a:rPr lang="en-US" sz="1800" dirty="0" smtClean="0">
                <a:solidFill>
                  <a:srgbClr val="002060"/>
                </a:solidFill>
                <a:hlinkClick r:id="rId5"/>
              </a:rPr>
              <a:t>youngdw@state.gov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Program Officer, EducationUSA, U.S. Department of State</a:t>
            </a:r>
          </a:p>
          <a:p>
            <a:r>
              <a:rPr lang="en-US" sz="1600" dirty="0" smtClean="0"/>
              <a:t>							</a:t>
            </a:r>
            <a:r>
              <a:rPr lang="en-US" sz="1600" dirty="0" smtClean="0">
                <a:solidFill>
                  <a:srgbClr val="203856"/>
                </a:solidFill>
              </a:rPr>
              <a:t>February 20,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762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300" dirty="0" smtClean="0">
                <a:solidFill>
                  <a:schemeClr val="tx2"/>
                </a:solidFill>
                <a:latin typeface="Franklin Gothic Book" pitchFamily="34" charset="0"/>
              </a:rPr>
              <a:t>Is your campus functional </a:t>
            </a:r>
            <a:br>
              <a:rPr lang="en-US" sz="3300" dirty="0" smtClean="0">
                <a:solidFill>
                  <a:schemeClr val="tx2"/>
                </a:solidFill>
                <a:latin typeface="Franklin Gothic Book" pitchFamily="34" charset="0"/>
              </a:rPr>
            </a:br>
            <a:r>
              <a:rPr lang="en-US" sz="3300" dirty="0" smtClean="0">
                <a:solidFill>
                  <a:schemeClr val="tx2"/>
                </a:solidFill>
                <a:latin typeface="Franklin Gothic Book" pitchFamily="34" charset="0"/>
              </a:rPr>
              <a:t>but not meeting all international student needs?</a:t>
            </a:r>
            <a:r>
              <a:rPr lang="en-US" dirty="0" smtClean="0">
                <a:solidFill>
                  <a:schemeClr val="tx2"/>
                </a:solidFill>
                <a:latin typeface="Franklin Gothic Book" pitchFamily="34" charset="0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Franklin Gothic Book" pitchFamily="34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" y="2514600"/>
            <a:ext cx="1143000" cy="434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Recruitment and Admissions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2514600"/>
            <a:ext cx="1143000" cy="434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Academic Services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1400" y="2514600"/>
            <a:ext cx="1143000" cy="434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Curriculum and Instruction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2514600"/>
            <a:ext cx="1143000" cy="434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Student Services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2514600"/>
            <a:ext cx="1143000" cy="434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Financial Aid</a:t>
            </a:r>
            <a:endParaRPr lang="en-US" dirty="0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429000" y="2971800"/>
            <a:ext cx="2057400" cy="1066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Recruitment and Admissions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10200" y="3886200"/>
            <a:ext cx="2057400" cy="1066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Academic Services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00200" y="3962400"/>
            <a:ext cx="2057400" cy="1066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Financial Aid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62200" y="5181600"/>
            <a:ext cx="2057400" cy="1066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Student Services</a:t>
            </a:r>
            <a:endParaRPr lang="en-US" dirty="0">
              <a:latin typeface="Franklin Gothic Book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48200" y="5181600"/>
            <a:ext cx="2057400" cy="1066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Franklin Gothic Book" pitchFamily="34" charset="0"/>
              </a:rPr>
              <a:t>Curriculum and Instruction</a:t>
            </a:r>
            <a:endParaRPr lang="en-US" dirty="0">
              <a:latin typeface="Franklin Gothic Book" pitchFamily="34" charset="0"/>
            </a:endParaRPr>
          </a:p>
        </p:txBody>
      </p:sp>
      <p:cxnSp>
        <p:nvCxnSpPr>
          <p:cNvPr id="15" name="Straight Arrow Connector 14"/>
          <p:cNvCxnSpPr>
            <a:stCxn id="4" idx="3"/>
            <a:endCxn id="6" idx="7"/>
          </p:cNvCxnSpPr>
          <p:nvPr/>
        </p:nvCxnSpPr>
        <p:spPr>
          <a:xfrm flipH="1">
            <a:off x="3356301" y="3882371"/>
            <a:ext cx="373998" cy="236258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5" idx="1"/>
          </p:cNvCxnSpPr>
          <p:nvPr/>
        </p:nvCxnSpPr>
        <p:spPr>
          <a:xfrm>
            <a:off x="5334000" y="3810000"/>
            <a:ext cx="377499" cy="232429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" idx="0"/>
          </p:cNvCxnSpPr>
          <p:nvPr/>
        </p:nvCxnSpPr>
        <p:spPr>
          <a:xfrm flipH="1">
            <a:off x="5676900" y="4876800"/>
            <a:ext cx="190500" cy="30480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2"/>
            <a:endCxn id="7" idx="6"/>
          </p:cNvCxnSpPr>
          <p:nvPr/>
        </p:nvCxnSpPr>
        <p:spPr>
          <a:xfrm flipH="1">
            <a:off x="4419600" y="5715000"/>
            <a:ext cx="228600" cy="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6" idx="5"/>
          </p:cNvCxnSpPr>
          <p:nvPr/>
        </p:nvCxnSpPr>
        <p:spPr>
          <a:xfrm flipH="1" flipV="1">
            <a:off x="3356301" y="4872971"/>
            <a:ext cx="225099" cy="308629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657602" y="4038600"/>
            <a:ext cx="380998" cy="114300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952998" y="4038600"/>
            <a:ext cx="304802" cy="114300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191000" y="4724400"/>
            <a:ext cx="1371600" cy="60960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733800" y="4419600"/>
            <a:ext cx="1600200" cy="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657600" y="4648200"/>
            <a:ext cx="1295400" cy="609600"/>
          </a:xfrm>
          <a:prstGeom prst="straightConnector1">
            <a:avLst/>
          </a:prstGeom>
          <a:ln w="127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C:\Documents and Settings\drishma\Desktop\20081105JR107.JPG"/>
          <p:cNvPicPr>
            <a:picLocks noChangeAspect="1" noChangeArrowheads="1"/>
          </p:cNvPicPr>
          <p:nvPr/>
        </p:nvPicPr>
        <p:blipFill>
          <a:blip r:embed="rId2" cstate="print"/>
          <a:srcRect t="53750" r="4989"/>
          <a:stretch>
            <a:fillRect/>
          </a:stretch>
        </p:blipFill>
        <p:spPr bwMode="auto">
          <a:xfrm>
            <a:off x="4438400" y="0"/>
            <a:ext cx="4705600" cy="1523999"/>
          </a:xfrm>
          <a:prstGeom prst="rect">
            <a:avLst/>
          </a:prstGeom>
          <a:noFill/>
        </p:spPr>
      </p:pic>
      <p:pic>
        <p:nvPicPr>
          <p:cNvPr id="53" name="Picture 2" descr="C:\Documents and Settings\drishma\Desktop\20070917DD008.JPG"/>
          <p:cNvPicPr>
            <a:picLocks noChangeAspect="1" noChangeArrowheads="1"/>
          </p:cNvPicPr>
          <p:nvPr/>
        </p:nvPicPr>
        <p:blipFill>
          <a:blip r:embed="rId3" cstate="print"/>
          <a:srcRect l="23255" b="17116"/>
          <a:stretch>
            <a:fillRect/>
          </a:stretch>
        </p:blipFill>
        <p:spPr bwMode="auto">
          <a:xfrm>
            <a:off x="2667000" y="0"/>
            <a:ext cx="1828800" cy="1524000"/>
          </a:xfrm>
          <a:prstGeom prst="rect">
            <a:avLst/>
          </a:prstGeom>
          <a:noFill/>
        </p:spPr>
      </p:pic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6868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  <a:latin typeface="Franklin Gothic Book" pitchFamily="34" charset="0"/>
              </a:rPr>
              <a:t>Are your institutional factors working together to ensure int’l students thrive?</a:t>
            </a:r>
            <a:endParaRPr lang="en-US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iangle 2"/>
          <p:cNvPicPr>
            <a:picLocks noChangeAspect="1" noChangeArrowheads="1"/>
          </p:cNvPicPr>
          <p:nvPr/>
        </p:nvPicPr>
        <p:blipFill>
          <a:blip r:embed="rId2" cstate="print"/>
          <a:srcRect t="3629" r="5033"/>
          <a:stretch>
            <a:fillRect/>
          </a:stretch>
        </p:blipFill>
        <p:spPr>
          <a:xfrm>
            <a:off x="1524000" y="1481329"/>
            <a:ext cx="7467600" cy="5376671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2516311" cy="22306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71800" y="457200"/>
            <a:ext cx="5867400" cy="9144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chemeClr val="tx2"/>
                </a:solidFill>
                <a:latin typeface="Franklin Gothic Book" pitchFamily="34" charset="0"/>
              </a:rPr>
              <a:t>Three Forces acting on the Int’l Student Life Cycle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 rot="19442142">
            <a:off x="6206755" y="3536585"/>
            <a:ext cx="380952" cy="1070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6200000">
            <a:off x="5181600" y="4724401"/>
            <a:ext cx="381000" cy="1600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2786226">
            <a:off x="4257155" y="3360691"/>
            <a:ext cx="338561" cy="1334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rishma\Desktop\SprStu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472" y="0"/>
            <a:ext cx="2073528" cy="1524001"/>
          </a:xfrm>
          <a:prstGeom prst="rect">
            <a:avLst/>
          </a:prstGeom>
          <a:noFill/>
        </p:spPr>
      </p:pic>
      <p:pic>
        <p:nvPicPr>
          <p:cNvPr id="5" name="Picture 2" descr="C:\Documents and Settings\drishma\Desktop\Fall11_1216.JPG"/>
          <p:cNvPicPr>
            <a:picLocks noChangeAspect="1" noChangeArrowheads="1"/>
          </p:cNvPicPr>
          <p:nvPr/>
        </p:nvPicPr>
        <p:blipFill>
          <a:blip r:embed="rId4" cstate="print"/>
          <a:srcRect t="31765"/>
          <a:stretch>
            <a:fillRect/>
          </a:stretch>
        </p:blipFill>
        <p:spPr bwMode="auto">
          <a:xfrm>
            <a:off x="3581400" y="0"/>
            <a:ext cx="3434606" cy="152400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  <a:latin typeface="Franklin Gothic Book" pitchFamily="34" charset="0"/>
              </a:rPr>
              <a:t>How the three forces can help ensure a successful int’l student life cycle</a:t>
            </a:r>
            <a:endParaRPr lang="en-US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819400"/>
            <a:ext cx="784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Book" pitchFamily="34" charset="0"/>
              </a:rPr>
              <a:t>Ideally the three forces should exert the same level of force or presence to ensure a successful int’l student experience</a:t>
            </a:r>
          </a:p>
          <a:p>
            <a:endParaRPr lang="en-US" sz="2200" dirty="0">
              <a:latin typeface="Franklin Gothic Book" pitchFamily="34" charset="0"/>
            </a:endParaRPr>
          </a:p>
          <a:p>
            <a:r>
              <a:rPr lang="en-US" sz="2200" dirty="0" smtClean="0">
                <a:latin typeface="Franklin Gothic Book" pitchFamily="34" charset="0"/>
              </a:rPr>
              <a:t>Institutional Research can be a great mediator among the institutional factors</a:t>
            </a:r>
          </a:p>
          <a:p>
            <a:endParaRPr lang="en-US" sz="2200" dirty="0">
              <a:latin typeface="Franklin Gothic Book" pitchFamily="34" charset="0"/>
            </a:endParaRPr>
          </a:p>
          <a:p>
            <a:r>
              <a:rPr lang="en-US" sz="2200" dirty="0" smtClean="0">
                <a:latin typeface="Franklin Gothic Book" pitchFamily="34" charset="0"/>
              </a:rPr>
              <a:t>The more effective a university is at identifying prospective students who are a fit with the institution, the better prepared the university community will be to assist those enrolled students</a:t>
            </a:r>
            <a:endParaRPr lang="en-US" sz="2200" dirty="0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15970" r="49167" b="8575"/>
          <a:stretch>
            <a:fillRect/>
          </a:stretch>
        </p:blipFill>
        <p:spPr bwMode="auto">
          <a:xfrm>
            <a:off x="0" y="1447800"/>
            <a:ext cx="241565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4600" y="304800"/>
            <a:ext cx="6172200" cy="16764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chemeClr val="tx2"/>
                </a:solidFill>
                <a:latin typeface="Franklin Gothic Book" pitchFamily="34" charset="0"/>
              </a:rPr>
              <a:t>Challenges to ensuring a successful international student experience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2133600"/>
            <a:ext cx="6400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Franklin Gothic Demi" pitchFamily="34" charset="0"/>
              </a:rPr>
              <a:t>Social Factors</a:t>
            </a:r>
          </a:p>
          <a:p>
            <a:r>
              <a:rPr lang="en-US" sz="2200" dirty="0" smtClean="0">
                <a:latin typeface="Franklin Gothic Book" pitchFamily="34" charset="0"/>
              </a:rPr>
              <a:t>What happens if admissions is so divested from the undergraduate experience recruiters are misrepresenting the university social setting?</a:t>
            </a:r>
          </a:p>
          <a:p>
            <a:endParaRPr lang="en-US" sz="1000" dirty="0">
              <a:latin typeface="Franklin Gothic Book" pitchFamily="34" charset="0"/>
            </a:endParaRPr>
          </a:p>
          <a:p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Franklin Gothic Demi" pitchFamily="34" charset="0"/>
              </a:rPr>
              <a:t>Cognitive Factors</a:t>
            </a:r>
          </a:p>
          <a:p>
            <a:r>
              <a:rPr lang="en-US" sz="2200" dirty="0" smtClean="0">
                <a:latin typeface="Franklin Gothic Book" pitchFamily="34" charset="0"/>
              </a:rPr>
              <a:t>How does an institutional prioritizing financial incentive as opposed to cognitive skills in the admissions process impact a successful international student experience?</a:t>
            </a:r>
          </a:p>
          <a:p>
            <a:endParaRPr lang="en-US" sz="1000" dirty="0">
              <a:latin typeface="Franklin Gothic Book" pitchFamily="34" charset="0"/>
            </a:endParaRPr>
          </a:p>
          <a:p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Franklin Gothic Demi" pitchFamily="34" charset="0"/>
              </a:rPr>
              <a:t>Institutional Factors</a:t>
            </a:r>
          </a:p>
          <a:p>
            <a:r>
              <a:rPr lang="en-US" sz="2200" dirty="0" smtClean="0">
                <a:latin typeface="Franklin Gothic Book" pitchFamily="34" charset="0"/>
              </a:rPr>
              <a:t>Are all offices informing each other, and if not, how does that impact the international student?</a:t>
            </a:r>
            <a:endParaRPr lang="en-US" sz="2200" dirty="0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00200"/>
            <a:ext cx="8534400" cy="1470025"/>
          </a:xfrm>
        </p:spPr>
        <p:txBody>
          <a:bodyPr>
            <a:noAutofit/>
          </a:bodyPr>
          <a:lstStyle/>
          <a:p>
            <a:r>
              <a:rPr lang="en-US" sz="5600" b="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Recruitment Trends &amp; Opportunities</a:t>
            </a:r>
            <a:endParaRPr lang="en-US" sz="5600" b="0" dirty="0">
              <a:solidFill>
                <a:srgbClr val="1F497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81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“It is so refreshing not having to specialize straight away, and instead, experiment with subjects I have never studied before.”</a:t>
            </a:r>
          </a:p>
          <a:p>
            <a:r>
              <a:rPr lang="en-US" dirty="0" smtClean="0"/>
              <a:t>			- British student at </a:t>
            </a:r>
            <a:r>
              <a:rPr lang="en-US" dirty="0" smtClean="0"/>
              <a:t>  </a:t>
            </a:r>
          </a:p>
          <a:p>
            <a:r>
              <a:rPr lang="en-US" dirty="0" smtClean="0"/>
              <a:t>	 </a:t>
            </a:r>
            <a:r>
              <a:rPr lang="en-US" dirty="0" smtClean="0"/>
              <a:t>       </a:t>
            </a:r>
            <a:r>
              <a:rPr lang="en-US" dirty="0" err="1" smtClean="0"/>
              <a:t>UPenn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Content Placeholder 4" descr="Screen shot 2011-06-22 at 10.00.41 A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8264" b="-10678"/>
          <a:stretch>
            <a:fillRect/>
          </a:stretch>
        </p:blipFill>
        <p:spPr>
          <a:xfrm>
            <a:off x="457200" y="2209800"/>
            <a:ext cx="8229600" cy="3819525"/>
          </a:xfrm>
        </p:spPr>
      </p:pic>
      <p:sp>
        <p:nvSpPr>
          <p:cNvPr id="114691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Who goes where and why?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14692" name="Rectangle 9"/>
          <p:cNvSpPr>
            <a:spLocks noChangeArrowheads="1"/>
          </p:cNvSpPr>
          <p:nvPr/>
        </p:nvSpPr>
        <p:spPr bwMode="auto">
          <a:xfrm>
            <a:off x="4983163" y="5867400"/>
            <a:ext cx="416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buFont typeface="Arial" charset="0"/>
              <a:buNone/>
            </a:pPr>
            <a:r>
              <a:rPr lang="en-US" dirty="0">
                <a:solidFill>
                  <a:srgbClr val="595959"/>
                </a:solidFill>
              </a:rPr>
              <a:t>- MACREADY &amp; TUCKER (April,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457200" y="868362"/>
            <a:ext cx="8229600" cy="118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			Europe-U.S</a:t>
            </a:r>
            <a:r>
              <a:rPr lang="en-US" sz="4000" b="1" dirty="0">
                <a:solidFill>
                  <a:srgbClr val="1F497D"/>
                </a:solidFill>
                <a:latin typeface="+mj-lt"/>
              </a:rPr>
              <a:t>. Student Mobility</a:t>
            </a:r>
            <a:r>
              <a:rPr lang="en-US" sz="3200" b="1" dirty="0">
                <a:solidFill>
                  <a:srgbClr val="1F497D"/>
                </a:solidFill>
                <a:latin typeface="+mj-lt"/>
              </a:rPr>
              <a:t/>
            </a:r>
            <a:br>
              <a:rPr lang="en-US" sz="3200" b="1" dirty="0">
                <a:solidFill>
                  <a:srgbClr val="1F497D"/>
                </a:solidFill>
                <a:latin typeface="+mj-lt"/>
              </a:rPr>
            </a:br>
            <a:endParaRPr lang="en-US" sz="3200" b="1" dirty="0">
              <a:solidFill>
                <a:srgbClr val="1F497D"/>
              </a:solidFill>
              <a:latin typeface="+mj-lt"/>
            </a:endParaRPr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3657600" cy="220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2900" indent="-341313">
              <a:spcBef>
                <a:spcPts val="2750"/>
              </a:spcBef>
              <a:buClrTx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sz="11000" b="1" dirty="0">
                <a:solidFill>
                  <a:schemeClr val="tx2"/>
                </a:solidFill>
                <a:latin typeface="Calibri" charset="0"/>
              </a:rPr>
              <a:t>77%</a:t>
            </a:r>
          </a:p>
          <a:p>
            <a:pPr marL="342900" indent="-341313">
              <a:spcBef>
                <a:spcPts val="750"/>
              </a:spcBef>
              <a:buClrTx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sz="3000" dirty="0">
                <a:solidFill>
                  <a:schemeClr val="tx2"/>
                </a:solidFill>
                <a:latin typeface="Calibri" charset="0"/>
              </a:rPr>
              <a:t>are degree-seeking </a:t>
            </a:r>
          </a:p>
        </p:txBody>
      </p:sp>
      <p:pic>
        <p:nvPicPr>
          <p:cNvPr id="1085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0" y="1901825"/>
            <a:ext cx="5267325" cy="381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8550" name="AutoShape 5"/>
          <p:cNvSpPr>
            <a:spLocks noChangeArrowheads="1"/>
          </p:cNvSpPr>
          <p:nvPr/>
        </p:nvSpPr>
        <p:spPr bwMode="auto">
          <a:xfrm>
            <a:off x="8686800" y="4343400"/>
            <a:ext cx="152400" cy="228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8551" name="AutoShape 6"/>
          <p:cNvSpPr>
            <a:spLocks noChangeArrowheads="1"/>
          </p:cNvSpPr>
          <p:nvPr/>
        </p:nvSpPr>
        <p:spPr bwMode="auto">
          <a:xfrm>
            <a:off x="8686800" y="4953000"/>
            <a:ext cx="152400" cy="228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8552" name="Text Box 7"/>
          <p:cNvSpPr txBox="1">
            <a:spLocks noChangeArrowheads="1"/>
          </p:cNvSpPr>
          <p:nvPr/>
        </p:nvSpPr>
        <p:spPr bwMode="auto">
          <a:xfrm>
            <a:off x="7075488" y="5486400"/>
            <a:ext cx="2068512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1400" dirty="0">
                <a:solidFill>
                  <a:srgbClr val="000000"/>
                </a:solidFill>
              </a:rPr>
              <a:t>Source: IIE Open Doors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6002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GB" b="1" u="none" dirty="0" smtClean="0">
                <a:solidFill>
                  <a:srgbClr val="1F497D"/>
                </a:solidFill>
              </a:rPr>
              <a:t>Changing Landscape </a:t>
            </a:r>
            <a:br>
              <a:rPr lang="en-GB" b="1" u="none" dirty="0" smtClean="0">
                <a:solidFill>
                  <a:srgbClr val="1F497D"/>
                </a:solidFill>
              </a:rPr>
            </a:br>
            <a:r>
              <a:rPr lang="en-GB" b="1" u="none" dirty="0" smtClean="0">
                <a:solidFill>
                  <a:srgbClr val="1F497D"/>
                </a:solidFill>
              </a:rPr>
              <a:t>in UK Higher Education</a:t>
            </a:r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 cstate="print"/>
          <a:srcRect l="14774" t="27000" r="49722" b="43230"/>
          <a:stretch>
            <a:fillRect/>
          </a:stretch>
        </p:blipFill>
        <p:spPr bwMode="auto">
          <a:xfrm>
            <a:off x="2117725" y="4365625"/>
            <a:ext cx="4187825" cy="197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 t="14296"/>
          <a:stretch>
            <a:fillRect/>
          </a:stretch>
        </p:blipFill>
        <p:spPr bwMode="auto">
          <a:xfrm>
            <a:off x="179388" y="2420938"/>
            <a:ext cx="4532312" cy="258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5" cstate="print"/>
          <a:srcRect l="14238" t="39223" r="50256" b="33174"/>
          <a:stretch>
            <a:fillRect/>
          </a:stretch>
        </p:blipFill>
        <p:spPr bwMode="auto">
          <a:xfrm>
            <a:off x="4195763" y="2133600"/>
            <a:ext cx="4619625" cy="201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95600" y="685800"/>
            <a:ext cx="5715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i="1" u="none" dirty="0" smtClean="0"/>
              <a:t>So why do UK students study abroad?</a:t>
            </a:r>
            <a:endParaRPr lang="en-GB" dirty="0" smtClean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09600" y="1981200"/>
            <a:ext cx="419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>
              <a:spcBef>
                <a:spcPct val="20000"/>
              </a:spcBef>
            </a:pPr>
            <a:r>
              <a:rPr lang="en-GB" sz="14000" b="1" i="1" dirty="0">
                <a:solidFill>
                  <a:srgbClr val="1F497D"/>
                </a:solidFill>
              </a:rPr>
              <a:t>77%</a:t>
            </a:r>
            <a:r>
              <a:rPr lang="en-GB" sz="12000" b="1" i="1" dirty="0">
                <a:solidFill>
                  <a:srgbClr val="1F497D"/>
                </a:solidFill>
              </a:rPr>
              <a:t> </a:t>
            </a:r>
          </a:p>
          <a:p>
            <a:pPr marL="342900" indent="-342900" defTabSz="914400">
              <a:spcBef>
                <a:spcPct val="20000"/>
              </a:spcBef>
            </a:pPr>
            <a:r>
              <a:rPr lang="en-GB" sz="3600" i="1" dirty="0">
                <a:solidFill>
                  <a:srgbClr val="1F497D"/>
                </a:solidFill>
              </a:rPr>
              <a:t>“for the cultural experience…”</a:t>
            </a:r>
          </a:p>
        </p:txBody>
      </p:sp>
      <p:pic>
        <p:nvPicPr>
          <p:cNvPr id="30723" name="Picture 6" descr="100_11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608263"/>
            <a:ext cx="3430588" cy="257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4" name="Text Box 14"/>
          <p:cNvSpPr txBox="1">
            <a:spLocks noChangeArrowheads="1"/>
          </p:cNvSpPr>
          <p:nvPr/>
        </p:nvSpPr>
        <p:spPr bwMode="auto">
          <a:xfrm>
            <a:off x="5715000" y="5273675"/>
            <a:ext cx="3048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en-GB" sz="1400" i="1">
                <a:solidFill>
                  <a:prstClr val="black"/>
                </a:solidFill>
              </a:rPr>
              <a:t>Alexandra Latham, Arizona State University</a:t>
            </a:r>
            <a:endParaRPr lang="ru-RU" sz="1400" i="1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Outline for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203856"/>
                </a:solidFill>
              </a:rPr>
              <a:t>Circular nature of successful life cycle for	international students 	</a:t>
            </a:r>
          </a:p>
          <a:p>
            <a:r>
              <a:rPr lang="en-US" dirty="0" smtClean="0">
                <a:solidFill>
                  <a:srgbClr val="203856"/>
                </a:solidFill>
              </a:rPr>
              <a:t>Best practices for a campus where 	international students thrive 	academically and personally</a:t>
            </a:r>
          </a:p>
          <a:p>
            <a:r>
              <a:rPr lang="en-US" dirty="0" smtClean="0">
                <a:solidFill>
                  <a:srgbClr val="20385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Ways to enhance the life cycle of 	international students</a:t>
            </a:r>
          </a:p>
          <a:p>
            <a:r>
              <a:rPr lang="en-US" dirty="0" smtClean="0">
                <a:solidFill>
                  <a:srgbClr val="203856"/>
                </a:solidFill>
              </a:rPr>
              <a:t>Discussion</a:t>
            </a:r>
            <a:endParaRPr lang="en-US" dirty="0" smtClean="0">
              <a:solidFill>
                <a:srgbClr val="203856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457200" y="762000"/>
            <a:ext cx="8229600" cy="118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smtClean="0">
                <a:solidFill>
                  <a:srgbClr val="1F497D"/>
                </a:solidFill>
                <a:latin typeface="+mj-lt"/>
                <a:ea typeface="Arial" charset="0"/>
                <a:cs typeface="Arial" charset="0"/>
              </a:rPr>
              <a:t>          EdUSA Outreach Contacts</a:t>
            </a:r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838200" y="1600200"/>
            <a:ext cx="7239000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marL="342900" indent="-341313" algn="r">
              <a:spcBef>
                <a:spcPts val="2750"/>
              </a:spcBef>
              <a:buClrTx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sz="9600" b="1" dirty="0" smtClean="0">
                <a:solidFill>
                  <a:schemeClr val="tx2"/>
                </a:solidFill>
                <a:latin typeface="Calibri" charset="0"/>
              </a:rPr>
              <a:t>46,000</a:t>
            </a:r>
            <a:br>
              <a:rPr lang="en-US" sz="9600" b="1" dirty="0" smtClean="0">
                <a:solidFill>
                  <a:schemeClr val="tx2"/>
                </a:solidFill>
                <a:latin typeface="Calibri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Calibri" charset="0"/>
              </a:rPr>
              <a:t>March 2011 - January 2012</a:t>
            </a:r>
          </a:p>
          <a:p>
            <a:pPr marL="342900" indent="-341313" algn="r">
              <a:spcBef>
                <a:spcPts val="275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 sz="10000" b="1" dirty="0" smtClean="0">
                <a:solidFill>
                  <a:schemeClr val="tx2"/>
                </a:solidFill>
                <a:latin typeface="Calibri" charset="0"/>
              </a:rPr>
              <a:t>314,876</a:t>
            </a:r>
            <a:r>
              <a:rPr lang="en-US" sz="9600" b="1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US" sz="9600" b="1" dirty="0" smtClean="0">
                <a:solidFill>
                  <a:schemeClr val="tx2"/>
                </a:solidFill>
                <a:latin typeface="Calibri" charset="0"/>
              </a:rPr>
            </a:br>
            <a:r>
              <a:rPr lang="en-US" sz="24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October 1, 2010 – January 31, 2012</a:t>
            </a:r>
            <a:endParaRPr lang="en-US" sz="2400" b="1" dirty="0" smtClean="0">
              <a:solidFill>
                <a:srgbClr val="1F497D"/>
              </a:solidFill>
            </a:endParaRPr>
          </a:p>
          <a:p>
            <a:pPr marL="342900" indent="-341313" algn="r">
              <a:spcBef>
                <a:spcPts val="2750"/>
              </a:spcBef>
              <a:buClrTx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sz="9600" b="1" dirty="0" smtClean="0">
              <a:solidFill>
                <a:schemeClr val="tx2"/>
              </a:solidFill>
              <a:latin typeface="Calibri" charset="0"/>
            </a:endParaRPr>
          </a:p>
          <a:p>
            <a:pPr marL="342900" indent="-341313" algn="r">
              <a:spcBef>
                <a:spcPts val="2750"/>
              </a:spcBef>
              <a:buClrTx/>
              <a:buFontTx/>
              <a:buNone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endParaRPr lang="en-US" sz="9600" b="1" dirty="0" smtClean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828800"/>
            <a:ext cx="1752600" cy="175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6800" y="41910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tx2"/>
                </a:solidFill>
              </a:rPr>
              <a:t>Outreach</a:t>
            </a:r>
            <a:r>
              <a:rPr lang="en-US" sz="2400" b="1" dirty="0" smtClean="0">
                <a:solidFill>
                  <a:schemeClr val="tx2"/>
                </a:solidFill>
              </a:rPr>
              <a:t> schools &amp; universities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Who goes where and why</a:t>
            </a:r>
            <a:r>
              <a:rPr lang="en-US" b="1" dirty="0" smtClean="0">
                <a:solidFill>
                  <a:srgbClr val="1F497D"/>
                </a:solidFill>
              </a:rPr>
              <a:t>?</a:t>
            </a:r>
            <a:endParaRPr lang="en-US" u="sng" dirty="0">
              <a:solidFill>
                <a:srgbClr val="1F497D"/>
              </a:solidFill>
            </a:endParaRP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458200" cy="335280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</a:pPr>
            <a:r>
              <a:rPr lang="en-US" sz="3400" u="sng" dirty="0">
                <a:solidFill>
                  <a:srgbClr val="1F497D"/>
                </a:solidFill>
              </a:rPr>
              <a:t>Pull Factors</a:t>
            </a:r>
            <a:r>
              <a:rPr lang="en-US" sz="3400" dirty="0">
                <a:solidFill>
                  <a:srgbClr val="1F497D"/>
                </a:solidFill>
              </a:rPr>
              <a:t>:</a:t>
            </a:r>
          </a:p>
          <a:p>
            <a:pPr>
              <a:buFont typeface="Wingdings" charset="2"/>
              <a:buChar char="ü"/>
            </a:pPr>
            <a:r>
              <a:rPr lang="en-US" sz="2800" dirty="0">
                <a:solidFill>
                  <a:srgbClr val="1F497D"/>
                </a:solidFill>
              </a:rPr>
              <a:t>Specialized study opportunities</a:t>
            </a:r>
          </a:p>
          <a:p>
            <a:pPr>
              <a:buFont typeface="Wingdings" charset="2"/>
              <a:buChar char="ü"/>
            </a:pPr>
            <a:r>
              <a:rPr lang="en-US" sz="2800" dirty="0">
                <a:solidFill>
                  <a:srgbClr val="1F497D"/>
                </a:solidFill>
              </a:rPr>
              <a:t>Internationally recognized qualifications (&amp; rankings)</a:t>
            </a:r>
          </a:p>
          <a:p>
            <a:pPr>
              <a:buFont typeface="Wingdings" charset="2"/>
              <a:buChar char="ü"/>
            </a:pPr>
            <a:r>
              <a:rPr lang="en-US" sz="2800" dirty="0">
                <a:solidFill>
                  <a:srgbClr val="1F497D"/>
                </a:solidFill>
              </a:rPr>
              <a:t>Courses offered in a language mobile students speak or want to learn </a:t>
            </a:r>
            <a:endParaRPr lang="en-US" sz="2800" dirty="0" smtClean="0">
              <a:solidFill>
                <a:srgbClr val="1F497D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800" dirty="0" smtClean="0">
                <a:solidFill>
                  <a:srgbClr val="1F497D"/>
                </a:solidFill>
              </a:rPr>
              <a:t>Affordable cost (funding opportunities)</a:t>
            </a:r>
          </a:p>
          <a:p>
            <a:pPr>
              <a:buFont typeface="Wingdings" charset="2"/>
              <a:buChar char="ü"/>
            </a:pPr>
            <a:r>
              <a:rPr lang="en-US" sz="2800" dirty="0" smtClean="0">
                <a:solidFill>
                  <a:srgbClr val="1F497D"/>
                </a:solidFill>
              </a:rPr>
              <a:t>Effective </a:t>
            </a:r>
            <a:r>
              <a:rPr lang="en-US" sz="2800" dirty="0">
                <a:solidFill>
                  <a:srgbClr val="1F497D"/>
                </a:solidFill>
              </a:rPr>
              <a:t>marketing</a:t>
            </a:r>
            <a:r>
              <a:rPr lang="en-US" sz="2800" dirty="0" smtClean="0">
                <a:solidFill>
                  <a:srgbClr val="1F497D"/>
                </a:solidFill>
              </a:rPr>
              <a:t> and </a:t>
            </a:r>
            <a:r>
              <a:rPr lang="en-US" sz="2800" dirty="0">
                <a:solidFill>
                  <a:srgbClr val="1F497D"/>
                </a:solidFill>
              </a:rPr>
              <a:t>timely </a:t>
            </a:r>
            <a:r>
              <a:rPr lang="en-US" sz="2800" dirty="0" smtClean="0">
                <a:solidFill>
                  <a:srgbClr val="1F497D"/>
                </a:solidFill>
              </a:rPr>
              <a:t>communication</a:t>
            </a:r>
          </a:p>
          <a:p>
            <a:endParaRPr lang="en-US" sz="800" dirty="0">
              <a:solidFill>
                <a:srgbClr val="1F497D"/>
              </a:solidFill>
            </a:endParaRPr>
          </a:p>
          <a:p>
            <a:pPr algn="r">
              <a:buFont typeface="Arial" charset="0"/>
              <a:buNone/>
            </a:pPr>
            <a:r>
              <a:rPr lang="en-US" sz="1800" dirty="0">
                <a:solidFill>
                  <a:srgbClr val="1F497D"/>
                </a:solidFill>
              </a:rPr>
              <a:t>- MACREADY &amp; TUCKER (April,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71247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553200" cy="1036638"/>
          </a:xfrm>
        </p:spPr>
        <p:txBody>
          <a:bodyPr/>
          <a:lstStyle/>
          <a:p>
            <a:r>
              <a:rPr lang="en-US" b="1" dirty="0" smtClean="0"/>
              <a:t>Scenario #1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en-US" dirty="0" smtClean="0"/>
              <a:t>Your mid-size private institution has always attracted a</a:t>
            </a:r>
          </a:p>
          <a:p>
            <a:pPr lvl="0">
              <a:buNone/>
            </a:pPr>
            <a:r>
              <a:rPr lang="en-US" dirty="0" smtClean="0"/>
              <a:t> substantial number of international students, nearly </a:t>
            </a:r>
            <a:r>
              <a:rPr lang="en-US" dirty="0" smtClean="0"/>
              <a:t>3%.</a:t>
            </a:r>
            <a:endParaRPr lang="en-US" dirty="0" smtClean="0"/>
          </a:p>
          <a:p>
            <a:pPr lvl="0">
              <a:buNone/>
            </a:pPr>
            <a:r>
              <a:rPr lang="en-US" dirty="0" smtClean="0"/>
              <a:t> In the past five years, your recruitment in China has</a:t>
            </a:r>
          </a:p>
          <a:p>
            <a:pPr lvl="0">
              <a:buNone/>
            </a:pPr>
            <a:r>
              <a:rPr lang="en-US" dirty="0" smtClean="0"/>
              <a:t> been tremendously successful.  Your president is</a:t>
            </a:r>
          </a:p>
          <a:p>
            <a:pPr lvl="0">
              <a:buNone/>
            </a:pPr>
            <a:r>
              <a:rPr lang="en-US" dirty="0" smtClean="0"/>
              <a:t> delighted and wants  to see these enrollment numbers</a:t>
            </a:r>
          </a:p>
          <a:p>
            <a:pPr lvl="0">
              <a:buNone/>
            </a:pPr>
            <a:r>
              <a:rPr lang="en-US" dirty="0" smtClean="0"/>
              <a:t> continue.  As the dean of admissions and enrollment,</a:t>
            </a:r>
          </a:p>
          <a:p>
            <a:pPr lvl="0">
              <a:buNone/>
            </a:pPr>
            <a:r>
              <a:rPr lang="en-US" dirty="0" smtClean="0"/>
              <a:t> you think a more diverse population is better for your campus. </a:t>
            </a:r>
          </a:p>
          <a:p>
            <a:pPr lvl="0">
              <a:buNone/>
            </a:pPr>
            <a:r>
              <a:rPr lang="en-US" dirty="0" smtClean="0"/>
              <a:t> </a:t>
            </a:r>
          </a:p>
          <a:p>
            <a:pPr lvl="0">
              <a:buNone/>
            </a:pPr>
            <a:r>
              <a:rPr lang="en-US" dirty="0" smtClean="0"/>
              <a:t>What are the benefits and challenges to having substantial</a:t>
            </a:r>
          </a:p>
          <a:p>
            <a:pPr lvl="0">
              <a:buNone/>
            </a:pPr>
            <a:r>
              <a:rPr lang="en-US" dirty="0" smtClean="0"/>
              <a:t> international populations from one or two countries?</a:t>
            </a:r>
          </a:p>
          <a:p>
            <a:pPr lvl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447800"/>
            <a:ext cx="769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latin typeface="Georgia" pitchFamily="18" charset="0"/>
              </a:rPr>
              <a:t>Your institution is relatively new to the field of international recruitment and wants to proceed strategically as you building your international student population.  Right now you have limited services; however, a financial commitment has been made to campus internationalization.  You’re not sure how to begin.  </a:t>
            </a:r>
          </a:p>
          <a:p>
            <a:pPr lvl="0"/>
            <a:endParaRPr lang="en-US" sz="2400" dirty="0" smtClean="0">
              <a:latin typeface="Georgia" pitchFamily="18" charset="0"/>
            </a:endParaRPr>
          </a:p>
          <a:p>
            <a:pPr lvl="0"/>
            <a:r>
              <a:rPr lang="en-US" sz="2400" dirty="0" smtClean="0">
                <a:latin typeface="Georgia" pitchFamily="18" charset="0"/>
              </a:rPr>
              <a:t>How do you gather data?   How do determine which markets to explore? </a:t>
            </a:r>
            <a:r>
              <a:rPr lang="en-US" dirty="0" smtClean="0"/>
              <a:t>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Scenario #2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Scenario #3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en-US" dirty="0" smtClean="0"/>
              <a:t>The leadership of your small private school is</a:t>
            </a:r>
          </a:p>
          <a:p>
            <a:pPr lvl="0">
              <a:buNone/>
            </a:pPr>
            <a:r>
              <a:rPr lang="en-US" dirty="0" smtClean="0"/>
              <a:t>committed to providing a quality educational experience</a:t>
            </a:r>
          </a:p>
          <a:p>
            <a:pPr lvl="0">
              <a:buNone/>
            </a:pPr>
            <a:r>
              <a:rPr lang="en-US" dirty="0" smtClean="0"/>
              <a:t> for the international students who decide to attend your</a:t>
            </a:r>
          </a:p>
          <a:p>
            <a:pPr lvl="0">
              <a:buNone/>
            </a:pPr>
            <a:r>
              <a:rPr lang="en-US" dirty="0" smtClean="0"/>
              <a:t> college in a small town in the Mid-west.   Getting staff</a:t>
            </a:r>
          </a:p>
          <a:p>
            <a:pPr lvl="0">
              <a:buNone/>
            </a:pPr>
            <a:r>
              <a:rPr lang="en-US" dirty="0" smtClean="0"/>
              <a:t> beyond international admission and international student</a:t>
            </a:r>
          </a:p>
          <a:p>
            <a:pPr lvl="0">
              <a:buNone/>
            </a:pPr>
            <a:r>
              <a:rPr lang="en-US" dirty="0" smtClean="0"/>
              <a:t> services on board has been a struggle, in some but not all</a:t>
            </a:r>
          </a:p>
          <a:p>
            <a:pPr lvl="0">
              <a:buNone/>
            </a:pPr>
            <a:r>
              <a:rPr lang="en-US" dirty="0" smtClean="0"/>
              <a:t> cases.   You need to develop a plan to prepare all staff to</a:t>
            </a:r>
          </a:p>
          <a:p>
            <a:pPr lvl="0">
              <a:buNone/>
            </a:pPr>
            <a:r>
              <a:rPr lang="en-US" dirty="0" smtClean="0"/>
              <a:t> work with international students.  You also have heard</a:t>
            </a:r>
          </a:p>
          <a:p>
            <a:pPr lvl="0">
              <a:buNone/>
            </a:pPr>
            <a:r>
              <a:rPr lang="en-US" dirty="0" smtClean="0"/>
              <a:t> that international students have had bad, un-welcoming</a:t>
            </a:r>
          </a:p>
          <a:p>
            <a:pPr lvl="0">
              <a:buNone/>
            </a:pPr>
            <a:r>
              <a:rPr lang="en-US" dirty="0" smtClean="0"/>
              <a:t> experiences in town, too.  </a:t>
            </a:r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r>
              <a:rPr lang="en-US" dirty="0" smtClean="0"/>
              <a:t>How would you approach these problems? 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485900" y="838200"/>
            <a:ext cx="71247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The Life Cycle of an International Student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81000" y="2667000"/>
            <a:ext cx="8763000" cy="35052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rgbClr val="335885"/>
                </a:solidFill>
              </a:rPr>
              <a:t>Michael Drish</a:t>
            </a:r>
            <a:r>
              <a:rPr lang="en-US" sz="1800" dirty="0" smtClean="0"/>
              <a:t>				</a:t>
            </a:r>
            <a:r>
              <a:rPr lang="en-US" sz="1800" dirty="0" smtClean="0">
                <a:hlinkClick r:id="rId3"/>
              </a:rPr>
              <a:t>mike.drish@vanderbilt.edu</a:t>
            </a:r>
            <a:endParaRPr lang="en-US" sz="1800" dirty="0" smtClean="0"/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Senior Asst. Director of Undergraduate Admission</a:t>
            </a:r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Vanderbilt University</a:t>
            </a:r>
          </a:p>
          <a:p>
            <a:pPr algn="l"/>
            <a:endParaRPr lang="en-US" sz="1800" dirty="0" smtClean="0">
              <a:solidFill>
                <a:srgbClr val="002060"/>
              </a:solidFill>
            </a:endParaRPr>
          </a:p>
          <a:p>
            <a:pPr algn="l"/>
            <a:r>
              <a:rPr lang="en-US" sz="2000" dirty="0" smtClean="0">
                <a:solidFill>
                  <a:srgbClr val="335885"/>
                </a:solidFill>
              </a:rPr>
              <a:t>Wesley Teter</a:t>
            </a:r>
            <a:r>
              <a:rPr lang="en-US" sz="1800" dirty="0" smtClean="0">
                <a:solidFill>
                  <a:srgbClr val="002060"/>
                </a:solidFill>
              </a:rPr>
              <a:t>				</a:t>
            </a:r>
            <a:r>
              <a:rPr lang="en-US" sz="1800" dirty="0" smtClean="0">
                <a:solidFill>
                  <a:srgbClr val="002060"/>
                </a:solidFill>
                <a:hlinkClick r:id="rId4"/>
              </a:rPr>
              <a:t>wteter@educationusa.info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Regional Director, India and Central Asia, EducationUSA, Institute for </a:t>
            </a:r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International Education</a:t>
            </a:r>
          </a:p>
          <a:p>
            <a:pPr algn="l"/>
            <a:endParaRPr lang="en-US" sz="1800" dirty="0" smtClean="0">
              <a:solidFill>
                <a:srgbClr val="002060"/>
              </a:solidFill>
            </a:endParaRPr>
          </a:p>
          <a:p>
            <a:pPr algn="l"/>
            <a:r>
              <a:rPr lang="en-US" sz="2000" dirty="0" smtClean="0">
                <a:solidFill>
                  <a:srgbClr val="335885"/>
                </a:solidFill>
              </a:rPr>
              <a:t>Diane Weisz Young </a:t>
            </a:r>
            <a:r>
              <a:rPr lang="en-US" sz="1800" dirty="0" smtClean="0">
                <a:solidFill>
                  <a:srgbClr val="335885"/>
                </a:solidFill>
              </a:rPr>
              <a:t>	</a:t>
            </a:r>
            <a:r>
              <a:rPr lang="en-US" sz="1800" dirty="0" smtClean="0">
                <a:solidFill>
                  <a:srgbClr val="002060"/>
                </a:solidFill>
              </a:rPr>
              <a:t>		</a:t>
            </a:r>
            <a:r>
              <a:rPr lang="en-US" sz="1800" dirty="0" smtClean="0">
                <a:solidFill>
                  <a:srgbClr val="002060"/>
                </a:solidFill>
                <a:hlinkClick r:id="rId5"/>
              </a:rPr>
              <a:t>youngdw@state.gov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</a:p>
          <a:p>
            <a:pPr algn="l"/>
            <a:r>
              <a:rPr lang="en-US" sz="1800" dirty="0" smtClean="0">
                <a:solidFill>
                  <a:srgbClr val="335885"/>
                </a:solidFill>
              </a:rPr>
              <a:t>Program Officer, EducationUSA, U.S. Department of State</a:t>
            </a:r>
          </a:p>
          <a:p>
            <a:r>
              <a:rPr lang="en-US" sz="1600" dirty="0" smtClean="0"/>
              <a:t>							</a:t>
            </a:r>
            <a:r>
              <a:rPr lang="en-US" sz="1600" dirty="0" smtClean="0">
                <a:solidFill>
                  <a:srgbClr val="203856"/>
                </a:solidFill>
              </a:rPr>
              <a:t>February 20,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> Life Cycle for International Recruitment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RETAIN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5885"/>
                </a:solidFill>
              </a:rPr>
              <a:t>Orientation program</a:t>
            </a:r>
          </a:p>
          <a:p>
            <a:r>
              <a:rPr lang="en-US" dirty="0" smtClean="0">
                <a:solidFill>
                  <a:srgbClr val="335885"/>
                </a:solidFill>
              </a:rPr>
              <a:t>Culturally competent staff</a:t>
            </a:r>
          </a:p>
          <a:p>
            <a:r>
              <a:rPr lang="en-US" dirty="0" smtClean="0">
                <a:solidFill>
                  <a:srgbClr val="335885"/>
                </a:solidFill>
              </a:rPr>
              <a:t>Service that support students at all stages </a:t>
            </a:r>
          </a:p>
          <a:p>
            <a:r>
              <a:rPr lang="en-US" dirty="0" smtClean="0">
                <a:solidFill>
                  <a:srgbClr val="335885"/>
                </a:solidFill>
              </a:rPr>
              <a:t>Students at school that is good fit</a:t>
            </a:r>
          </a:p>
          <a:p>
            <a:endParaRPr lang="en-US" dirty="0" smtClean="0">
              <a:solidFill>
                <a:srgbClr val="335885"/>
              </a:solidFill>
            </a:endParaRPr>
          </a:p>
          <a:p>
            <a:r>
              <a:rPr lang="en-US" dirty="0" smtClean="0">
                <a:solidFill>
                  <a:srgbClr val="335885"/>
                </a:solidFill>
              </a:rPr>
              <a:t>Upon graduation, international alumni will want to assist with recruitment</a:t>
            </a:r>
          </a:p>
          <a:p>
            <a:endParaRPr lang="en-US" dirty="0">
              <a:solidFill>
                <a:srgbClr val="33588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RECRUIT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5885"/>
                </a:solidFill>
              </a:rPr>
              <a:t>Meet interested international students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5885"/>
                </a:solidFill>
              </a:rPr>
              <a:t>Increase visibility on global scale by connecting with EducationUSA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5885"/>
                </a:solidFill>
              </a:rPr>
              <a:t>Promote your institution via web &amp; social media                              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5885"/>
                </a:solidFill>
              </a:rPr>
              <a:t>Involve international alumni and/or parents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335885"/>
                </a:solidFill>
              </a:rPr>
              <a:t>Use international travel effectively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ADMIT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5885"/>
                </a:solidFill>
              </a:rPr>
              <a:t>Have clear standards </a:t>
            </a:r>
          </a:p>
          <a:p>
            <a:r>
              <a:rPr lang="en-US" dirty="0" smtClean="0">
                <a:solidFill>
                  <a:srgbClr val="335885"/>
                </a:solidFill>
              </a:rPr>
              <a:t>Provide easy access to information on your website (Is it internationally friendly?)</a:t>
            </a:r>
          </a:p>
          <a:p>
            <a:r>
              <a:rPr lang="en-US" dirty="0" smtClean="0">
                <a:solidFill>
                  <a:srgbClr val="335885"/>
                </a:solidFill>
              </a:rPr>
              <a:t>Respond quickly to your prospects</a:t>
            </a:r>
          </a:p>
          <a:p>
            <a:r>
              <a:rPr lang="en-US" dirty="0" smtClean="0">
                <a:solidFill>
                  <a:srgbClr val="335885"/>
                </a:solidFill>
              </a:rPr>
              <a:t>Include EducationUSA’s </a:t>
            </a:r>
          </a:p>
          <a:p>
            <a:pPr>
              <a:buNone/>
            </a:pPr>
            <a:r>
              <a:rPr lang="en-US" dirty="0" smtClean="0">
                <a:solidFill>
                  <a:srgbClr val="335885"/>
                </a:solidFill>
              </a:rPr>
              <a:t>	Pre-Departure Orientation information in admit letters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tx2"/>
                </a:solidFill>
                <a:latin typeface="Franklin Gothic Demi" pitchFamily="34" charset="0"/>
              </a:rPr>
              <a:t>	</a:t>
            </a:r>
            <a:r>
              <a:rPr lang="en-US" sz="4000" dirty="0" smtClean="0">
                <a:solidFill>
                  <a:schemeClr val="tx2"/>
                </a:solidFill>
              </a:rPr>
              <a:t>Best practices and challenges to providing a campus where international students thrive academically and personally</a:t>
            </a:r>
            <a:br>
              <a:rPr lang="en-US" sz="4000" dirty="0" smtClean="0">
                <a:solidFill>
                  <a:schemeClr val="tx2"/>
                </a:solidFill>
              </a:rPr>
            </a:b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1"/>
          <p:cNvGrpSpPr>
            <a:grpSpLocks/>
          </p:cNvGrpSpPr>
          <p:nvPr/>
        </p:nvGrpSpPr>
        <p:grpSpPr bwMode="auto">
          <a:xfrm>
            <a:off x="381000" y="838200"/>
            <a:ext cx="8382000" cy="5315730"/>
            <a:chOff x="0" y="912"/>
            <a:chExt cx="5760" cy="3206"/>
          </a:xfrm>
        </p:grpSpPr>
        <p:sp>
          <p:nvSpPr>
            <p:cNvPr id="3" name="Text Box 39"/>
            <p:cNvSpPr txBox="1">
              <a:spLocks noChangeArrowheads="1"/>
            </p:cNvSpPr>
            <p:nvPr/>
          </p:nvSpPr>
          <p:spPr bwMode="auto">
            <a:xfrm>
              <a:off x="1525" y="3767"/>
              <a:ext cx="1489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latin typeface="Franklin Gothic Book" pitchFamily="34" charset="0"/>
                </a:rPr>
                <a:t>Retention Rates – Why are students leaving?</a:t>
              </a:r>
            </a:p>
          </p:txBody>
        </p:sp>
        <p:sp>
          <p:nvSpPr>
            <p:cNvPr id="4" name="Text Box 41"/>
            <p:cNvSpPr txBox="1">
              <a:spLocks noChangeArrowheads="1"/>
            </p:cNvSpPr>
            <p:nvPr/>
          </p:nvSpPr>
          <p:spPr bwMode="auto">
            <a:xfrm>
              <a:off x="3211" y="3767"/>
              <a:ext cx="2033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latin typeface="Franklin Gothic Book" pitchFamily="34" charset="0"/>
                </a:rPr>
                <a:t>Who is leaving - minority, high revenue, under prepared, etc.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527" y="912"/>
              <a:ext cx="49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000" dirty="0"/>
            </a:p>
          </p:txBody>
        </p:sp>
        <p:grpSp>
          <p:nvGrpSpPr>
            <p:cNvPr id="6" name="Group 109"/>
            <p:cNvGrpSpPr>
              <a:grpSpLocks/>
            </p:cNvGrpSpPr>
            <p:nvPr/>
          </p:nvGrpSpPr>
          <p:grpSpPr bwMode="auto">
            <a:xfrm>
              <a:off x="0" y="1321"/>
              <a:ext cx="5760" cy="2423"/>
              <a:chOff x="0" y="1487"/>
              <a:chExt cx="5760" cy="2423"/>
            </a:xfrm>
          </p:grpSpPr>
          <p:sp>
            <p:nvSpPr>
              <p:cNvPr id="7" name="Line 26"/>
              <p:cNvSpPr>
                <a:spLocks noChangeShapeType="1"/>
              </p:cNvSpPr>
              <p:nvPr/>
            </p:nvSpPr>
            <p:spPr bwMode="auto">
              <a:xfrm flipH="1" flipV="1">
                <a:off x="4822" y="2956"/>
                <a:ext cx="123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" name="Text Box 27"/>
              <p:cNvSpPr txBox="1">
                <a:spLocks noChangeArrowheads="1"/>
              </p:cNvSpPr>
              <p:nvPr/>
            </p:nvSpPr>
            <p:spPr bwMode="auto">
              <a:xfrm>
                <a:off x="4729" y="3263"/>
                <a:ext cx="1011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Placement rate: grad &amp; prof. sch.</a:t>
                </a:r>
              </a:p>
            </p:txBody>
          </p:sp>
          <p:sp>
            <p:nvSpPr>
              <p:cNvPr id="9" name="Line 28"/>
              <p:cNvSpPr>
                <a:spLocks noChangeShapeType="1"/>
              </p:cNvSpPr>
              <p:nvPr/>
            </p:nvSpPr>
            <p:spPr bwMode="auto">
              <a:xfrm flipH="1" flipV="1">
                <a:off x="4633" y="2981"/>
                <a:ext cx="9" cy="6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Text Box 29"/>
              <p:cNvSpPr txBox="1">
                <a:spLocks noChangeArrowheads="1"/>
              </p:cNvSpPr>
              <p:nvPr/>
            </p:nvSpPr>
            <p:spPr bwMode="auto">
              <a:xfrm>
                <a:off x="4271" y="3656"/>
                <a:ext cx="1086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Student loan debt </a:t>
                </a:r>
              </a:p>
            </p:txBody>
          </p:sp>
          <p:sp>
            <p:nvSpPr>
              <p:cNvPr id="11" name="Line 30"/>
              <p:cNvSpPr>
                <a:spLocks noChangeShapeType="1"/>
              </p:cNvSpPr>
              <p:nvPr/>
            </p:nvSpPr>
            <p:spPr bwMode="auto">
              <a:xfrm flipH="1">
                <a:off x="4839" y="2092"/>
                <a:ext cx="90" cy="2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Text Box 31"/>
              <p:cNvSpPr txBox="1">
                <a:spLocks noChangeArrowheads="1"/>
              </p:cNvSpPr>
              <p:nvPr/>
            </p:nvSpPr>
            <p:spPr bwMode="auto">
              <a:xfrm>
                <a:off x="4619" y="1932"/>
                <a:ext cx="1141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Job placement rate</a:t>
                </a:r>
              </a:p>
            </p:txBody>
          </p:sp>
          <p:sp>
            <p:nvSpPr>
              <p:cNvPr id="13" name="Line 32"/>
              <p:cNvSpPr>
                <a:spLocks noChangeShapeType="1"/>
              </p:cNvSpPr>
              <p:nvPr/>
            </p:nvSpPr>
            <p:spPr bwMode="auto">
              <a:xfrm flipH="1">
                <a:off x="4575" y="1946"/>
                <a:ext cx="33" cy="4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 Box 33"/>
              <p:cNvSpPr txBox="1">
                <a:spLocks noChangeArrowheads="1"/>
              </p:cNvSpPr>
              <p:nvPr/>
            </p:nvSpPr>
            <p:spPr bwMode="auto">
              <a:xfrm>
                <a:off x="4451" y="1589"/>
                <a:ext cx="1103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Overall satisfaction</a:t>
                </a:r>
              </a:p>
            </p:txBody>
          </p:sp>
          <p:sp>
            <p:nvSpPr>
              <p:cNvPr id="15" name="Line 34"/>
              <p:cNvSpPr>
                <a:spLocks noChangeShapeType="1"/>
              </p:cNvSpPr>
              <p:nvPr/>
            </p:nvSpPr>
            <p:spPr bwMode="auto">
              <a:xfrm flipV="1">
                <a:off x="4221" y="2973"/>
                <a:ext cx="132" cy="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Text Box 35"/>
              <p:cNvSpPr txBox="1">
                <a:spLocks noChangeArrowheads="1"/>
              </p:cNvSpPr>
              <p:nvPr/>
            </p:nvSpPr>
            <p:spPr bwMode="auto">
              <a:xfrm>
                <a:off x="3514" y="3330"/>
                <a:ext cx="1160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4, 5, 6-yr. grad. rates</a:t>
                </a:r>
              </a:p>
            </p:txBody>
          </p:sp>
          <p:sp>
            <p:nvSpPr>
              <p:cNvPr id="17" name="Line 36"/>
              <p:cNvSpPr>
                <a:spLocks noChangeShapeType="1"/>
              </p:cNvSpPr>
              <p:nvPr/>
            </p:nvSpPr>
            <p:spPr bwMode="auto">
              <a:xfrm>
                <a:off x="4182" y="2256"/>
                <a:ext cx="89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Text Box 37"/>
              <p:cNvSpPr txBox="1">
                <a:spLocks noChangeArrowheads="1"/>
              </p:cNvSpPr>
              <p:nvPr/>
            </p:nvSpPr>
            <p:spPr bwMode="auto">
              <a:xfrm>
                <a:off x="3792" y="1968"/>
                <a:ext cx="720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Alumni Interaction</a:t>
                </a:r>
              </a:p>
            </p:txBody>
          </p:sp>
          <p:sp>
            <p:nvSpPr>
              <p:cNvPr id="19" name="Line 38"/>
              <p:cNvSpPr>
                <a:spLocks noChangeShapeType="1"/>
              </p:cNvSpPr>
              <p:nvPr/>
            </p:nvSpPr>
            <p:spPr bwMode="auto">
              <a:xfrm flipH="1">
                <a:off x="2228" y="3751"/>
                <a:ext cx="136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Line 40"/>
              <p:cNvSpPr>
                <a:spLocks noChangeShapeType="1"/>
              </p:cNvSpPr>
              <p:nvPr/>
            </p:nvSpPr>
            <p:spPr bwMode="auto">
              <a:xfrm>
                <a:off x="3277" y="3779"/>
                <a:ext cx="99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Line 42"/>
              <p:cNvSpPr>
                <a:spLocks noChangeShapeType="1"/>
              </p:cNvSpPr>
              <p:nvPr/>
            </p:nvSpPr>
            <p:spPr bwMode="auto">
              <a:xfrm>
                <a:off x="1990" y="1640"/>
                <a:ext cx="34" cy="5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Line 43"/>
              <p:cNvSpPr>
                <a:spLocks noChangeShapeType="1"/>
              </p:cNvSpPr>
              <p:nvPr/>
            </p:nvSpPr>
            <p:spPr bwMode="auto">
              <a:xfrm>
                <a:off x="2042" y="1589"/>
                <a:ext cx="10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Text Box 44"/>
              <p:cNvSpPr txBox="1">
                <a:spLocks noChangeArrowheads="1"/>
              </p:cNvSpPr>
              <p:nvPr/>
            </p:nvSpPr>
            <p:spPr bwMode="auto">
              <a:xfrm>
                <a:off x="2147" y="1487"/>
                <a:ext cx="1376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Student-to-faculty ratio</a:t>
                </a:r>
              </a:p>
            </p:txBody>
          </p:sp>
          <p:sp>
            <p:nvSpPr>
              <p:cNvPr id="24" name="Line 45"/>
              <p:cNvSpPr>
                <a:spLocks noChangeShapeType="1"/>
              </p:cNvSpPr>
              <p:nvPr/>
            </p:nvSpPr>
            <p:spPr bwMode="auto">
              <a:xfrm>
                <a:off x="2095" y="1742"/>
                <a:ext cx="1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5" name="Text Box 46"/>
              <p:cNvSpPr txBox="1">
                <a:spLocks noChangeArrowheads="1"/>
              </p:cNvSpPr>
              <p:nvPr/>
            </p:nvSpPr>
            <p:spPr bwMode="auto">
              <a:xfrm>
                <a:off x="2304" y="1640"/>
                <a:ext cx="1226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Average class size</a:t>
                </a:r>
              </a:p>
            </p:txBody>
          </p:sp>
          <p:sp>
            <p:nvSpPr>
              <p:cNvPr id="26" name="Line 47"/>
              <p:cNvSpPr>
                <a:spLocks noChangeShapeType="1"/>
              </p:cNvSpPr>
              <p:nvPr/>
            </p:nvSpPr>
            <p:spPr bwMode="auto">
              <a:xfrm>
                <a:off x="2147" y="1895"/>
                <a:ext cx="19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Text Box 48"/>
              <p:cNvSpPr txBox="1">
                <a:spLocks noChangeArrowheads="1"/>
              </p:cNvSpPr>
              <p:nvPr/>
            </p:nvSpPr>
            <p:spPr bwMode="auto">
              <a:xfrm>
                <a:off x="2304" y="1793"/>
                <a:ext cx="1366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Net tuition per student</a:t>
                </a:r>
              </a:p>
            </p:txBody>
          </p:sp>
          <p:sp>
            <p:nvSpPr>
              <p:cNvPr id="28" name="Text Box 50"/>
              <p:cNvSpPr txBox="1">
                <a:spLocks noChangeArrowheads="1"/>
              </p:cNvSpPr>
              <p:nvPr/>
            </p:nvSpPr>
            <p:spPr bwMode="auto">
              <a:xfrm>
                <a:off x="2397" y="1828"/>
                <a:ext cx="133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400" dirty="0"/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>
                <a:off x="556" y="2183"/>
                <a:ext cx="181" cy="1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Text Box 15"/>
              <p:cNvSpPr txBox="1">
                <a:spLocks noChangeArrowheads="1"/>
              </p:cNvSpPr>
              <p:nvPr/>
            </p:nvSpPr>
            <p:spPr bwMode="auto">
              <a:xfrm>
                <a:off x="0" y="2016"/>
                <a:ext cx="946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Need / Merit Aid</a:t>
                </a:r>
              </a:p>
            </p:txBody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>
                <a:off x="910" y="1961"/>
                <a:ext cx="123" cy="3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Text Box 17"/>
              <p:cNvSpPr txBox="1">
                <a:spLocks noChangeArrowheads="1"/>
              </p:cNvSpPr>
              <p:nvPr/>
            </p:nvSpPr>
            <p:spPr bwMode="auto">
              <a:xfrm>
                <a:off x="408" y="1763"/>
                <a:ext cx="749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Selectivity</a:t>
                </a:r>
              </a:p>
            </p:txBody>
          </p:sp>
          <p:sp>
            <p:nvSpPr>
              <p:cNvPr id="33" name="Line 18"/>
              <p:cNvSpPr>
                <a:spLocks noChangeShapeType="1"/>
              </p:cNvSpPr>
              <p:nvPr/>
            </p:nvSpPr>
            <p:spPr bwMode="auto">
              <a:xfrm>
                <a:off x="1204" y="2049"/>
                <a:ext cx="19" cy="3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995" y="1844"/>
                <a:ext cx="757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Reputation</a:t>
                </a:r>
              </a:p>
            </p:txBody>
          </p:sp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 flipV="1">
                <a:off x="471" y="2968"/>
                <a:ext cx="314" cy="4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Text Box 21"/>
              <p:cNvSpPr txBox="1">
                <a:spLocks noChangeArrowheads="1"/>
              </p:cNvSpPr>
              <p:nvPr/>
            </p:nvSpPr>
            <p:spPr bwMode="auto">
              <a:xfrm>
                <a:off x="96" y="3334"/>
                <a:ext cx="899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Demographics</a:t>
                </a:r>
              </a:p>
            </p:txBody>
          </p:sp>
          <p:sp>
            <p:nvSpPr>
              <p:cNvPr id="37" name="Line 22"/>
              <p:cNvSpPr>
                <a:spLocks noChangeShapeType="1"/>
              </p:cNvSpPr>
              <p:nvPr/>
            </p:nvSpPr>
            <p:spPr bwMode="auto">
              <a:xfrm flipV="1">
                <a:off x="912" y="2948"/>
                <a:ext cx="121" cy="5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Text Box 23"/>
              <p:cNvSpPr txBox="1">
                <a:spLocks noChangeArrowheads="1"/>
              </p:cNvSpPr>
              <p:nvPr/>
            </p:nvSpPr>
            <p:spPr bwMode="auto">
              <a:xfrm>
                <a:off x="336" y="3478"/>
                <a:ext cx="839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Market share</a:t>
                </a:r>
              </a:p>
            </p:txBody>
          </p:sp>
          <p:sp>
            <p:nvSpPr>
              <p:cNvPr id="39" name="Line 24"/>
              <p:cNvSpPr>
                <a:spLocks noChangeShapeType="1"/>
              </p:cNvSpPr>
              <p:nvPr/>
            </p:nvSpPr>
            <p:spPr bwMode="auto">
              <a:xfrm flipV="1">
                <a:off x="1152" y="2950"/>
                <a:ext cx="86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auto">
              <a:xfrm>
                <a:off x="768" y="3622"/>
                <a:ext cx="1029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Discount rate</a:t>
                </a:r>
              </a:p>
            </p:txBody>
          </p:sp>
          <p:sp>
            <p:nvSpPr>
              <p:cNvPr id="41" name="Oval 18"/>
              <p:cNvSpPr>
                <a:spLocks noChangeArrowheads="1"/>
              </p:cNvSpPr>
              <p:nvPr/>
            </p:nvSpPr>
            <p:spPr bwMode="auto">
              <a:xfrm>
                <a:off x="1906" y="2002"/>
                <a:ext cx="2098" cy="1291"/>
              </a:xfrm>
              <a:prstGeom prst="ellipse">
                <a:avLst/>
              </a:prstGeom>
              <a:solidFill>
                <a:srgbClr val="07B30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AutoShape 20"/>
              <p:cNvSpPr>
                <a:spLocks noChangeArrowheads="1"/>
              </p:cNvSpPr>
              <p:nvPr/>
            </p:nvSpPr>
            <p:spPr bwMode="auto">
              <a:xfrm>
                <a:off x="4177" y="2174"/>
                <a:ext cx="1102" cy="947"/>
              </a:xfrm>
              <a:prstGeom prst="rightArrow">
                <a:avLst>
                  <a:gd name="adj1" fmla="val 50000"/>
                  <a:gd name="adj2" fmla="val 2909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" name="Text Box 21"/>
              <p:cNvSpPr txBox="1">
                <a:spLocks noChangeArrowheads="1"/>
              </p:cNvSpPr>
              <p:nvPr/>
            </p:nvSpPr>
            <p:spPr bwMode="auto">
              <a:xfrm>
                <a:off x="4195" y="2484"/>
                <a:ext cx="905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dirty="0">
                    <a:solidFill>
                      <a:schemeClr val="bg1"/>
                    </a:solidFill>
                    <a:latin typeface="Franklin Gothic Demi" pitchFamily="34" charset="0"/>
                  </a:rPr>
                  <a:t>Graduating Seniors</a:t>
                </a:r>
              </a:p>
            </p:txBody>
          </p:sp>
          <p:sp>
            <p:nvSpPr>
              <p:cNvPr id="44" name="AutoShape 22"/>
              <p:cNvSpPr>
                <a:spLocks noChangeArrowheads="1"/>
              </p:cNvSpPr>
              <p:nvPr/>
            </p:nvSpPr>
            <p:spPr bwMode="auto">
              <a:xfrm>
                <a:off x="672" y="2086"/>
                <a:ext cx="1051" cy="1119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8E250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Text Box 23"/>
              <p:cNvSpPr txBox="1">
                <a:spLocks noChangeArrowheads="1"/>
              </p:cNvSpPr>
              <p:nvPr/>
            </p:nvSpPr>
            <p:spPr bwMode="auto">
              <a:xfrm>
                <a:off x="785" y="2418"/>
                <a:ext cx="741" cy="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>
                    <a:solidFill>
                      <a:schemeClr val="bg1"/>
                    </a:solidFill>
                    <a:latin typeface="Franklin Gothic Demi" pitchFamily="34" charset="0"/>
                  </a:rPr>
                  <a:t>New FY, Transfer, &amp; Readmits</a:t>
                </a:r>
              </a:p>
            </p:txBody>
          </p:sp>
          <p:sp>
            <p:nvSpPr>
              <p:cNvPr id="46" name="Text Box 24"/>
              <p:cNvSpPr txBox="1">
                <a:spLocks noChangeArrowheads="1"/>
              </p:cNvSpPr>
              <p:nvPr/>
            </p:nvSpPr>
            <p:spPr bwMode="auto">
              <a:xfrm>
                <a:off x="2326" y="2445"/>
                <a:ext cx="1259" cy="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>
                    <a:solidFill>
                      <a:schemeClr val="bg1"/>
                    </a:solidFill>
                    <a:latin typeface="Franklin Gothic Demi" pitchFamily="34" charset="0"/>
                  </a:rPr>
                  <a:t>Undergraduate Experience</a:t>
                </a:r>
              </a:p>
              <a:p>
                <a:pPr algn="ctr">
                  <a:spcBef>
                    <a:spcPct val="50000"/>
                  </a:spcBef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algn="ctr">
                  <a:spcBef>
                    <a:spcPct val="50000"/>
                  </a:spcBef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AutoShape 25"/>
              <p:cNvSpPr>
                <a:spLocks noChangeArrowheads="1"/>
              </p:cNvSpPr>
              <p:nvPr/>
            </p:nvSpPr>
            <p:spPr bwMode="auto">
              <a:xfrm>
                <a:off x="2301" y="3360"/>
                <a:ext cx="1317" cy="408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BA98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Text Box 26"/>
              <p:cNvSpPr txBox="1">
                <a:spLocks noChangeArrowheads="1"/>
              </p:cNvSpPr>
              <p:nvPr/>
            </p:nvSpPr>
            <p:spPr bwMode="auto">
              <a:xfrm>
                <a:off x="2499" y="3457"/>
                <a:ext cx="921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dirty="0">
                    <a:latin typeface="Franklin Gothic Book" pitchFamily="34" charset="0"/>
                  </a:rPr>
                  <a:t>Attrition</a:t>
                </a:r>
              </a:p>
            </p:txBody>
          </p:sp>
          <p:sp>
            <p:nvSpPr>
              <p:cNvPr id="49" name="Text Box 100"/>
              <p:cNvSpPr txBox="1">
                <a:spLocks noChangeArrowheads="1"/>
              </p:cNvSpPr>
              <p:nvPr/>
            </p:nvSpPr>
            <p:spPr bwMode="auto">
              <a:xfrm>
                <a:off x="2496" y="2976"/>
                <a:ext cx="755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Student Life</a:t>
                </a:r>
              </a:p>
            </p:txBody>
          </p:sp>
          <p:sp>
            <p:nvSpPr>
              <p:cNvPr id="50" name="Text Box 101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864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Academic Life</a:t>
                </a:r>
              </a:p>
            </p:txBody>
          </p:sp>
          <p:sp>
            <p:nvSpPr>
              <p:cNvPr id="51" name="Text Box 102"/>
              <p:cNvSpPr txBox="1">
                <a:spLocks noChangeArrowheads="1"/>
              </p:cNvSpPr>
              <p:nvPr/>
            </p:nvSpPr>
            <p:spPr bwMode="auto">
              <a:xfrm>
                <a:off x="943" y="1742"/>
                <a:ext cx="957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 Branding and</a:t>
                </a:r>
              </a:p>
            </p:txBody>
          </p:sp>
          <p:sp>
            <p:nvSpPr>
              <p:cNvPr id="52" name="Text Box 104"/>
              <p:cNvSpPr txBox="1">
                <a:spLocks noChangeArrowheads="1"/>
              </p:cNvSpPr>
              <p:nvPr/>
            </p:nvSpPr>
            <p:spPr bwMode="auto">
              <a:xfrm>
                <a:off x="2064" y="2256"/>
                <a:ext cx="1097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Intellectual Growth</a:t>
                </a:r>
              </a:p>
            </p:txBody>
          </p:sp>
          <p:sp>
            <p:nvSpPr>
              <p:cNvPr id="53" name="Text Box 105"/>
              <p:cNvSpPr txBox="1">
                <a:spLocks noChangeArrowheads="1"/>
              </p:cNvSpPr>
              <p:nvPr/>
            </p:nvSpPr>
            <p:spPr bwMode="auto">
              <a:xfrm>
                <a:off x="2112" y="2818"/>
                <a:ext cx="1298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Personal Development</a:t>
                </a:r>
              </a:p>
            </p:txBody>
          </p:sp>
          <p:sp>
            <p:nvSpPr>
              <p:cNvPr id="54" name="Text Box 106"/>
              <p:cNvSpPr txBox="1">
                <a:spLocks noChangeArrowheads="1"/>
              </p:cNvSpPr>
              <p:nvPr/>
            </p:nvSpPr>
            <p:spPr bwMode="auto">
              <a:xfrm>
                <a:off x="3312" y="2592"/>
                <a:ext cx="889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Global</a:t>
                </a:r>
              </a:p>
              <a:p>
                <a:r>
                  <a:rPr lang="en-US" sz="1400" dirty="0">
                    <a:latin typeface="Franklin Gothic Book" pitchFamily="34" charset="0"/>
                  </a:rPr>
                  <a:t>Understanding</a:t>
                </a:r>
              </a:p>
            </p:txBody>
          </p:sp>
          <p:sp>
            <p:nvSpPr>
              <p:cNvPr id="55" name="Text Box 107"/>
              <p:cNvSpPr txBox="1">
                <a:spLocks noChangeArrowheads="1"/>
              </p:cNvSpPr>
              <p:nvPr/>
            </p:nvSpPr>
            <p:spPr bwMode="auto">
              <a:xfrm>
                <a:off x="3696" y="1776"/>
                <a:ext cx="736" cy="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Franklin Gothic Book" pitchFamily="34" charset="0"/>
                  </a:rPr>
                  <a:t>Giving Back</a:t>
                </a:r>
              </a:p>
            </p:txBody>
          </p:sp>
        </p:grpSp>
      </p:grpSp>
      <p:sp>
        <p:nvSpPr>
          <p:cNvPr id="59" name="Bent Arrow 58"/>
          <p:cNvSpPr/>
          <p:nvPr/>
        </p:nvSpPr>
        <p:spPr>
          <a:xfrm>
            <a:off x="457200" y="3124200"/>
            <a:ext cx="879348" cy="838200"/>
          </a:xfrm>
          <a:prstGeom prst="bentArrow">
            <a:avLst>
              <a:gd name="adj1" fmla="val 15538"/>
              <a:gd name="adj2" fmla="val 24408"/>
              <a:gd name="adj3" fmla="val 25000"/>
              <a:gd name="adj4" fmla="val 43750"/>
            </a:avLst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7" name="Bent Arrow 56"/>
          <p:cNvSpPr/>
          <p:nvPr/>
        </p:nvSpPr>
        <p:spPr>
          <a:xfrm rot="10800000">
            <a:off x="1143000" y="5638800"/>
            <a:ext cx="7696200" cy="868680"/>
          </a:xfrm>
          <a:prstGeom prst="bentArrow">
            <a:avLst>
              <a:gd name="adj1" fmla="val 15538"/>
              <a:gd name="adj2" fmla="val 24408"/>
              <a:gd name="adj3" fmla="val 25000"/>
              <a:gd name="adj4" fmla="val 43750"/>
            </a:avLst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8" name="Bent Arrow 57"/>
          <p:cNvSpPr/>
          <p:nvPr/>
        </p:nvSpPr>
        <p:spPr>
          <a:xfrm rot="16200000">
            <a:off x="-521208" y="4788408"/>
            <a:ext cx="2414016" cy="762000"/>
          </a:xfrm>
          <a:prstGeom prst="bentArrow">
            <a:avLst>
              <a:gd name="adj1" fmla="val 15538"/>
              <a:gd name="adj2" fmla="val 24408"/>
              <a:gd name="adj3" fmla="val 25000"/>
              <a:gd name="adj4" fmla="val 43750"/>
            </a:avLst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6" name="Bent Arrow 55"/>
          <p:cNvSpPr/>
          <p:nvPr/>
        </p:nvSpPr>
        <p:spPr>
          <a:xfrm rot="5400000">
            <a:off x="7441692" y="3988308"/>
            <a:ext cx="2185416" cy="914400"/>
          </a:xfrm>
          <a:prstGeom prst="bentArrow">
            <a:avLst>
              <a:gd name="adj1" fmla="val 15538"/>
              <a:gd name="adj2" fmla="val 24408"/>
              <a:gd name="adj3" fmla="val 25000"/>
              <a:gd name="adj4" fmla="val 43750"/>
            </a:avLst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895600"/>
            <a:ext cx="7543800" cy="1143000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tx2"/>
                </a:solidFill>
                <a:latin typeface="Franklin Gothic Book" pitchFamily="34" charset="0"/>
              </a:rPr>
              <a:t>What matters to your international student?</a:t>
            </a:r>
            <a:endParaRPr lang="en-US" sz="4800" dirty="0">
              <a:solidFill>
                <a:schemeClr val="tx2"/>
              </a:solidFill>
              <a:latin typeface="Franklin Gothic Book" pitchFamily="34" charset="0"/>
            </a:endParaRPr>
          </a:p>
        </p:txBody>
      </p:sp>
      <p:pic>
        <p:nvPicPr>
          <p:cNvPr id="7" name="Picture 2" descr="C:\Documents and Settings\drishma\Desktop\20081105JR104A.JPG"/>
          <p:cNvPicPr>
            <a:picLocks noChangeAspect="1" noChangeArrowheads="1"/>
          </p:cNvPicPr>
          <p:nvPr/>
        </p:nvPicPr>
        <p:blipFill>
          <a:blip r:embed="rId2" cstate="print"/>
          <a:srcRect t="28111" b="15666"/>
          <a:stretch>
            <a:fillRect/>
          </a:stretch>
        </p:blipFill>
        <p:spPr bwMode="auto">
          <a:xfrm>
            <a:off x="4795162" y="685800"/>
            <a:ext cx="4348838" cy="1524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858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71600" y="4495800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Interconnectedness.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1313</Words>
  <Application>Microsoft Office PowerPoint</Application>
  <PresentationFormat>On-screen Show (4:3)</PresentationFormat>
  <Paragraphs>271</Paragraphs>
  <Slides>26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The Life Cycle of an International Student</vt:lpstr>
      <vt:lpstr>                 Outline for Session</vt:lpstr>
      <vt:lpstr> Life Cycle for International Recruitment</vt:lpstr>
      <vt:lpstr>RETAIN</vt:lpstr>
      <vt:lpstr>RECRUIT</vt:lpstr>
      <vt:lpstr>ADMIT</vt:lpstr>
      <vt:lpstr>Slide 7</vt:lpstr>
      <vt:lpstr>Slide 8</vt:lpstr>
      <vt:lpstr>What matters to your international student?</vt:lpstr>
      <vt:lpstr>Is your campus functional  but not meeting all international student needs? </vt:lpstr>
      <vt:lpstr>Are your institutional factors working together to ensure int’l students thrive?</vt:lpstr>
      <vt:lpstr>Three Forces acting on the Int’l Student Life Cycle</vt:lpstr>
      <vt:lpstr>How the three forces can help ensure a successful int’l student life cycle</vt:lpstr>
      <vt:lpstr>Challenges to ensuring a successful international student experience</vt:lpstr>
      <vt:lpstr>Recruitment Trends &amp; Opportunities</vt:lpstr>
      <vt:lpstr>Who goes where and why?</vt:lpstr>
      <vt:lpstr>Slide 17</vt:lpstr>
      <vt:lpstr>Changing Landscape  in UK Higher Education</vt:lpstr>
      <vt:lpstr>So why do UK students study abroad?</vt:lpstr>
      <vt:lpstr>Slide 20</vt:lpstr>
      <vt:lpstr>Who goes where and why?</vt:lpstr>
      <vt:lpstr>Discussion</vt:lpstr>
      <vt:lpstr>Scenario #1</vt:lpstr>
      <vt:lpstr>Scenario #2</vt:lpstr>
      <vt:lpstr>Scenario #3</vt:lpstr>
      <vt:lpstr>The Life Cycle of an International Student</vt:lpstr>
    </vt:vector>
  </TitlesOfParts>
  <Company>Duke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eng1</dc:creator>
  <cp:lastModifiedBy>drishma</cp:lastModifiedBy>
  <cp:revision>119</cp:revision>
  <dcterms:created xsi:type="dcterms:W3CDTF">2010-10-18T19:43:32Z</dcterms:created>
  <dcterms:modified xsi:type="dcterms:W3CDTF">2012-02-20T16:17:33Z</dcterms:modified>
</cp:coreProperties>
</file>