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31" r:id="rId2"/>
    <p:sldId id="307" r:id="rId3"/>
    <p:sldId id="336" r:id="rId4"/>
    <p:sldId id="333" r:id="rId5"/>
    <p:sldId id="334" r:id="rId6"/>
    <p:sldId id="335" r:id="rId7"/>
    <p:sldId id="337" r:id="rId8"/>
    <p:sldId id="294" r:id="rId9"/>
    <p:sldId id="278" r:id="rId10"/>
    <p:sldId id="268" r:id="rId11"/>
    <p:sldId id="259" r:id="rId12"/>
    <p:sldId id="340" r:id="rId13"/>
    <p:sldId id="341" r:id="rId14"/>
    <p:sldId id="349" r:id="rId15"/>
    <p:sldId id="350" r:id="rId16"/>
    <p:sldId id="346" r:id="rId17"/>
    <p:sldId id="347" r:id="rId18"/>
    <p:sldId id="348" r:id="rId19"/>
    <p:sldId id="339" r:id="rId20"/>
    <p:sldId id="364" r:id="rId21"/>
    <p:sldId id="365" r:id="rId22"/>
    <p:sldId id="366" r:id="rId23"/>
    <p:sldId id="367" r:id="rId24"/>
    <p:sldId id="368" r:id="rId25"/>
    <p:sldId id="369" r:id="rId26"/>
    <p:sldId id="370" r:id="rId27"/>
    <p:sldId id="305"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274" r:id="rId41"/>
    <p:sldId id="261" r:id="rId42"/>
    <p:sldId id="271" r:id="rId43"/>
    <p:sldId id="345" r:id="rId44"/>
    <p:sldId id="272" r:id="rId45"/>
    <p:sldId id="277" r:id="rId46"/>
    <p:sldId id="318" r:id="rId47"/>
    <p:sldId id="260" r:id="rId48"/>
    <p:sldId id="299" r:id="rId49"/>
    <p:sldId id="298" r:id="rId50"/>
    <p:sldId id="302" r:id="rId51"/>
    <p:sldId id="34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initials="N"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00"/>
    <a:srgbClr val="5F8656"/>
    <a:srgbClr val="CC0000"/>
    <a:srgbClr val="008000"/>
    <a:srgbClr val="8E0000"/>
    <a:srgbClr val="000066"/>
    <a:srgbClr val="333399"/>
    <a:srgbClr val="A80000"/>
    <a:srgbClr val="22226D"/>
    <a:srgbClr val="B100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027" autoAdjust="0"/>
  </p:normalViewPr>
  <p:slideViewPr>
    <p:cSldViewPr>
      <p:cViewPr>
        <p:scale>
          <a:sx n="50" d="100"/>
          <a:sy n="50" d="100"/>
        </p:scale>
        <p:origin x="-3048" y="-125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677"/>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Clara\Documents\Open%20Doors%202009_2010\Open%20Doors%202010%20Africa%20Country%20charts%20-%20intl%20student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lara\Documents\Open%20Doors%202010-11\Africa%20Open%20Doors%202010-11%20Data.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hart>
    <c:autoTitleDeleted val="1"/>
    <c:plotArea>
      <c:layout/>
      <c:lineChart>
        <c:grouping val="standard"/>
        <c:ser>
          <c:idx val="0"/>
          <c:order val="0"/>
          <c:tx>
            <c:strRef>
              <c:f>Sheet1!$B$1</c:f>
              <c:strCache>
                <c:ptCount val="1"/>
                <c:pt idx="0">
                  <c:v>Column1</c:v>
                </c:pt>
              </c:strCache>
            </c:strRef>
          </c:tx>
          <c:spPr>
            <a:ln w="57150"/>
          </c:spPr>
          <c:marker>
            <c:spPr>
              <a:ln w="57150"/>
            </c:spPr>
          </c:marker>
          <c:cat>
            <c:numRef>
              <c:f>Sheet1!$A$2:$A$14</c:f>
              <c:numCache>
                <c:formatCode>General</c:formatCode>
                <c:ptCount val="13"/>
                <c:pt idx="0">
                  <c:v>1977</c:v>
                </c:pt>
                <c:pt idx="1">
                  <c:v>1992</c:v>
                </c:pt>
                <c:pt idx="2">
                  <c:v>2000</c:v>
                </c:pt>
                <c:pt idx="3">
                  <c:v>2001</c:v>
                </c:pt>
                <c:pt idx="4">
                  <c:v>2002</c:v>
                </c:pt>
                <c:pt idx="5">
                  <c:v>2003</c:v>
                </c:pt>
                <c:pt idx="6">
                  <c:v>2004</c:v>
                </c:pt>
                <c:pt idx="7">
                  <c:v>2005</c:v>
                </c:pt>
                <c:pt idx="8">
                  <c:v>2006</c:v>
                </c:pt>
                <c:pt idx="9">
                  <c:v>2007</c:v>
                </c:pt>
                <c:pt idx="10">
                  <c:v>2008</c:v>
                </c:pt>
                <c:pt idx="11">
                  <c:v>2009</c:v>
                </c:pt>
                <c:pt idx="12">
                  <c:v>2010</c:v>
                </c:pt>
              </c:numCache>
            </c:numRef>
          </c:cat>
          <c:val>
            <c:numRef>
              <c:f>Sheet1!$B$2:$B$14</c:f>
              <c:numCache>
                <c:formatCode>General</c:formatCode>
                <c:ptCount val="13"/>
                <c:pt idx="0">
                  <c:v>500</c:v>
                </c:pt>
                <c:pt idx="1">
                  <c:v>1257</c:v>
                </c:pt>
                <c:pt idx="2">
                  <c:v>3969</c:v>
                </c:pt>
                <c:pt idx="3">
                  <c:v>4540</c:v>
                </c:pt>
                <c:pt idx="4">
                  <c:v>4633</c:v>
                </c:pt>
                <c:pt idx="5">
                  <c:v>4827</c:v>
                </c:pt>
                <c:pt idx="6">
                  <c:v>5699</c:v>
                </c:pt>
                <c:pt idx="7">
                  <c:v>7100</c:v>
                </c:pt>
                <c:pt idx="8">
                  <c:v>8459</c:v>
                </c:pt>
                <c:pt idx="9">
                  <c:v>10066</c:v>
                </c:pt>
                <c:pt idx="10">
                  <c:v>11844</c:v>
                </c:pt>
                <c:pt idx="11">
                  <c:v>13681</c:v>
                </c:pt>
                <c:pt idx="12">
                  <c:v>14738</c:v>
                </c:pt>
              </c:numCache>
            </c:numRef>
          </c:val>
        </c:ser>
        <c:dLbls/>
        <c:marker val="1"/>
        <c:axId val="69615616"/>
        <c:axId val="69617152"/>
      </c:lineChart>
      <c:catAx>
        <c:axId val="69615616"/>
        <c:scaling>
          <c:orientation val="minMax"/>
        </c:scaling>
        <c:axPos val="b"/>
        <c:numFmt formatCode="General" sourceLinked="1"/>
        <c:tickLblPos val="nextTo"/>
        <c:crossAx val="69617152"/>
        <c:crosses val="autoZero"/>
        <c:auto val="1"/>
        <c:lblAlgn val="ctr"/>
        <c:lblOffset val="100"/>
      </c:catAx>
      <c:valAx>
        <c:axId val="69617152"/>
        <c:scaling>
          <c:orientation val="minMax"/>
        </c:scaling>
        <c:axPos val="l"/>
        <c:majorGridlines/>
        <c:numFmt formatCode="General" sourceLinked="1"/>
        <c:tickLblPos val="nextTo"/>
        <c:crossAx val="69615616"/>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hart>
    <c:autoTitleDeleted val="1"/>
    <c:plotArea>
      <c:layout/>
      <c:lineChart>
        <c:grouping val="standard"/>
        <c:ser>
          <c:idx val="0"/>
          <c:order val="0"/>
          <c:tx>
            <c:strRef>
              <c:f>Sheet1!$B$1</c:f>
              <c:strCache>
                <c:ptCount val="1"/>
                <c:pt idx="0">
                  <c:v>Series 1</c:v>
                </c:pt>
              </c:strCache>
            </c:strRef>
          </c:tx>
          <c:spPr>
            <a:ln w="38100"/>
          </c:spPr>
          <c:marker>
            <c:spPr>
              <a:ln w="38100"/>
            </c:spPr>
          </c:marker>
          <c:cat>
            <c:numRef>
              <c:f>Sheet1!$A$2:$A$14</c:f>
              <c:numCache>
                <c:formatCode>General</c:formatCode>
                <c:ptCount val="13"/>
                <c:pt idx="0">
                  <c:v>1977</c:v>
                </c:pt>
                <c:pt idx="1">
                  <c:v>1992</c:v>
                </c:pt>
                <c:pt idx="2">
                  <c:v>2000</c:v>
                </c:pt>
                <c:pt idx="3">
                  <c:v>2001</c:v>
                </c:pt>
                <c:pt idx="4">
                  <c:v>2002</c:v>
                </c:pt>
                <c:pt idx="5">
                  <c:v>2003</c:v>
                </c:pt>
                <c:pt idx="6">
                  <c:v>2004</c:v>
                </c:pt>
                <c:pt idx="7">
                  <c:v>2005</c:v>
                </c:pt>
                <c:pt idx="8">
                  <c:v>2006</c:v>
                </c:pt>
                <c:pt idx="9">
                  <c:v>2007</c:v>
                </c:pt>
                <c:pt idx="10">
                  <c:v>2008</c:v>
                </c:pt>
                <c:pt idx="11">
                  <c:v>2009</c:v>
                </c:pt>
                <c:pt idx="12">
                  <c:v>2010</c:v>
                </c:pt>
              </c:numCache>
            </c:numRef>
          </c:cat>
          <c:val>
            <c:numRef>
              <c:f>Sheet1!$B$2:$B$14</c:f>
              <c:numCache>
                <c:formatCode>General</c:formatCode>
                <c:ptCount val="13"/>
                <c:pt idx="1">
                  <c:v>1.8</c:v>
                </c:pt>
                <c:pt idx="2">
                  <c:v>2.8</c:v>
                </c:pt>
                <c:pt idx="3">
                  <c:v>2.9</c:v>
                </c:pt>
                <c:pt idx="4">
                  <c:v>2.9</c:v>
                </c:pt>
                <c:pt idx="5">
                  <c:v>2.8</c:v>
                </c:pt>
                <c:pt idx="6">
                  <c:v>3</c:v>
                </c:pt>
                <c:pt idx="7">
                  <c:v>3.5</c:v>
                </c:pt>
                <c:pt idx="8">
                  <c:v>3.8</c:v>
                </c:pt>
                <c:pt idx="9">
                  <c:v>4.2</c:v>
                </c:pt>
                <c:pt idx="10">
                  <c:v>4.5</c:v>
                </c:pt>
                <c:pt idx="11">
                  <c:v>5.3</c:v>
                </c:pt>
                <c:pt idx="12">
                  <c:v>5.5</c:v>
                </c:pt>
              </c:numCache>
            </c:numRef>
          </c:val>
        </c:ser>
        <c:dLbls/>
        <c:marker val="1"/>
        <c:axId val="69623168"/>
        <c:axId val="69653632"/>
      </c:lineChart>
      <c:catAx>
        <c:axId val="69623168"/>
        <c:scaling>
          <c:orientation val="minMax"/>
        </c:scaling>
        <c:axPos val="b"/>
        <c:numFmt formatCode="General" sourceLinked="1"/>
        <c:tickLblPos val="nextTo"/>
        <c:crossAx val="69653632"/>
        <c:crosses val="autoZero"/>
        <c:auto val="1"/>
        <c:lblAlgn val="ctr"/>
        <c:lblOffset val="100"/>
      </c:catAx>
      <c:valAx>
        <c:axId val="69653632"/>
        <c:scaling>
          <c:orientation val="minMax"/>
        </c:scaling>
        <c:axPos val="l"/>
        <c:majorGridlines/>
        <c:numFmt formatCode="General" sourceLinked="1"/>
        <c:tickLblPos val="nextTo"/>
        <c:crossAx val="69623168"/>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0"/>
  <c:clrMapOvr bg1="lt1" tx1="dk1" bg2="lt2" tx2="dk2" accent1="accent1" accent2="accent2" accent3="accent3" accent4="accent4" accent5="accent5" accent6="accent6" hlink="hlink" folHlink="folHlink"/>
  <c:chart>
    <c:title>
      <c:tx>
        <c:rich>
          <a:bodyPr/>
          <a:lstStyle/>
          <a:p>
            <a:pPr>
              <a:defRPr sz="2400"/>
            </a:pPr>
            <a:r>
              <a:rPr lang="en-US" sz="2400"/>
              <a:t>10 Year History</a:t>
            </a:r>
          </a:p>
        </c:rich>
      </c:tx>
      <c:layout>
        <c:manualLayout>
          <c:xMode val="edge"/>
          <c:yMode val="edge"/>
          <c:x val="0.39389277729172778"/>
          <c:y val="3.2212345679012384E-2"/>
        </c:manualLayout>
      </c:layout>
      <c:overlay val="1"/>
    </c:title>
    <c:plotArea>
      <c:layout>
        <c:manualLayout>
          <c:layoutTarget val="inner"/>
          <c:xMode val="edge"/>
          <c:yMode val="edge"/>
          <c:x val="7.89791727422961E-2"/>
          <c:y val="0.13706736953958343"/>
          <c:w val="0.89632946923301293"/>
          <c:h val="0.76675228520698968"/>
        </c:manualLayout>
      </c:layout>
      <c:lineChart>
        <c:grouping val="standard"/>
        <c:ser>
          <c:idx val="0"/>
          <c:order val="0"/>
          <c:spPr>
            <a:ln w="76200"/>
          </c:spPr>
          <c:marker>
            <c:symbol val="none"/>
          </c:marker>
          <c:dLbls>
            <c:dLbl>
              <c:idx val="9"/>
              <c:layout>
                <c:manualLayout>
                  <c:x val="-2.7777777777777818E-2"/>
                  <c:y val="4.1666666666666685E-2"/>
                </c:manualLayout>
              </c:layout>
              <c:showVal val="1"/>
            </c:dLbl>
            <c:delete val="1"/>
          </c:dLbls>
          <c:cat>
            <c:strRef>
              <c:f>' AF Annual data 1951-Present'!$C$23:$C$32</c:f>
              <c:strCache>
                <c:ptCount val="10"/>
                <c:pt idx="0">
                  <c:v>2001/02</c:v>
                </c:pt>
                <c:pt idx="1">
                  <c:v>2002/03</c:v>
                </c:pt>
                <c:pt idx="2">
                  <c:v>2003/04</c:v>
                </c:pt>
                <c:pt idx="3">
                  <c:v>2004/05</c:v>
                </c:pt>
                <c:pt idx="4">
                  <c:v>2005/06</c:v>
                </c:pt>
                <c:pt idx="5">
                  <c:v>2006/07</c:v>
                </c:pt>
                <c:pt idx="6">
                  <c:v>2007/08</c:v>
                </c:pt>
                <c:pt idx="7">
                  <c:v>2008/09</c:v>
                </c:pt>
                <c:pt idx="8">
                  <c:v>2009/10</c:v>
                </c:pt>
                <c:pt idx="9">
                  <c:v>2010/11</c:v>
                </c:pt>
              </c:strCache>
            </c:strRef>
          </c:cat>
          <c:val>
            <c:numRef>
              <c:f>' AF Annual data 1951-Present'!$D$23:$D$32</c:f>
              <c:numCache>
                <c:formatCode>_ * #,##0_ ;_ * \-#,##0_ ;_ * "-"??_ ;_ @_ </c:formatCode>
                <c:ptCount val="10"/>
                <c:pt idx="0">
                  <c:v>32500</c:v>
                </c:pt>
                <c:pt idx="1">
                  <c:v>35406</c:v>
                </c:pt>
                <c:pt idx="2">
                  <c:v>33941</c:v>
                </c:pt>
                <c:pt idx="3">
                  <c:v>32492</c:v>
                </c:pt>
                <c:pt idx="4">
                  <c:v>32847</c:v>
                </c:pt>
                <c:pt idx="5">
                  <c:v>32423</c:v>
                </c:pt>
                <c:pt idx="6">
                  <c:v>32020</c:v>
                </c:pt>
                <c:pt idx="7">
                  <c:v>32708</c:v>
                </c:pt>
                <c:pt idx="8">
                  <c:v>32121</c:v>
                </c:pt>
                <c:pt idx="9">
                  <c:v>31470</c:v>
                </c:pt>
              </c:numCache>
            </c:numRef>
          </c:val>
        </c:ser>
        <c:dLbls/>
        <c:marker val="1"/>
        <c:axId val="51703808"/>
        <c:axId val="51705344"/>
      </c:lineChart>
      <c:catAx>
        <c:axId val="51703808"/>
        <c:scaling>
          <c:orientation val="minMax"/>
        </c:scaling>
        <c:axPos val="b"/>
        <c:tickLblPos val="nextTo"/>
        <c:txPr>
          <a:bodyPr rot="-1140000" vert="horz" anchor="t" anchorCtr="1"/>
          <a:lstStyle/>
          <a:p>
            <a:pPr>
              <a:defRPr sz="1400" b="1"/>
            </a:pPr>
            <a:endParaRPr lang="en-US"/>
          </a:p>
        </c:txPr>
        <c:crossAx val="51705344"/>
        <c:crosses val="autoZero"/>
        <c:auto val="1"/>
        <c:lblAlgn val="ctr"/>
        <c:lblOffset val="100"/>
      </c:catAx>
      <c:valAx>
        <c:axId val="51705344"/>
        <c:scaling>
          <c:orientation val="minMax"/>
        </c:scaling>
        <c:axPos val="l"/>
        <c:majorGridlines/>
        <c:numFmt formatCode="_ * #,##0_ ;_ * \-#,##0_ ;_ * &quot;-&quot;??_ ;_ @_ " sourceLinked="1"/>
        <c:tickLblPos val="nextTo"/>
        <c:txPr>
          <a:bodyPr/>
          <a:lstStyle/>
          <a:p>
            <a:pPr>
              <a:defRPr sz="1400" b="1"/>
            </a:pPr>
            <a:endParaRPr lang="en-US"/>
          </a:p>
        </c:txPr>
        <c:crossAx val="51703808"/>
        <c:crosses val="autoZero"/>
        <c:crossBetween val="between"/>
      </c:valAx>
    </c:plotArea>
    <c:plotVisOnly val="1"/>
    <c:dispBlanksAs val="gap"/>
  </c:chart>
  <c:spPr>
    <a:ln>
      <a:solidFill>
        <a:srgbClr val="000000"/>
      </a:solid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9"/>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Lbls>
            <c:txPr>
              <a:bodyPr/>
              <a:lstStyle/>
              <a:p>
                <a:pPr>
                  <a:defRPr sz="1600" b="1"/>
                </a:pPr>
                <a:endParaRPr lang="en-US"/>
              </a:p>
            </c:txPr>
            <c:showVal val="1"/>
          </c:dLbls>
          <c:cat>
            <c:strRef>
              <c:f>'Country Rank'!$B$7:$B$16</c:f>
              <c:strCache>
                <c:ptCount val="10"/>
                <c:pt idx="0">
                  <c:v>Nigeria</c:v>
                </c:pt>
                <c:pt idx="1">
                  <c:v>Kenya</c:v>
                </c:pt>
                <c:pt idx="2">
                  <c:v>Ghana</c:v>
                </c:pt>
                <c:pt idx="3">
                  <c:v>South Africa</c:v>
                </c:pt>
                <c:pt idx="4">
                  <c:v>Cameroon</c:v>
                </c:pt>
                <c:pt idx="5">
                  <c:v>Ethiopia</c:v>
                </c:pt>
                <c:pt idx="6">
                  <c:v>Zimbabwe</c:v>
                </c:pt>
                <c:pt idx="7">
                  <c:v>Tanzania</c:v>
                </c:pt>
                <c:pt idx="8">
                  <c:v>Côte d’Ivoire</c:v>
                </c:pt>
                <c:pt idx="9">
                  <c:v>Uganda</c:v>
                </c:pt>
              </c:strCache>
            </c:strRef>
          </c:cat>
          <c:val>
            <c:numRef>
              <c:f>'Country Rank'!$D$7:$D$16</c:f>
              <c:numCache>
                <c:formatCode>#,##0</c:formatCode>
                <c:ptCount val="10"/>
                <c:pt idx="0">
                  <c:v>7148</c:v>
                </c:pt>
                <c:pt idx="1">
                  <c:v>4666</c:v>
                </c:pt>
                <c:pt idx="2">
                  <c:v>2900</c:v>
                </c:pt>
                <c:pt idx="3">
                  <c:v>1669</c:v>
                </c:pt>
                <c:pt idx="4">
                  <c:v>1659</c:v>
                </c:pt>
                <c:pt idx="5">
                  <c:v>1392</c:v>
                </c:pt>
                <c:pt idx="6">
                  <c:v>1135</c:v>
                </c:pt>
                <c:pt idx="7">
                  <c:v>1006</c:v>
                </c:pt>
                <c:pt idx="8" formatCode="General">
                  <c:v>904</c:v>
                </c:pt>
                <c:pt idx="9" formatCode="General">
                  <c:v>820</c:v>
                </c:pt>
              </c:numCache>
            </c:numRef>
          </c:val>
        </c:ser>
        <c:dLbls/>
        <c:shape val="box"/>
        <c:axId val="70424064"/>
        <c:axId val="70425600"/>
        <c:axId val="0"/>
      </c:bar3DChart>
      <c:catAx>
        <c:axId val="70424064"/>
        <c:scaling>
          <c:orientation val="minMax"/>
        </c:scaling>
        <c:axPos val="b"/>
        <c:tickLblPos val="nextTo"/>
        <c:txPr>
          <a:bodyPr/>
          <a:lstStyle/>
          <a:p>
            <a:pPr>
              <a:defRPr sz="1400" b="1"/>
            </a:pPr>
            <a:endParaRPr lang="en-US"/>
          </a:p>
        </c:txPr>
        <c:crossAx val="70425600"/>
        <c:crosses val="autoZero"/>
        <c:auto val="1"/>
        <c:lblAlgn val="ctr"/>
        <c:lblOffset val="100"/>
      </c:catAx>
      <c:valAx>
        <c:axId val="70425600"/>
        <c:scaling>
          <c:orientation val="minMax"/>
        </c:scaling>
        <c:axPos val="l"/>
        <c:majorGridlines/>
        <c:numFmt formatCode="#,##0" sourceLinked="1"/>
        <c:tickLblPos val="nextTo"/>
        <c:txPr>
          <a:bodyPr/>
          <a:lstStyle/>
          <a:p>
            <a:pPr>
              <a:defRPr b="1"/>
            </a:pPr>
            <a:endParaRPr lang="en-US"/>
          </a:p>
        </c:txPr>
        <c:crossAx val="70424064"/>
        <c:crosses val="autoZero"/>
        <c:crossBetween val="between"/>
      </c:valAx>
    </c:plotArea>
    <c:plotVisOnly val="1"/>
    <c:dispBlanksAs val="gap"/>
  </c:chart>
  <c:spPr>
    <a:scene3d>
      <a:camera prst="orthographicFront"/>
      <a:lightRig rig="threePt" dir="t"/>
    </a:scene3d>
    <a:sp3d>
      <a:bevelB/>
    </a:sp3d>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6.9243940215793012E-2"/>
          <c:y val="0"/>
          <c:w val="0.88123201452561917"/>
          <c:h val="1"/>
        </c:manualLayout>
      </c:layout>
      <c:pie3DChart>
        <c:varyColors val="1"/>
        <c:ser>
          <c:idx val="0"/>
          <c:order val="0"/>
          <c:cat>
            <c:multiLvlStrRef>
              <c:f>'Academic Levels'!$C$3:$I$4</c:f>
              <c:multiLvlStrCache>
                <c:ptCount val="4"/>
                <c:lvl>
                  <c:pt idx="0">
                    <c:v>graduate</c:v>
                  </c:pt>
                  <c:pt idx="1">
                    <c:v>Graduate</c:v>
                  </c:pt>
                  <c:pt idx="2">
                    <c:v>Degree</c:v>
                  </c:pt>
                  <c:pt idx="3">
                    <c:v>OPT</c:v>
                  </c:pt>
                </c:lvl>
                <c:lvl>
                  <c:pt idx="0">
                    <c:v>% Under</c:v>
                  </c:pt>
                  <c:pt idx="1">
                    <c:v>%</c:v>
                  </c:pt>
                  <c:pt idx="2">
                    <c:v>% Non-</c:v>
                  </c:pt>
                  <c:pt idx="3">
                    <c:v>%</c:v>
                  </c:pt>
                </c:lvl>
              </c:multiLvlStrCache>
            </c:multiLvlStrRef>
          </c:cat>
          <c:val>
            <c:numRef>
              <c:f>'Academic Levels'!$C$5:$I$5</c:f>
            </c:numRef>
          </c:val>
        </c:ser>
        <c:ser>
          <c:idx val="1"/>
          <c:order val="1"/>
          <c:dLbls>
            <c:dLbl>
              <c:idx val="3"/>
              <c:layout>
                <c:manualLayout>
                  <c:x val="8.2202318460192506E-2"/>
                  <c:y val="-6.4010655384494884E-4"/>
                </c:manualLayout>
              </c:layout>
              <c:showVal val="1"/>
            </c:dLbl>
            <c:txPr>
              <a:bodyPr/>
              <a:lstStyle/>
              <a:p>
                <a:pPr>
                  <a:defRPr sz="2000" b="1"/>
                </a:pPr>
                <a:endParaRPr lang="en-US"/>
              </a:p>
            </c:txPr>
            <c:showVal val="1"/>
            <c:showLeaderLines val="1"/>
          </c:dLbls>
          <c:cat>
            <c:multiLvlStrRef>
              <c:f>'Academic Levels'!$C$3:$I$4</c:f>
              <c:multiLvlStrCache>
                <c:ptCount val="4"/>
                <c:lvl>
                  <c:pt idx="0">
                    <c:v>graduate</c:v>
                  </c:pt>
                  <c:pt idx="1">
                    <c:v>Graduate</c:v>
                  </c:pt>
                  <c:pt idx="2">
                    <c:v>Degree</c:v>
                  </c:pt>
                  <c:pt idx="3">
                    <c:v>OPT</c:v>
                  </c:pt>
                </c:lvl>
                <c:lvl>
                  <c:pt idx="0">
                    <c:v>% Under</c:v>
                  </c:pt>
                  <c:pt idx="1">
                    <c:v>%</c:v>
                  </c:pt>
                  <c:pt idx="2">
                    <c:v>% Non-</c:v>
                  </c:pt>
                  <c:pt idx="3">
                    <c:v>%</c:v>
                  </c:pt>
                </c:lvl>
              </c:multiLvlStrCache>
            </c:multiLvlStrRef>
          </c:cat>
          <c:val>
            <c:numRef>
              <c:f>'Academic Levels'!$C$6:$I$6</c:f>
              <c:numCache>
                <c:formatCode>0.0%</c:formatCode>
                <c:ptCount val="4"/>
                <c:pt idx="0">
                  <c:v>0.56699999999999995</c:v>
                </c:pt>
                <c:pt idx="1">
                  <c:v>0.30300000000000021</c:v>
                </c:pt>
                <c:pt idx="2">
                  <c:v>3.6999999999999998E-2</c:v>
                </c:pt>
                <c:pt idx="3">
                  <c:v>9.2000000000000026E-2</c:v>
                </c:pt>
              </c:numCache>
            </c:numRef>
          </c:val>
        </c:ser>
        <c:dLbls/>
      </c:pie3DChart>
    </c:plotArea>
    <c:legend>
      <c:legendPos val="r"/>
      <c:layout>
        <c:manualLayout>
          <c:xMode val="edge"/>
          <c:yMode val="edge"/>
          <c:x val="4.7874037960923807E-2"/>
          <c:y val="0.8694564982975751"/>
          <c:w val="0.94175129778608524"/>
          <c:h val="8.6451178627211342E-2"/>
        </c:manualLayout>
      </c:layout>
      <c:txPr>
        <a:bodyPr/>
        <a:lstStyle/>
        <a:p>
          <a:pPr>
            <a:defRPr sz="1800" b="1"/>
          </a:pPr>
          <a:endParaRPr lang="en-US"/>
        </a:p>
      </c:txPr>
    </c:legend>
    <c:plotVisOnly val="1"/>
    <c:dispBlanksAs val="zero"/>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5B583-A975-4FCE-830A-287512CB36FB}" type="doc">
      <dgm:prSet loTypeId="urn:microsoft.com/office/officeart/2005/8/layout/hProcess9" loCatId="process" qsTypeId="urn:microsoft.com/office/officeart/2005/8/quickstyle/simple1" qsCatId="simple" csTypeId="urn:microsoft.com/office/officeart/2005/8/colors/accent1_2" csCatId="accent1" phldr="1"/>
      <dgm:spPr/>
    </dgm:pt>
    <dgm:pt modelId="{0DB4C8CE-7055-4C52-99EC-4BA040AE37B9}">
      <dgm:prSet phldrT="[Text]"/>
      <dgm:spPr>
        <a:solidFill>
          <a:schemeClr val="accent2"/>
        </a:solidFill>
      </dgm:spPr>
      <dgm:t>
        <a:bodyPr/>
        <a:lstStyle/>
        <a:p>
          <a:r>
            <a:rPr lang="en-US" dirty="0" smtClean="0"/>
            <a:t>Recipient</a:t>
          </a:r>
          <a:endParaRPr lang="en-US" dirty="0"/>
        </a:p>
      </dgm:t>
    </dgm:pt>
    <dgm:pt modelId="{40C61B24-192E-4B2B-B050-B8AA82642B6A}" type="parTrans" cxnId="{48DE14DC-8CF0-4A20-A3A4-B3F845B8C122}">
      <dgm:prSet/>
      <dgm:spPr/>
      <dgm:t>
        <a:bodyPr/>
        <a:lstStyle/>
        <a:p>
          <a:endParaRPr lang="en-US"/>
        </a:p>
      </dgm:t>
    </dgm:pt>
    <dgm:pt modelId="{C1841321-A43C-45AD-B99D-E652008B8E6F}" type="sibTrans" cxnId="{48DE14DC-8CF0-4A20-A3A4-B3F845B8C122}">
      <dgm:prSet/>
      <dgm:spPr/>
      <dgm:t>
        <a:bodyPr/>
        <a:lstStyle/>
        <a:p>
          <a:endParaRPr lang="en-US"/>
        </a:p>
      </dgm:t>
    </dgm:pt>
    <dgm:pt modelId="{AFA60F4E-EB04-4956-B62E-153E097AB431}">
      <dgm:prSet phldrT="[Text]"/>
      <dgm:spPr>
        <a:solidFill>
          <a:schemeClr val="accent2"/>
        </a:solidFill>
      </dgm:spPr>
      <dgm:t>
        <a:bodyPr/>
        <a:lstStyle/>
        <a:p>
          <a:r>
            <a:rPr lang="en-US" dirty="0" smtClean="0"/>
            <a:t>Sender</a:t>
          </a:r>
          <a:endParaRPr lang="en-US" dirty="0"/>
        </a:p>
      </dgm:t>
    </dgm:pt>
    <dgm:pt modelId="{C280ABC4-868F-4FAB-B427-EE178AAD0578}" type="parTrans" cxnId="{6D8090FF-AA7D-43C9-B353-EDF6EA432AEA}">
      <dgm:prSet/>
      <dgm:spPr/>
      <dgm:t>
        <a:bodyPr/>
        <a:lstStyle/>
        <a:p>
          <a:endParaRPr lang="en-US"/>
        </a:p>
      </dgm:t>
    </dgm:pt>
    <dgm:pt modelId="{ED3BD165-0C3D-47F3-B908-208B74B26A32}" type="sibTrans" cxnId="{6D8090FF-AA7D-43C9-B353-EDF6EA432AEA}">
      <dgm:prSet/>
      <dgm:spPr/>
      <dgm:t>
        <a:bodyPr/>
        <a:lstStyle/>
        <a:p>
          <a:endParaRPr lang="en-US"/>
        </a:p>
      </dgm:t>
    </dgm:pt>
    <dgm:pt modelId="{46B47AE3-B722-4AE9-AAEA-DD2425E84F54}">
      <dgm:prSet phldrT="[Text]"/>
      <dgm:spPr>
        <a:solidFill>
          <a:schemeClr val="accent2"/>
        </a:solidFill>
      </dgm:spPr>
      <dgm:t>
        <a:bodyPr/>
        <a:lstStyle/>
        <a:p>
          <a:r>
            <a:rPr lang="en-US" dirty="0" smtClean="0"/>
            <a:t>Partner</a:t>
          </a:r>
          <a:endParaRPr lang="en-US" dirty="0"/>
        </a:p>
      </dgm:t>
    </dgm:pt>
    <dgm:pt modelId="{08562A51-89C1-4047-B62F-FF05634C41A9}" type="parTrans" cxnId="{7A863352-BA38-4684-851B-57A8CBCE7E75}">
      <dgm:prSet/>
      <dgm:spPr/>
      <dgm:t>
        <a:bodyPr/>
        <a:lstStyle/>
        <a:p>
          <a:endParaRPr lang="en-US"/>
        </a:p>
      </dgm:t>
    </dgm:pt>
    <dgm:pt modelId="{A9625404-0088-4660-8C1B-2411B0EEAC2C}" type="sibTrans" cxnId="{7A863352-BA38-4684-851B-57A8CBCE7E75}">
      <dgm:prSet/>
      <dgm:spPr/>
      <dgm:t>
        <a:bodyPr/>
        <a:lstStyle/>
        <a:p>
          <a:endParaRPr lang="en-US"/>
        </a:p>
      </dgm:t>
    </dgm:pt>
    <dgm:pt modelId="{9A04C112-652C-449F-A3AC-2A8FE286D028}" type="pres">
      <dgm:prSet presAssocID="{7325B583-A975-4FCE-830A-287512CB36FB}" presName="CompostProcess" presStyleCnt="0">
        <dgm:presLayoutVars>
          <dgm:dir/>
          <dgm:resizeHandles val="exact"/>
        </dgm:presLayoutVars>
      </dgm:prSet>
      <dgm:spPr/>
    </dgm:pt>
    <dgm:pt modelId="{BD20A744-D936-4E49-8FD9-01666C7FCF61}" type="pres">
      <dgm:prSet presAssocID="{7325B583-A975-4FCE-830A-287512CB36FB}" presName="arrow" presStyleLbl="bgShp" presStyleIdx="0" presStyleCnt="1"/>
      <dgm:spPr>
        <a:solidFill>
          <a:schemeClr val="accent2"/>
        </a:solidFill>
      </dgm:spPr>
    </dgm:pt>
    <dgm:pt modelId="{D531D3BC-66DD-4FC1-A375-D60A7FF738B2}" type="pres">
      <dgm:prSet presAssocID="{7325B583-A975-4FCE-830A-287512CB36FB}" presName="linearProcess" presStyleCnt="0"/>
      <dgm:spPr/>
    </dgm:pt>
    <dgm:pt modelId="{5330050E-AD28-4B2C-86EF-D6751CBB1206}" type="pres">
      <dgm:prSet presAssocID="{0DB4C8CE-7055-4C52-99EC-4BA040AE37B9}" presName="textNode" presStyleLbl="node1" presStyleIdx="0" presStyleCnt="3">
        <dgm:presLayoutVars>
          <dgm:bulletEnabled val="1"/>
        </dgm:presLayoutVars>
      </dgm:prSet>
      <dgm:spPr/>
      <dgm:t>
        <a:bodyPr/>
        <a:lstStyle/>
        <a:p>
          <a:endParaRPr lang="en-US"/>
        </a:p>
      </dgm:t>
    </dgm:pt>
    <dgm:pt modelId="{CDCCEBE6-77C3-4947-BC2B-1D5EE6F8F9DC}" type="pres">
      <dgm:prSet presAssocID="{C1841321-A43C-45AD-B99D-E652008B8E6F}" presName="sibTrans" presStyleCnt="0"/>
      <dgm:spPr/>
    </dgm:pt>
    <dgm:pt modelId="{A2AF37B7-C9CF-4913-9C84-292D47AD428D}" type="pres">
      <dgm:prSet presAssocID="{AFA60F4E-EB04-4956-B62E-153E097AB431}" presName="textNode" presStyleLbl="node1" presStyleIdx="1" presStyleCnt="3">
        <dgm:presLayoutVars>
          <dgm:bulletEnabled val="1"/>
        </dgm:presLayoutVars>
      </dgm:prSet>
      <dgm:spPr/>
      <dgm:t>
        <a:bodyPr/>
        <a:lstStyle/>
        <a:p>
          <a:endParaRPr lang="en-US"/>
        </a:p>
      </dgm:t>
    </dgm:pt>
    <dgm:pt modelId="{3B599D8B-8F39-4406-9FB6-9ED0D6ED4B0C}" type="pres">
      <dgm:prSet presAssocID="{ED3BD165-0C3D-47F3-B908-208B74B26A32}" presName="sibTrans" presStyleCnt="0"/>
      <dgm:spPr/>
    </dgm:pt>
    <dgm:pt modelId="{2B360F8E-99FE-4AC5-A97D-2E5C264DB24A}" type="pres">
      <dgm:prSet presAssocID="{46B47AE3-B722-4AE9-AAEA-DD2425E84F54}" presName="textNode" presStyleLbl="node1" presStyleIdx="2" presStyleCnt="3">
        <dgm:presLayoutVars>
          <dgm:bulletEnabled val="1"/>
        </dgm:presLayoutVars>
      </dgm:prSet>
      <dgm:spPr/>
      <dgm:t>
        <a:bodyPr/>
        <a:lstStyle/>
        <a:p>
          <a:endParaRPr lang="en-US"/>
        </a:p>
      </dgm:t>
    </dgm:pt>
  </dgm:ptLst>
  <dgm:cxnLst>
    <dgm:cxn modelId="{00D8D02B-835A-46D6-9B69-325F08A1CE0C}" type="presOf" srcId="{7325B583-A975-4FCE-830A-287512CB36FB}" destId="{9A04C112-652C-449F-A3AC-2A8FE286D028}" srcOrd="0" destOrd="0" presId="urn:microsoft.com/office/officeart/2005/8/layout/hProcess9"/>
    <dgm:cxn modelId="{D506F3AC-6976-4FE6-B188-2B34786BA2E6}" type="presOf" srcId="{46B47AE3-B722-4AE9-AAEA-DD2425E84F54}" destId="{2B360F8E-99FE-4AC5-A97D-2E5C264DB24A}" srcOrd="0" destOrd="0" presId="urn:microsoft.com/office/officeart/2005/8/layout/hProcess9"/>
    <dgm:cxn modelId="{48DE14DC-8CF0-4A20-A3A4-B3F845B8C122}" srcId="{7325B583-A975-4FCE-830A-287512CB36FB}" destId="{0DB4C8CE-7055-4C52-99EC-4BA040AE37B9}" srcOrd="0" destOrd="0" parTransId="{40C61B24-192E-4B2B-B050-B8AA82642B6A}" sibTransId="{C1841321-A43C-45AD-B99D-E652008B8E6F}"/>
    <dgm:cxn modelId="{A3312888-36FE-4F4B-BDCB-426097902DAF}" type="presOf" srcId="{AFA60F4E-EB04-4956-B62E-153E097AB431}" destId="{A2AF37B7-C9CF-4913-9C84-292D47AD428D}" srcOrd="0" destOrd="0" presId="urn:microsoft.com/office/officeart/2005/8/layout/hProcess9"/>
    <dgm:cxn modelId="{7A863352-BA38-4684-851B-57A8CBCE7E75}" srcId="{7325B583-A975-4FCE-830A-287512CB36FB}" destId="{46B47AE3-B722-4AE9-AAEA-DD2425E84F54}" srcOrd="2" destOrd="0" parTransId="{08562A51-89C1-4047-B62F-FF05634C41A9}" sibTransId="{A9625404-0088-4660-8C1B-2411B0EEAC2C}"/>
    <dgm:cxn modelId="{8D4AA2ED-BF4B-47FC-8BFC-A0BBCCC10F44}" type="presOf" srcId="{0DB4C8CE-7055-4C52-99EC-4BA040AE37B9}" destId="{5330050E-AD28-4B2C-86EF-D6751CBB1206}" srcOrd="0" destOrd="0" presId="urn:microsoft.com/office/officeart/2005/8/layout/hProcess9"/>
    <dgm:cxn modelId="{6D8090FF-AA7D-43C9-B353-EDF6EA432AEA}" srcId="{7325B583-A975-4FCE-830A-287512CB36FB}" destId="{AFA60F4E-EB04-4956-B62E-153E097AB431}" srcOrd="1" destOrd="0" parTransId="{C280ABC4-868F-4FAB-B427-EE178AAD0578}" sibTransId="{ED3BD165-0C3D-47F3-B908-208B74B26A32}"/>
    <dgm:cxn modelId="{D3061BAC-0A1F-4355-B167-6477EF330252}" type="presParOf" srcId="{9A04C112-652C-449F-A3AC-2A8FE286D028}" destId="{BD20A744-D936-4E49-8FD9-01666C7FCF61}" srcOrd="0" destOrd="0" presId="urn:microsoft.com/office/officeart/2005/8/layout/hProcess9"/>
    <dgm:cxn modelId="{DB796A1A-36D5-46AE-BA05-886D4D22E697}" type="presParOf" srcId="{9A04C112-652C-449F-A3AC-2A8FE286D028}" destId="{D531D3BC-66DD-4FC1-A375-D60A7FF738B2}" srcOrd="1" destOrd="0" presId="urn:microsoft.com/office/officeart/2005/8/layout/hProcess9"/>
    <dgm:cxn modelId="{F31ADC5A-95A9-4672-8EF2-410FE13D9052}" type="presParOf" srcId="{D531D3BC-66DD-4FC1-A375-D60A7FF738B2}" destId="{5330050E-AD28-4B2C-86EF-D6751CBB1206}" srcOrd="0" destOrd="0" presId="urn:microsoft.com/office/officeart/2005/8/layout/hProcess9"/>
    <dgm:cxn modelId="{128CEA71-E22F-4BF1-8FA0-7F67272F0B39}" type="presParOf" srcId="{D531D3BC-66DD-4FC1-A375-D60A7FF738B2}" destId="{CDCCEBE6-77C3-4947-BC2B-1D5EE6F8F9DC}" srcOrd="1" destOrd="0" presId="urn:microsoft.com/office/officeart/2005/8/layout/hProcess9"/>
    <dgm:cxn modelId="{E35DEC75-85A1-4AAC-BC6A-8065038C8FC7}" type="presParOf" srcId="{D531D3BC-66DD-4FC1-A375-D60A7FF738B2}" destId="{A2AF37B7-C9CF-4913-9C84-292D47AD428D}" srcOrd="2" destOrd="0" presId="urn:microsoft.com/office/officeart/2005/8/layout/hProcess9"/>
    <dgm:cxn modelId="{0CF2A6D9-C99E-45DF-BD82-AFC7DEC5021F}" type="presParOf" srcId="{D531D3BC-66DD-4FC1-A375-D60A7FF738B2}" destId="{3B599D8B-8F39-4406-9FB6-9ED0D6ED4B0C}" srcOrd="3" destOrd="0" presId="urn:microsoft.com/office/officeart/2005/8/layout/hProcess9"/>
    <dgm:cxn modelId="{D49BD968-4B35-4535-832B-F0CC25E883B2}" type="presParOf" srcId="{D531D3BC-66DD-4FC1-A375-D60A7FF738B2}" destId="{2B360F8E-99FE-4AC5-A97D-2E5C264DB24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6C200C-B3AC-4AB0-9867-45171C9C9874}" type="datetimeFigureOut">
              <a:rPr lang="en-US" smtClean="0"/>
              <a:pPr/>
              <a:t>2/20/2012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E1FF9A-CCAF-4F15-B8EA-BA7CDB965B46}" type="slidenum">
              <a:rPr lang="en-US" smtClean="0"/>
              <a:pPr/>
              <a:t>‹#›</a:t>
            </a:fld>
            <a:endParaRPr lang="en-US" dirty="0"/>
          </a:p>
        </p:txBody>
      </p:sp>
    </p:spTree>
    <p:extLst>
      <p:ext uri="{BB962C8B-B14F-4D97-AF65-F5344CB8AC3E}">
        <p14:creationId xmlns:p14="http://schemas.microsoft.com/office/powerpoint/2010/main" xmlns="" val="161508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21BE5-1CFE-4C25-AD99-8B20A4271CF3}" type="datetimeFigureOut">
              <a:rPr lang="en-US" smtClean="0"/>
              <a:pPr/>
              <a:t>2/20/2012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5603E-A99B-4707-8547-5706D967321F}" type="slidenum">
              <a:rPr lang="en-US" smtClean="0"/>
              <a:pPr/>
              <a:t>‹#›</a:t>
            </a:fld>
            <a:endParaRPr lang="en-US" dirty="0"/>
          </a:p>
        </p:txBody>
      </p:sp>
    </p:spTree>
    <p:extLst>
      <p:ext uri="{BB962C8B-B14F-4D97-AF65-F5344CB8AC3E}">
        <p14:creationId xmlns:p14="http://schemas.microsoft.com/office/powerpoint/2010/main" xmlns="" val="427384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Over the past decade six of the world’s ten fastest-growing countries were African. </a:t>
            </a:r>
          </a:p>
          <a:p>
            <a:r>
              <a:rPr lang="en-ZA" dirty="0" smtClean="0"/>
              <a:t>In eight of the past ten years, Africa has grown faster than East Asia, including Japan. </a:t>
            </a:r>
          </a:p>
          <a:p>
            <a:r>
              <a:rPr lang="en-ZA" dirty="0" smtClean="0"/>
              <a:t>Even allowing for the knock-on effect of the northern hemisphere’s slowdown, the IMF expects Africa to grow by 6% this year and nearly 6% in 2012, about the same as Asia.</a:t>
            </a:r>
            <a:endParaRPr lang="en-US" dirty="0" smtClean="0"/>
          </a:p>
          <a:p>
            <a:endParaRPr lang="en-US" dirty="0"/>
          </a:p>
        </p:txBody>
      </p:sp>
      <p:sp>
        <p:nvSpPr>
          <p:cNvPr id="4" name="Slide Number Placeholder 3"/>
          <p:cNvSpPr>
            <a:spLocks noGrp="1"/>
          </p:cNvSpPr>
          <p:nvPr>
            <p:ph type="sldNum" sz="quarter" idx="10"/>
          </p:nvPr>
        </p:nvSpPr>
        <p:spPr/>
        <p:txBody>
          <a:bodyPr/>
          <a:lstStyle/>
          <a:p>
            <a:fld id="{8DF5603E-A99B-4707-8547-5706D967321F}" type="slidenum">
              <a:rPr lang="en-US" smtClean="0"/>
              <a:pPr/>
              <a:t>4</a:t>
            </a:fld>
            <a:endParaRPr lang="en-US" dirty="0"/>
          </a:p>
        </p:txBody>
      </p:sp>
    </p:spTree>
    <p:extLst>
      <p:ext uri="{BB962C8B-B14F-4D97-AF65-F5344CB8AC3E}">
        <p14:creationId xmlns:p14="http://schemas.microsoft.com/office/powerpoint/2010/main" xmlns="" val="270452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7137-33F0-4977-A198-072F41AA0E58}" type="slidenum">
              <a:rPr lang="en-US"/>
              <a:pPr/>
              <a:t>21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7137-33F0-4977-A198-072F41AA0E58}" type="slidenum">
              <a:rPr lang="en-US"/>
              <a:pPr/>
              <a:t>22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7137-33F0-4977-A198-072F41AA0E58}" type="slidenum">
              <a:rPr lang="en-US"/>
              <a:pPr/>
              <a:t>23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7137-33F0-4977-A198-072F41AA0E58}" type="slidenum">
              <a:rPr lang="en-US"/>
              <a:pPr/>
              <a:t>24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7137-33F0-4977-A198-072F41AA0E58}" type="slidenum">
              <a:rPr lang="en-US"/>
              <a:pPr/>
              <a:t>25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7137-33F0-4977-A198-072F41AA0E58}" type="slidenum">
              <a:rPr lang="en-US"/>
              <a:pPr/>
              <a:t>26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dirty="0" smtClean="0"/>
          </a:p>
        </p:txBody>
      </p:sp>
      <p:sp>
        <p:nvSpPr>
          <p:cNvPr id="120836" name="Slide Number Placeholder 3"/>
          <p:cNvSpPr>
            <a:spLocks noGrp="1"/>
          </p:cNvSpPr>
          <p:nvPr>
            <p:ph type="sldNum" sz="quarter" idx="5"/>
          </p:nvPr>
        </p:nvSpPr>
        <p:spPr>
          <a:noFill/>
        </p:spPr>
        <p:txBody>
          <a:bodyPr/>
          <a:lstStyle/>
          <a:p>
            <a:fld id="{B2136744-1DFE-41AB-920C-3BA42A078248}" type="slidenum">
              <a:rPr lang="en-US" smtClean="0"/>
              <a:pPr/>
              <a:t>30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dirty="0" smtClean="0"/>
          </a:p>
        </p:txBody>
      </p:sp>
      <p:sp>
        <p:nvSpPr>
          <p:cNvPr id="128004" name="Slide Number Placeholder 3"/>
          <p:cNvSpPr>
            <a:spLocks noGrp="1"/>
          </p:cNvSpPr>
          <p:nvPr>
            <p:ph type="sldNum" sz="quarter" idx="5"/>
          </p:nvPr>
        </p:nvSpPr>
        <p:spPr>
          <a:noFill/>
        </p:spPr>
        <p:txBody>
          <a:bodyPr/>
          <a:lstStyle/>
          <a:p>
            <a:fld id="{4D54E7A4-3078-4EE2-A7AA-0D2C752C1954}" type="slidenum">
              <a:rPr lang="en-US" smtClean="0"/>
              <a:pPr/>
              <a:t>32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DB453E26-33C1-4DAF-8265-9344A9BAE7FD}" type="slidenum">
              <a:rPr lang="en-US" smtClean="0"/>
              <a:pPr/>
              <a:t>35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547F442-51E5-43EB-83AB-D118E2ED09FB}" type="slidenum">
              <a:rPr lang="en-US" sz="1200">
                <a:ea typeface="ＭＳ Ｐゴシック" pitchFamily="1" charset="-128"/>
              </a:rPr>
              <a:pPr algn="r" eaLnBrk="0" hangingPunct="0"/>
              <a:t>36</a:t>
            </a:fld>
            <a:endParaRPr lang="en-US" sz="1200">
              <a:ea typeface="ＭＳ Ｐゴシック" pitchFamily="1" charset="-128"/>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Skills are improving: productivity is growing by nearly 3% a year, compared with 2.3% in America.</a:t>
            </a:r>
          </a:p>
          <a:p>
            <a:endParaRPr lang="en-ZA" sz="1000" dirty="0" smtClean="0"/>
          </a:p>
          <a:p>
            <a:r>
              <a:rPr lang="en-ZA" dirty="0" smtClean="0"/>
              <a:t>The rate of foreign investment has soared around tenfold in the past decade.</a:t>
            </a:r>
          </a:p>
          <a:p>
            <a:endParaRPr lang="en-ZA" sz="1000" dirty="0" smtClean="0"/>
          </a:p>
          <a:p>
            <a:r>
              <a:rPr lang="en-ZA" dirty="0" smtClean="0"/>
              <a:t>Africa’s enthusiasm for technology is boosting growth. </a:t>
            </a:r>
          </a:p>
          <a:p>
            <a:endParaRPr lang="en-US" dirty="0"/>
          </a:p>
        </p:txBody>
      </p:sp>
      <p:sp>
        <p:nvSpPr>
          <p:cNvPr id="4" name="Slide Number Placeholder 3"/>
          <p:cNvSpPr>
            <a:spLocks noGrp="1"/>
          </p:cNvSpPr>
          <p:nvPr>
            <p:ph type="sldNum" sz="quarter" idx="10"/>
          </p:nvPr>
        </p:nvSpPr>
        <p:spPr/>
        <p:txBody>
          <a:bodyPr/>
          <a:lstStyle/>
          <a:p>
            <a:fld id="{8DF5603E-A99B-4707-8547-5706D967321F}" type="slidenum">
              <a:rPr lang="en-US" smtClean="0"/>
              <a:pPr/>
              <a:t>5</a:t>
            </a:fld>
            <a:endParaRPr lang="en-US" dirty="0"/>
          </a:p>
        </p:txBody>
      </p:sp>
    </p:spTree>
    <p:extLst>
      <p:ext uri="{BB962C8B-B14F-4D97-AF65-F5344CB8AC3E}">
        <p14:creationId xmlns:p14="http://schemas.microsoft.com/office/powerpoint/2010/main" xmlns="" val="323517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FE3A38C-168D-4957-BEE2-0085F2D16D78}" type="slidenum">
              <a:rPr lang="en-US" sz="1200">
                <a:ea typeface="ＭＳ Ｐゴシック" pitchFamily="1" charset="-128"/>
              </a:rPr>
              <a:pPr algn="r" eaLnBrk="0" hangingPunct="0"/>
              <a:t>37</a:t>
            </a:fld>
            <a:endParaRPr lang="en-US" sz="1200">
              <a:ea typeface="ＭＳ Ｐゴシック" pitchFamily="1" charset="-128"/>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20 years, sub-Saharan</a:t>
            </a:r>
            <a:r>
              <a:rPr lang="en-US" baseline="0" dirty="0" smtClean="0"/>
              <a:t> African students in the U.S. have recorded a net gain of 62%, and a net gain of 23% over the past 10 years. </a:t>
            </a:r>
            <a:endParaRPr lang="en-US" dirty="0"/>
          </a:p>
        </p:txBody>
      </p:sp>
      <p:sp>
        <p:nvSpPr>
          <p:cNvPr id="4" name="Slide Number Placeholder 3"/>
          <p:cNvSpPr>
            <a:spLocks noGrp="1"/>
          </p:cNvSpPr>
          <p:nvPr>
            <p:ph type="sldNum" sz="quarter" idx="10"/>
          </p:nvPr>
        </p:nvSpPr>
        <p:spPr/>
        <p:txBody>
          <a:bodyPr/>
          <a:lstStyle/>
          <a:p>
            <a:fld id="{5ADE5D7D-FC03-4B18-8ED6-5747CDB7EBC9}" type="slidenum">
              <a:rPr lang="en-US" smtClean="0"/>
              <a:pPr/>
              <a:t>42</a:t>
            </a:fld>
            <a:endParaRPr lang="en-US" dirty="0"/>
          </a:p>
        </p:txBody>
      </p:sp>
    </p:spTree>
    <p:extLst>
      <p:ext uri="{BB962C8B-B14F-4D97-AF65-F5344CB8AC3E}">
        <p14:creationId xmlns:p14="http://schemas.microsoft.com/office/powerpoint/2010/main" xmlns="" val="238065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t>Africa’s enthusiasm for technology is boosting growth. It has more than 600m mobile-phone users—more than America or Europe. Since roads are generally dreadful, advances in communications, with mobile banking and telephonic agro-info, have been a huge boon. Around a tenth of Africa’s land mass is covered by mobile-internet services—a higher proportion than in India. </a:t>
            </a:r>
          </a:p>
          <a:p>
            <a:r>
              <a:rPr lang="en-ZA" sz="2800" dirty="0" smtClean="0"/>
              <a:t>Major companies investing</a:t>
            </a:r>
          </a:p>
          <a:p>
            <a:pPr lvl="1"/>
            <a:r>
              <a:rPr lang="en-ZA" sz="2400" dirty="0" smtClean="0"/>
              <a:t>Facebook launched African language versions; and offering free mobile access in many parts of Africa</a:t>
            </a:r>
          </a:p>
          <a:p>
            <a:pPr lvl="1"/>
            <a:endParaRPr lang="en-ZA" sz="2400" dirty="0" smtClean="0"/>
          </a:p>
          <a:p>
            <a:pPr lvl="1"/>
            <a:r>
              <a:rPr lang="en-ZA" sz="2400" dirty="0" smtClean="0"/>
              <a:t>Google recently </a:t>
            </a:r>
            <a:r>
              <a:rPr lang="en-US" sz="2400" dirty="0" smtClean="0"/>
              <a:t>announced that Android Market will increase consumer access and developer support for paid applications in several new countries including 26 African countries </a:t>
            </a:r>
          </a:p>
          <a:p>
            <a:pPr lvl="1"/>
            <a:r>
              <a:rPr lang="en-US" sz="2400" dirty="0" smtClean="0"/>
              <a:t>Google is experimenting with voice-activated e- mail and web search applications for African language speakers</a:t>
            </a:r>
          </a:p>
        </p:txBody>
      </p:sp>
      <p:sp>
        <p:nvSpPr>
          <p:cNvPr id="4" name="Slide Number Placeholder 3"/>
          <p:cNvSpPr>
            <a:spLocks noGrp="1"/>
          </p:cNvSpPr>
          <p:nvPr>
            <p:ph type="sldNum" sz="quarter" idx="10"/>
          </p:nvPr>
        </p:nvSpPr>
        <p:spPr/>
        <p:txBody>
          <a:bodyPr/>
          <a:lstStyle/>
          <a:p>
            <a:fld id="{8DF5603E-A99B-4707-8547-5706D967321F}" type="slidenum">
              <a:rPr lang="en-US" smtClean="0"/>
              <a:pPr/>
              <a:t>6</a:t>
            </a:fld>
            <a:endParaRPr lang="en-US" dirty="0"/>
          </a:p>
        </p:txBody>
      </p:sp>
    </p:spTree>
    <p:extLst>
      <p:ext uri="{BB962C8B-B14F-4D97-AF65-F5344CB8AC3E}">
        <p14:creationId xmlns:p14="http://schemas.microsoft.com/office/powerpoint/2010/main" xmlns="" val="71259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5603E-A99B-4707-8547-5706D967321F}" type="slidenum">
              <a:rPr lang="en-US" smtClean="0"/>
              <a:pPr/>
              <a:t>7</a:t>
            </a:fld>
            <a:endParaRPr lang="en-US" dirty="0"/>
          </a:p>
        </p:txBody>
      </p:sp>
    </p:spTree>
    <p:extLst>
      <p:ext uri="{BB962C8B-B14F-4D97-AF65-F5344CB8AC3E}">
        <p14:creationId xmlns:p14="http://schemas.microsoft.com/office/powerpoint/2010/main" xmlns="" val="372404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5603E-A99B-4707-8547-5706D967321F}"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Due to the 1970’s prioritization of primary education at the expense of higher education, today many countries are faced with large numbers of students seeking tertiary education opportunities which they don’t have the capacity to handle. </a:t>
            </a:r>
            <a:endParaRPr lang="en-US" dirty="0"/>
          </a:p>
        </p:txBody>
      </p:sp>
      <p:sp>
        <p:nvSpPr>
          <p:cNvPr id="4" name="Slide Number Placeholder 3"/>
          <p:cNvSpPr>
            <a:spLocks noGrp="1"/>
          </p:cNvSpPr>
          <p:nvPr>
            <p:ph type="sldNum" sz="quarter" idx="10"/>
          </p:nvPr>
        </p:nvSpPr>
        <p:spPr/>
        <p:txBody>
          <a:bodyPr/>
          <a:lstStyle/>
          <a:p>
            <a:fld id="{8DF5603E-A99B-4707-8547-5706D967321F}"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5603E-A99B-4707-8547-5706D967321F}"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students who study in South Africa for a year. Picture from Pretoria U.S. Embassy</a:t>
            </a:r>
            <a:endParaRPr lang="en-US" dirty="0"/>
          </a:p>
        </p:txBody>
      </p:sp>
      <p:sp>
        <p:nvSpPr>
          <p:cNvPr id="4" name="Slide Number Placeholder 3"/>
          <p:cNvSpPr>
            <a:spLocks noGrp="1"/>
          </p:cNvSpPr>
          <p:nvPr>
            <p:ph type="sldNum" sz="quarter" idx="10"/>
          </p:nvPr>
        </p:nvSpPr>
        <p:spPr/>
        <p:txBody>
          <a:bodyPr/>
          <a:lstStyle/>
          <a:p>
            <a:fld id="{8DF5603E-A99B-4707-8547-5706D967321F}"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7137-33F0-4977-A198-072F41AA0E58}" type="slidenum">
              <a:rPr lang="en-US"/>
              <a:pPr/>
              <a:t>20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83" name="Picture 11" descr="EducationUSA_logo_color_medium"/>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652120" y="1422552"/>
            <a:ext cx="2782506" cy="1980000"/>
          </a:xfrm>
          <a:prstGeom prst="rect">
            <a:avLst/>
          </a:prstGeom>
          <a:noFill/>
        </p:spPr>
      </p:pic>
      <p:sp>
        <p:nvSpPr>
          <p:cNvPr id="3076" name="Rectangle 4"/>
          <p:cNvSpPr>
            <a:spLocks noGrp="1" noChangeArrowheads="1"/>
          </p:cNvSpPr>
          <p:nvPr>
            <p:ph type="subTitle" idx="1"/>
          </p:nvPr>
        </p:nvSpPr>
        <p:spPr>
          <a:xfrm>
            <a:off x="1486536" y="4914176"/>
            <a:ext cx="6400800" cy="1752600"/>
          </a:xfrm>
        </p:spPr>
        <p:txBody>
          <a:bodyPr/>
          <a:lstStyle>
            <a:lvl1pPr marL="0" indent="0" algn="ctr">
              <a:buFontTx/>
              <a:buNone/>
              <a:defRPr/>
            </a:lvl1pPr>
          </a:lstStyle>
          <a:p>
            <a:r>
              <a:rPr lang="en-US" dirty="0" smtClean="0"/>
              <a:t>Click to edit Master subtitle style</a:t>
            </a:r>
            <a:endParaRPr lang="en-US" dirty="0"/>
          </a:p>
        </p:txBody>
      </p:sp>
      <p:sp>
        <p:nvSpPr>
          <p:cNvPr id="3075" name="Rectangle 3"/>
          <p:cNvSpPr>
            <a:spLocks noGrp="1" noChangeArrowheads="1"/>
          </p:cNvSpPr>
          <p:nvPr>
            <p:ph type="ctrTitle"/>
          </p:nvPr>
        </p:nvSpPr>
        <p:spPr>
          <a:xfrm>
            <a:off x="2058036" y="3284984"/>
            <a:ext cx="5257800" cy="1470025"/>
          </a:xfrm>
        </p:spPr>
        <p:txBody>
          <a:bodyPr/>
          <a:lstStyle>
            <a:lvl1pPr>
              <a:defRPr/>
            </a:lvl1pPr>
          </a:lstStyle>
          <a:p>
            <a:endParaRPr lang="en-US" dirty="0"/>
          </a:p>
        </p:txBody>
      </p:sp>
      <p:pic>
        <p:nvPicPr>
          <p:cNvPr id="9" name="Picture 2" descr="http://www.brynmawr.edu/images/logo.png"/>
          <p:cNvPicPr>
            <a:picLocks noChangeAspect="1" noChangeArrowheads="1"/>
          </p:cNvPicPr>
          <p:nvPr userDrawn="1"/>
        </p:nvPicPr>
        <p:blipFill>
          <a:blip r:embed="rId3">
            <a:extLst>
              <a:ext uri="{28A0092B-C50C-407E-A947-70E740481C1C}">
                <a14:useLocalDpi xmlns:a14="http://schemas.microsoft.com/office/drawing/2010/main" xmlns=""/>
              </a:ext>
            </a:extLst>
          </a:blip>
          <a:srcRect/>
          <a:stretch>
            <a:fillRect/>
          </a:stretch>
        </p:blipFill>
        <p:spPr bwMode="auto">
          <a:xfrm>
            <a:off x="467544" y="397864"/>
            <a:ext cx="2108316" cy="136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www.kennesaw.edu/facultypositions/2colorlogo.gif"/>
          <p:cNvPicPr>
            <a:picLocks noChangeAspect="1" noChangeArrowheads="1"/>
          </p:cNvPicPr>
          <p:nvPr userDrawn="1"/>
        </p:nvPicPr>
        <p:blipFill rotWithShape="1">
          <a:blip r:embed="rId4" cstate="email">
            <a:extLst>
              <a:ext uri="{28A0092B-C50C-407E-A947-70E740481C1C}">
                <a14:useLocalDpi xmlns:a14="http://schemas.microsoft.com/office/drawing/2010/main" xmlns=""/>
              </a:ext>
            </a:extLst>
          </a:blip>
          <a:srcRect t="37503"/>
          <a:stretch/>
        </p:blipFill>
        <p:spPr bwMode="auto">
          <a:xfrm>
            <a:off x="4329532" y="162552"/>
            <a:ext cx="4323760" cy="126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MSU wordmark"/>
          <p:cNvPicPr>
            <a:picLocks noChangeAspect="1" noChangeArrowheads="1"/>
          </p:cNvPicPr>
          <p:nvPr userDrawn="1"/>
        </p:nvPicPr>
        <p:blipFill>
          <a:blip r:embed="rId5">
            <a:extLst>
              <a:ext uri="{28A0092B-C50C-407E-A947-70E740481C1C}">
                <a14:useLocalDpi xmlns:a14="http://schemas.microsoft.com/office/drawing/2010/main" xmlns=""/>
              </a:ext>
            </a:extLst>
          </a:blip>
          <a:srcRect/>
          <a:stretch>
            <a:fillRect/>
          </a:stretch>
        </p:blipFill>
        <p:spPr bwMode="auto">
          <a:xfrm>
            <a:off x="193760" y="2071864"/>
            <a:ext cx="4135772" cy="1116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397" y="0"/>
            <a:ext cx="8229600" cy="1143000"/>
          </a:xfrm>
        </p:spPr>
        <p:txBody>
          <a:bodyPr/>
          <a:lstStyle>
            <a:lvl1pPr>
              <a:defRPr b="1" i="1"/>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buSzPct val="125000"/>
              <a:buFont typeface="Arial" pitchFamily="34" charset="0"/>
              <a:buChar char="•"/>
              <a:defRPr/>
            </a:lvl1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7550" y="188640"/>
            <a:ext cx="7816818" cy="936000"/>
            <a:chOff x="67550" y="188640"/>
            <a:chExt cx="7816818" cy="936000"/>
          </a:xfrm>
        </p:grpSpPr>
        <p:pic>
          <p:nvPicPr>
            <p:cNvPr id="5122" name="Picture 2" descr="http://upload.wikimedia.org/wikipedia/commons/thumb/6/65/Sub-Saharan_Africa_definition_UN.png/299px-Sub-Saharan_Africa_definition_UN.pn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7550" y="188640"/>
              <a:ext cx="968383" cy="936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p:cNvCxnSpPr/>
            <p:nvPr userDrawn="1"/>
          </p:nvCxnSpPr>
          <p:spPr>
            <a:xfrm>
              <a:off x="551741" y="1072968"/>
              <a:ext cx="7332627" cy="0"/>
            </a:xfrm>
            <a:prstGeom prst="line">
              <a:avLst/>
            </a:prstGeom>
            <a:ln>
              <a:solidFill>
                <a:srgbClr val="008000"/>
              </a:solidFill>
            </a:ln>
          </p:spPr>
          <p:style>
            <a:lnRef idx="2">
              <a:schemeClr val="accent2"/>
            </a:lnRef>
            <a:fillRef idx="0">
              <a:schemeClr val="accent2"/>
            </a:fillRef>
            <a:effectRef idx="1">
              <a:schemeClr val="accent2"/>
            </a:effectRef>
            <a:fontRef idx="minor">
              <a:schemeClr val="tx1"/>
            </a:fontRef>
          </p:style>
        </p:cxn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0" y="6453336"/>
            <a:ext cx="2286000" cy="216024"/>
          </a:xfrm>
          <a:prstGeom prst="rect">
            <a:avLst/>
          </a:prstGeom>
        </p:spPr>
        <p:txBody>
          <a:bodyPr/>
          <a:lstStyle>
            <a:lvl1pPr>
              <a:defRPr b="1"/>
            </a:lvl1pPr>
          </a:lstStyle>
          <a:p>
            <a:r>
              <a:rPr lang="en-US" dirty="0" smtClean="0"/>
              <a:t>EducationUSA.state.gov</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 name="Group 2"/>
          <p:cNvGrpSpPr/>
          <p:nvPr userDrawn="1"/>
        </p:nvGrpSpPr>
        <p:grpSpPr>
          <a:xfrm>
            <a:off x="251520" y="6066000"/>
            <a:ext cx="8627524" cy="792000"/>
            <a:chOff x="251520" y="6066000"/>
            <a:chExt cx="8627524" cy="792000"/>
          </a:xfrm>
        </p:grpSpPr>
        <p:pic>
          <p:nvPicPr>
            <p:cNvPr id="1035" name="Picture 11" descr="EducationUSA_logo_color_small"/>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668344" y="6066000"/>
              <a:ext cx="1210700" cy="792000"/>
            </a:xfrm>
            <a:prstGeom prst="rect">
              <a:avLst/>
            </a:prstGeom>
            <a:noFill/>
          </p:spPr>
        </p:pic>
        <p:pic>
          <p:nvPicPr>
            <p:cNvPr id="2" name="Picture 2" descr="http://www.brynmawr.edu/images/logo.png"/>
            <p:cNvPicPr>
              <a:picLocks noChangeAspect="1" noChangeArrowheads="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251520" y="6180412"/>
              <a:ext cx="998684" cy="6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kennesaw.edu/facultypositions/2colorlogo.gif"/>
            <p:cNvPicPr>
              <a:picLocks noChangeAspect="1" noChangeArrowheads="1"/>
            </p:cNvPicPr>
            <p:nvPr userDrawn="1"/>
          </p:nvPicPr>
          <p:blipFill rotWithShape="1">
            <a:blip r:embed="rId15" cstate="email">
              <a:extLst>
                <a:ext uri="{28A0092B-C50C-407E-A947-70E740481C1C}">
                  <a14:useLocalDpi xmlns:a14="http://schemas.microsoft.com/office/drawing/2010/main" xmlns=""/>
                </a:ext>
              </a:extLst>
            </a:blip>
            <a:srcRect t="37503"/>
            <a:stretch/>
          </p:blipFill>
          <p:spPr bwMode="auto">
            <a:xfrm>
              <a:off x="1940130" y="6128932"/>
              <a:ext cx="2347188" cy="68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SU wordmark"/>
            <p:cNvPicPr>
              <a:picLocks noChangeAspect="1" noChangeArrowheads="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4977244" y="6200812"/>
              <a:ext cx="2001173" cy="540000"/>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accent2"/>
          </a:solidFill>
          <a:latin typeface="Arial" charset="0"/>
        </a:defRPr>
      </a:lvl2pPr>
      <a:lvl3pPr algn="ctr" rtl="0" eaLnBrk="1" fontAlgn="base" hangingPunct="1">
        <a:spcBef>
          <a:spcPct val="0"/>
        </a:spcBef>
        <a:spcAft>
          <a:spcPct val="0"/>
        </a:spcAft>
        <a:defRPr sz="4400">
          <a:solidFill>
            <a:schemeClr val="accent2"/>
          </a:solidFill>
          <a:latin typeface="Arial" charset="0"/>
        </a:defRPr>
      </a:lvl3pPr>
      <a:lvl4pPr algn="ctr" rtl="0" eaLnBrk="1" fontAlgn="base" hangingPunct="1">
        <a:spcBef>
          <a:spcPct val="0"/>
        </a:spcBef>
        <a:spcAft>
          <a:spcPct val="0"/>
        </a:spcAft>
        <a:defRPr sz="4400">
          <a:solidFill>
            <a:schemeClr val="accent2"/>
          </a:solidFill>
          <a:latin typeface="Arial" charset="0"/>
        </a:defRPr>
      </a:lvl4pPr>
      <a:lvl5pPr algn="ctr" rtl="0" eaLnBrk="1" fontAlgn="base" hangingPunct="1">
        <a:spcBef>
          <a:spcPct val="0"/>
        </a:spcBef>
        <a:spcAft>
          <a:spcPct val="0"/>
        </a:spcAft>
        <a:defRPr sz="4400">
          <a:solidFill>
            <a:schemeClr val="accent2"/>
          </a:solidFill>
          <a:latin typeface="Arial" charset="0"/>
        </a:defRPr>
      </a:lvl5pPr>
      <a:lvl6pPr marL="457200" algn="ctr" rtl="0" eaLnBrk="1" fontAlgn="base" hangingPunct="1">
        <a:spcBef>
          <a:spcPct val="0"/>
        </a:spcBef>
        <a:spcAft>
          <a:spcPct val="0"/>
        </a:spcAft>
        <a:defRPr sz="4400">
          <a:solidFill>
            <a:schemeClr val="accent2"/>
          </a:solidFill>
          <a:latin typeface="Arial" charset="0"/>
        </a:defRPr>
      </a:lvl6pPr>
      <a:lvl7pPr marL="914400" algn="ctr" rtl="0" eaLnBrk="1" fontAlgn="base" hangingPunct="1">
        <a:spcBef>
          <a:spcPct val="0"/>
        </a:spcBef>
        <a:spcAft>
          <a:spcPct val="0"/>
        </a:spcAft>
        <a:defRPr sz="4400">
          <a:solidFill>
            <a:schemeClr val="accent2"/>
          </a:solidFill>
          <a:latin typeface="Arial" charset="0"/>
        </a:defRPr>
      </a:lvl7pPr>
      <a:lvl8pPr marL="1371600" algn="ctr" rtl="0" eaLnBrk="1" fontAlgn="base" hangingPunct="1">
        <a:spcBef>
          <a:spcPct val="0"/>
        </a:spcBef>
        <a:spcAft>
          <a:spcPct val="0"/>
        </a:spcAft>
        <a:defRPr sz="4400">
          <a:solidFill>
            <a:schemeClr val="accent2"/>
          </a:solidFill>
          <a:latin typeface="Arial" charset="0"/>
        </a:defRPr>
      </a:lvl8pPr>
      <a:lvl9pPr marL="1828800" algn="ctr" rtl="0" eaLnBrk="1" fontAlgn="base" hangingPunct="1">
        <a:spcBef>
          <a:spcPct val="0"/>
        </a:spcBef>
        <a:spcAft>
          <a:spcPct val="0"/>
        </a:spcAft>
        <a:defRPr sz="4400">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rgbClr val="CC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facebook.com/home.php?sk=group_15923144076506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4" y="4914176"/>
            <a:ext cx="7704856" cy="1752600"/>
          </a:xfrm>
        </p:spPr>
        <p:txBody>
          <a:bodyPr/>
          <a:lstStyle/>
          <a:p>
            <a:r>
              <a:rPr lang="en-ZA" sz="4000" b="1" dirty="0" smtClean="0"/>
              <a:t>The Progress and Potential of Sub-Saharan Africa</a:t>
            </a:r>
            <a:endParaRPr lang="en-US" sz="4000" b="1" dirty="0"/>
          </a:p>
        </p:txBody>
      </p:sp>
      <p:sp>
        <p:nvSpPr>
          <p:cNvPr id="3" name="Title 2"/>
          <p:cNvSpPr>
            <a:spLocks noGrp="1"/>
          </p:cNvSpPr>
          <p:nvPr>
            <p:ph type="ctrTitle"/>
          </p:nvPr>
        </p:nvSpPr>
        <p:spPr>
          <a:xfrm>
            <a:off x="2058036" y="3644640"/>
            <a:ext cx="5257800" cy="1110369"/>
          </a:xfrm>
        </p:spPr>
        <p:txBody>
          <a:bodyPr/>
          <a:lstStyle/>
          <a:p>
            <a:r>
              <a:rPr lang="en-ZA" b="1" dirty="0" smtClean="0"/>
              <a:t/>
            </a:r>
            <a:br>
              <a:rPr lang="en-ZA" b="1" dirty="0" smtClean="0"/>
            </a:br>
            <a:r>
              <a:rPr lang="en-ZA" b="1" dirty="0" smtClean="0"/>
              <a:t>The </a:t>
            </a:r>
            <a:r>
              <a:rPr lang="en-ZA" b="1" dirty="0"/>
              <a:t>Lions Roar: </a:t>
            </a:r>
            <a:endParaRPr lang="en-US" dirty="0"/>
          </a:p>
        </p:txBody>
      </p:sp>
      <p:pic>
        <p:nvPicPr>
          <p:cNvPr id="1026" name="Picture 2" descr="http://singitasafari.com/wp-content/uploads/2011/09/Lion-Roar1.jp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691680" y="166936"/>
            <a:ext cx="5832648"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251520" y="6066000"/>
            <a:ext cx="8627524" cy="792000"/>
            <a:chOff x="251520" y="6066000"/>
            <a:chExt cx="8627524" cy="792000"/>
          </a:xfrm>
        </p:grpSpPr>
        <p:pic>
          <p:nvPicPr>
            <p:cNvPr id="6" name="Picture 11" descr="EducationUSA_logo_color_small"/>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668344" y="6066000"/>
              <a:ext cx="1210700" cy="792000"/>
            </a:xfrm>
            <a:prstGeom prst="rect">
              <a:avLst/>
            </a:prstGeom>
            <a:noFill/>
          </p:spPr>
        </p:pic>
        <p:pic>
          <p:nvPicPr>
            <p:cNvPr id="7" name="Picture 2" descr="http://www.brynmawr.edu/images/logo.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51520" y="6180412"/>
              <a:ext cx="998684" cy="6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www.kennesaw.edu/facultypositions/2colorlogo.gif"/>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t="37503"/>
            <a:stretch/>
          </p:blipFill>
          <p:spPr bwMode="auto">
            <a:xfrm>
              <a:off x="1940130" y="6128932"/>
              <a:ext cx="2347188" cy="684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MSU wordmark"/>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977244" y="6200812"/>
              <a:ext cx="2001173" cy="5400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852265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25544" cy="1143000"/>
          </a:xfrm>
        </p:spPr>
        <p:txBody>
          <a:bodyPr/>
          <a:lstStyle/>
          <a:p>
            <a:pPr algn="l"/>
            <a:r>
              <a:rPr lang="en-US" dirty="0" smtClean="0"/>
              <a:t>Push and Pull Factors</a:t>
            </a:r>
            <a:endParaRPr lang="en-US" dirty="0"/>
          </a:p>
        </p:txBody>
      </p:sp>
      <p:sp>
        <p:nvSpPr>
          <p:cNvPr id="3" name="Content Placeholder 2"/>
          <p:cNvSpPr>
            <a:spLocks noGrp="1"/>
          </p:cNvSpPr>
          <p:nvPr>
            <p:ph idx="1"/>
          </p:nvPr>
        </p:nvSpPr>
        <p:spPr>
          <a:xfrm>
            <a:off x="187544" y="1484784"/>
            <a:ext cx="4997124" cy="1512168"/>
          </a:xfrm>
        </p:spPr>
        <p:txBody>
          <a:bodyPr/>
          <a:lstStyle/>
          <a:p>
            <a:pPr lvl="0"/>
            <a:r>
              <a:rPr lang="en-US" sz="2800" dirty="0" smtClean="0"/>
              <a:t>Access </a:t>
            </a:r>
            <a:r>
              <a:rPr lang="en-US" sz="2800" dirty="0"/>
              <a:t>to better </a:t>
            </a:r>
            <a:r>
              <a:rPr lang="en-US" sz="2800" dirty="0" smtClean="0"/>
              <a:t>training</a:t>
            </a:r>
          </a:p>
          <a:p>
            <a:pPr lvl="0"/>
            <a:r>
              <a:rPr lang="en-US" sz="2800" dirty="0" smtClean="0"/>
              <a:t>Wide range of schools and programs</a:t>
            </a:r>
          </a:p>
          <a:p>
            <a:endParaRPr lang="en-US" sz="4800" dirty="0"/>
          </a:p>
        </p:txBody>
      </p:sp>
      <p:pic>
        <p:nvPicPr>
          <p:cNvPr id="5" name="Picture 4" descr="IMG_3409.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5004048" y="1772816"/>
            <a:ext cx="3879021" cy="320400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167760" y="2996952"/>
            <a:ext cx="5063452" cy="280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25000"/>
              <a:buFont typeface="Arial" pitchFamily="34" charset="0"/>
              <a:buChar char="•"/>
              <a:defRPr sz="3200">
                <a:solidFill>
                  <a:srgbClr val="CC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r>
              <a:rPr lang="en-US" sz="2800" dirty="0" smtClean="0"/>
              <a:t>Higher local and international value and recognition of degrees</a:t>
            </a:r>
            <a:endParaRPr lang="en-ZA" sz="2800" dirty="0" smtClean="0"/>
          </a:p>
          <a:p>
            <a:r>
              <a:rPr lang="en-GB" sz="2800" dirty="0" smtClean="0"/>
              <a:t>Desire to study in English</a:t>
            </a:r>
          </a:p>
          <a:p>
            <a:r>
              <a:rPr lang="en-GB" sz="2800" dirty="0" smtClean="0"/>
              <a:t>High quality U.S. education system</a:t>
            </a:r>
            <a:endParaRPr lang="en-ZA" sz="2800" dirty="0" smtClean="0"/>
          </a:p>
          <a:p>
            <a:endParaRPr lang="en-US"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Study Abroad in Africa</a:t>
            </a:r>
            <a:endParaRPr lang="en-US" dirty="0"/>
          </a:p>
        </p:txBody>
      </p:sp>
      <p:sp>
        <p:nvSpPr>
          <p:cNvPr id="3" name="Content Placeholder 2"/>
          <p:cNvSpPr>
            <a:spLocks noGrp="1"/>
          </p:cNvSpPr>
          <p:nvPr>
            <p:ph idx="1"/>
          </p:nvPr>
        </p:nvSpPr>
        <p:spPr>
          <a:xfrm>
            <a:off x="539552" y="1268761"/>
            <a:ext cx="8229600" cy="2736304"/>
          </a:xfrm>
        </p:spPr>
        <p:txBody>
          <a:bodyPr>
            <a:normAutofit/>
          </a:bodyPr>
          <a:lstStyle/>
          <a:p>
            <a:pPr marL="450850" indent="-450850"/>
            <a:r>
              <a:rPr lang="en-US" dirty="0" smtClean="0"/>
              <a:t>Africa fast </a:t>
            </a:r>
            <a:r>
              <a:rPr lang="en-US" dirty="0"/>
              <a:t>becoming one of the preferred alternative destinations for U.S. </a:t>
            </a:r>
            <a:r>
              <a:rPr lang="en-US" dirty="0" smtClean="0"/>
              <a:t>students</a:t>
            </a:r>
          </a:p>
          <a:p>
            <a:pPr marL="630238" lvl="1" indent="-6350">
              <a:buNone/>
            </a:pPr>
            <a:r>
              <a:rPr lang="en-US" dirty="0" smtClean="0"/>
              <a:t>+15.5% growth, 2</a:t>
            </a:r>
            <a:r>
              <a:rPr lang="en-US" baseline="30000" dirty="0" smtClean="0"/>
              <a:t>nd</a:t>
            </a:r>
            <a:r>
              <a:rPr lang="en-US" dirty="0" smtClean="0"/>
              <a:t> highest global destination increase</a:t>
            </a:r>
          </a:p>
          <a:p>
            <a:pPr lvl="1"/>
            <a:endParaRPr lang="en-US" dirty="0" smtClean="0"/>
          </a:p>
        </p:txBody>
      </p:sp>
      <p:pic>
        <p:nvPicPr>
          <p:cNvPr id="34820" name="Picture 4" descr="http://southafrica.usembassy.gov/uploads/mw/dr/mwdr1MKs3B-gvlXUihfS6A/fulbright_us-students2009_3.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932040" y="3026648"/>
            <a:ext cx="3539618" cy="27432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395536" y="3356992"/>
            <a:ext cx="4922618" cy="27363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SzPct val="125000"/>
              <a:buFont typeface="Arial" pitchFamily="34" charset="0"/>
              <a:buChar char="•"/>
              <a:defRPr sz="3200">
                <a:solidFill>
                  <a:srgbClr val="CC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pPr marL="450850" indent="-450850"/>
            <a:r>
              <a:rPr lang="en-US" dirty="0" smtClean="0"/>
              <a:t>2008/09  11,844 students +4.5% </a:t>
            </a:r>
          </a:p>
          <a:p>
            <a:pPr marL="450850" indent="-450850"/>
            <a:r>
              <a:rPr lang="en-US" dirty="0" smtClean="0"/>
              <a:t>2009/10 13,681 students +5.3%</a:t>
            </a:r>
          </a:p>
          <a:p>
            <a:pPr marL="450850" indent="-450850"/>
            <a:endParaRPr lang="en-US" sz="2000" dirty="0"/>
          </a:p>
          <a:p>
            <a:pPr marL="0" indent="0">
              <a:buNone/>
            </a:pPr>
            <a:r>
              <a:rPr lang="en-US" sz="2000" dirty="0" smtClean="0"/>
              <a:t>Source: Open Doors</a:t>
            </a:r>
            <a:endParaRPr lang="en-US" sz="2000" dirty="0"/>
          </a:p>
          <a:p>
            <a:pPr marL="450850" indent="-450850"/>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smtClean="0"/>
              <a:t>Dr</a:t>
            </a:r>
            <a:r>
              <a:rPr lang="en-ZA" dirty="0"/>
              <a:t>. Daniel </a:t>
            </a:r>
            <a:r>
              <a:rPr lang="en-ZA" dirty="0" smtClean="0"/>
              <a:t>Paracka</a:t>
            </a:r>
            <a:endParaRPr lang="en-US" dirty="0"/>
          </a:p>
        </p:txBody>
      </p:sp>
      <p:sp>
        <p:nvSpPr>
          <p:cNvPr id="4" name="Title 1"/>
          <p:cNvSpPr txBox="1">
            <a:spLocks/>
          </p:cNvSpPr>
          <p:nvPr/>
        </p:nvSpPr>
        <p:spPr bwMode="auto">
          <a:xfrm>
            <a:off x="659200" y="501317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accent2"/>
                </a:solidFill>
                <a:latin typeface="Arial" charset="0"/>
              </a:defRPr>
            </a:lvl2pPr>
            <a:lvl3pPr algn="ctr" rtl="0" eaLnBrk="1" fontAlgn="base" hangingPunct="1">
              <a:spcBef>
                <a:spcPct val="0"/>
              </a:spcBef>
              <a:spcAft>
                <a:spcPct val="0"/>
              </a:spcAft>
              <a:defRPr sz="4400">
                <a:solidFill>
                  <a:schemeClr val="accent2"/>
                </a:solidFill>
                <a:latin typeface="Arial" charset="0"/>
              </a:defRPr>
            </a:lvl3pPr>
            <a:lvl4pPr algn="ctr" rtl="0" eaLnBrk="1" fontAlgn="base" hangingPunct="1">
              <a:spcBef>
                <a:spcPct val="0"/>
              </a:spcBef>
              <a:spcAft>
                <a:spcPct val="0"/>
              </a:spcAft>
              <a:defRPr sz="4400">
                <a:solidFill>
                  <a:schemeClr val="accent2"/>
                </a:solidFill>
                <a:latin typeface="Arial" charset="0"/>
              </a:defRPr>
            </a:lvl4pPr>
            <a:lvl5pPr algn="ctr" rtl="0" eaLnBrk="1" fontAlgn="base" hangingPunct="1">
              <a:spcBef>
                <a:spcPct val="0"/>
              </a:spcBef>
              <a:spcAft>
                <a:spcPct val="0"/>
              </a:spcAft>
              <a:defRPr sz="4400">
                <a:solidFill>
                  <a:schemeClr val="accent2"/>
                </a:solidFill>
                <a:latin typeface="Arial" charset="0"/>
              </a:defRPr>
            </a:lvl5pPr>
            <a:lvl6pPr marL="457200" algn="ctr" rtl="0" eaLnBrk="1" fontAlgn="base" hangingPunct="1">
              <a:spcBef>
                <a:spcPct val="0"/>
              </a:spcBef>
              <a:spcAft>
                <a:spcPct val="0"/>
              </a:spcAft>
              <a:defRPr sz="4400">
                <a:solidFill>
                  <a:schemeClr val="accent2"/>
                </a:solidFill>
                <a:latin typeface="Arial" charset="0"/>
              </a:defRPr>
            </a:lvl6pPr>
            <a:lvl7pPr marL="914400" algn="ctr" rtl="0" eaLnBrk="1" fontAlgn="base" hangingPunct="1">
              <a:spcBef>
                <a:spcPct val="0"/>
              </a:spcBef>
              <a:spcAft>
                <a:spcPct val="0"/>
              </a:spcAft>
              <a:defRPr sz="4400">
                <a:solidFill>
                  <a:schemeClr val="accent2"/>
                </a:solidFill>
                <a:latin typeface="Arial" charset="0"/>
              </a:defRPr>
            </a:lvl7pPr>
            <a:lvl8pPr marL="1371600" algn="ctr" rtl="0" eaLnBrk="1" fontAlgn="base" hangingPunct="1">
              <a:spcBef>
                <a:spcPct val="0"/>
              </a:spcBef>
              <a:spcAft>
                <a:spcPct val="0"/>
              </a:spcAft>
              <a:defRPr sz="4400">
                <a:solidFill>
                  <a:schemeClr val="accent2"/>
                </a:solidFill>
                <a:latin typeface="Arial" charset="0"/>
              </a:defRPr>
            </a:lvl8pPr>
            <a:lvl9pPr marL="1828800" algn="ctr" rtl="0" eaLnBrk="1" fontAlgn="base" hangingPunct="1">
              <a:spcBef>
                <a:spcPct val="0"/>
              </a:spcBef>
              <a:spcAft>
                <a:spcPct val="0"/>
              </a:spcAft>
              <a:defRPr sz="4400">
                <a:solidFill>
                  <a:schemeClr val="accent2"/>
                </a:solidFill>
                <a:latin typeface="Arial" charset="0"/>
              </a:defRPr>
            </a:lvl9pPr>
          </a:lstStyle>
          <a:p>
            <a:r>
              <a:rPr lang="en-ZA" sz="3600" b="1" i="1" dirty="0" smtClean="0">
                <a:solidFill>
                  <a:srgbClr val="CC9900"/>
                </a:solidFill>
              </a:rPr>
              <a:t>Director </a:t>
            </a:r>
            <a:r>
              <a:rPr lang="en-ZA" sz="3600" b="1" i="1" dirty="0">
                <a:solidFill>
                  <a:srgbClr val="CC9900"/>
                </a:solidFill>
              </a:rPr>
              <a:t>of Education Abroad </a:t>
            </a:r>
            <a:r>
              <a:rPr lang="en-ZA" sz="3600" b="1" i="1" dirty="0" smtClean="0">
                <a:solidFill>
                  <a:srgbClr val="CC9900"/>
                </a:solidFill>
              </a:rPr>
              <a:t>Kennesaw </a:t>
            </a:r>
            <a:r>
              <a:rPr lang="en-ZA" sz="3600" b="1" i="1" dirty="0">
                <a:solidFill>
                  <a:srgbClr val="CC9900"/>
                </a:solidFill>
              </a:rPr>
              <a:t>State University</a:t>
            </a:r>
            <a:endParaRPr lang="en-US" sz="3600" b="1" i="1" dirty="0">
              <a:solidFill>
                <a:srgbClr val="CC9900"/>
              </a:solidFill>
            </a:endParaRPr>
          </a:p>
        </p:txBody>
      </p:sp>
      <p:pic>
        <p:nvPicPr>
          <p:cNvPr id="5" name="Picture 4" descr="http://farm5.static.flickr.com/2415/5701859798_f1b28ff1fc.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060860" y="1161160"/>
            <a:ext cx="2645279" cy="370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1370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352928" cy="1008112"/>
          </a:xfrm>
        </p:spPr>
        <p:txBody>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600" dirty="0" smtClean="0"/>
              <a:t>Study </a:t>
            </a:r>
            <a:r>
              <a:rPr lang="en-US" sz="3600" dirty="0"/>
              <a:t>Abroad to Africa: </a:t>
            </a:r>
            <a:r>
              <a:rPr lang="en-US" sz="3200" dirty="0" smtClean="0"/>
              <a:t/>
            </a:r>
            <a:br>
              <a:rPr lang="en-US" sz="3200" dirty="0" smtClean="0"/>
            </a:br>
            <a:r>
              <a:rPr lang="en-US" sz="3200" dirty="0" smtClean="0"/>
              <a:t>How </a:t>
            </a:r>
            <a:r>
              <a:rPr lang="en-US" sz="3200" dirty="0"/>
              <a:t>has it Changed and Implications for Program Providers</a:t>
            </a:r>
            <a:r>
              <a:rPr lang="en-US" dirty="0"/>
              <a:t/>
            </a:r>
            <a:br>
              <a:rPr lang="en-US" dirty="0"/>
            </a:br>
            <a:endParaRPr lang="en-US" dirty="0"/>
          </a:p>
        </p:txBody>
      </p:sp>
      <p:sp>
        <p:nvSpPr>
          <p:cNvPr id="3" name="Content Placeholder 2"/>
          <p:cNvSpPr>
            <a:spLocks noGrp="1"/>
          </p:cNvSpPr>
          <p:nvPr>
            <p:ph idx="1"/>
          </p:nvPr>
        </p:nvSpPr>
        <p:spPr>
          <a:xfrm>
            <a:off x="395536" y="2060848"/>
            <a:ext cx="8229600" cy="4525963"/>
          </a:xfrm>
        </p:spPr>
        <p:txBody>
          <a:bodyPr/>
          <a:lstStyle/>
          <a:p>
            <a:r>
              <a:rPr lang="en-US" b="1" dirty="0" smtClean="0"/>
              <a:t>Historical Context: </a:t>
            </a:r>
            <a:endParaRPr lang="en-US" dirty="0" smtClean="0"/>
          </a:p>
          <a:p>
            <a:pPr lvl="2"/>
            <a:r>
              <a:rPr lang="en-US" sz="2600" dirty="0" smtClean="0"/>
              <a:t>Early origins of U.S./Africa University partnerships</a:t>
            </a:r>
          </a:p>
          <a:p>
            <a:pPr lvl="2"/>
            <a:r>
              <a:rPr lang="en-US" sz="2600" dirty="0" smtClean="0"/>
              <a:t>SA to Africa was largely the purview of elite area studies programs/graduate students</a:t>
            </a:r>
          </a:p>
          <a:p>
            <a:pPr lvl="2"/>
            <a:r>
              <a:rPr lang="en-US" sz="2600" dirty="0" smtClean="0"/>
              <a:t>Africa was little understood</a:t>
            </a:r>
          </a:p>
          <a:p>
            <a:pPr lvl="2"/>
            <a:r>
              <a:rPr lang="en-US" sz="2600" dirty="0" smtClean="0"/>
              <a:t>African academy was young</a:t>
            </a:r>
          </a:p>
          <a:p>
            <a:pPr lvl="2"/>
            <a:r>
              <a:rPr lang="en-US" sz="2600" dirty="0" smtClean="0"/>
              <a:t>Negative stereotypes that persist today loomed even larger 30-40 years ago</a:t>
            </a:r>
          </a:p>
        </p:txBody>
      </p:sp>
    </p:spTree>
    <p:extLst>
      <p:ext uri="{BB962C8B-B14F-4D97-AF65-F5344CB8AC3E}">
        <p14:creationId xmlns:p14="http://schemas.microsoft.com/office/powerpoint/2010/main" xmlns="" val="2340620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8680"/>
            <a:ext cx="6984776" cy="1143000"/>
          </a:xfrm>
        </p:spPr>
        <p:txBody>
          <a:bodyPr/>
          <a:lstStyle/>
          <a:p>
            <a:r>
              <a:rPr lang="en-US" sz="3600" dirty="0" smtClean="0"/>
              <a:t>Number of U.S. Students </a:t>
            </a:r>
            <a:br>
              <a:rPr lang="en-US" sz="3600" dirty="0" smtClean="0"/>
            </a:br>
            <a:r>
              <a:rPr lang="en-US" sz="3600" dirty="0" smtClean="0"/>
              <a:t>Studying in Africa</a:t>
            </a:r>
            <a:endParaRPr lang="en-US" sz="3600" dirty="0"/>
          </a:p>
        </p:txBody>
      </p:sp>
      <p:graphicFrame>
        <p:nvGraphicFramePr>
          <p:cNvPr id="6" name="Chart 5"/>
          <p:cNvGraphicFramePr/>
          <p:nvPr>
            <p:extLst>
              <p:ext uri="{D42A27DB-BD31-4B8C-83A1-F6EECF244321}">
                <p14:modId xmlns:p14="http://schemas.microsoft.com/office/powerpoint/2010/main" xmlns="" val="1373451261"/>
              </p:ext>
            </p:extLst>
          </p:nvPr>
        </p:nvGraphicFramePr>
        <p:xfrm>
          <a:off x="611560" y="1268760"/>
          <a:ext cx="7560840"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4039478467"/>
              </p:ext>
            </p:extLst>
          </p:nvPr>
        </p:nvGraphicFramePr>
        <p:xfrm>
          <a:off x="323528" y="1268760"/>
          <a:ext cx="5616624" cy="413600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200" dirty="0" smtClean="0"/>
              <a:t>Percent of U.S. Students </a:t>
            </a:r>
            <a:br>
              <a:rPr lang="en-US" sz="3200" dirty="0" smtClean="0"/>
            </a:br>
            <a:r>
              <a:rPr lang="en-US" sz="3200" dirty="0" smtClean="0"/>
              <a:t>Studying Abroad in Africa</a:t>
            </a:r>
            <a:endParaRPr lang="en-US" sz="3200" dirty="0"/>
          </a:p>
        </p:txBody>
      </p:sp>
      <p:sp>
        <p:nvSpPr>
          <p:cNvPr id="5" name="TextBox 4"/>
          <p:cNvSpPr txBox="1"/>
          <p:nvPr/>
        </p:nvSpPr>
        <p:spPr>
          <a:xfrm>
            <a:off x="6012160" y="1412777"/>
            <a:ext cx="2664296" cy="4401205"/>
          </a:xfrm>
          <a:prstGeom prst="rect">
            <a:avLst/>
          </a:prstGeom>
          <a:noFill/>
        </p:spPr>
        <p:txBody>
          <a:bodyPr wrap="square" rtlCol="0">
            <a:spAutoFit/>
          </a:bodyPr>
          <a:lstStyle/>
          <a:p>
            <a:pPr algn="ctr"/>
            <a:r>
              <a:rPr lang="en-US" sz="2000" dirty="0" smtClean="0"/>
              <a:t>If we divide the 270,604 students that the IIE Open Doors Report said studied abroad for credit in 2009-2010 by the 20 million students attending  U.S. universities, then only  1.35% are studying abroad and  less than one tenth of one percent studied in Africa.</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lstStyle/>
          <a:p>
            <a:r>
              <a:rPr lang="en-US" b="1" dirty="0" smtClean="0"/>
              <a:t>Today’s Context: </a:t>
            </a:r>
            <a:endParaRPr lang="en-US" dirty="0" smtClean="0"/>
          </a:p>
          <a:p>
            <a:pPr lvl="2"/>
            <a:r>
              <a:rPr lang="en-US" dirty="0" smtClean="0"/>
              <a:t>Many different types of students from many different types of colleges and universities</a:t>
            </a:r>
          </a:p>
          <a:p>
            <a:pPr lvl="2"/>
            <a:r>
              <a:rPr lang="en-US" dirty="0" smtClean="0"/>
              <a:t>Going for shorter periods of time</a:t>
            </a:r>
          </a:p>
          <a:p>
            <a:pPr lvl="2"/>
            <a:r>
              <a:rPr lang="en-US" dirty="0" smtClean="0"/>
              <a:t>African universities are much stronger and are generally well-prepared to host students</a:t>
            </a:r>
          </a:p>
          <a:p>
            <a:pPr lvl="2"/>
            <a:r>
              <a:rPr lang="en-US" dirty="0" smtClean="0"/>
              <a:t>African Studies has matured – today most US colleges and universities offer numerous courses on Africa and there are innumerable studies/materials available to students to help them prepare in advance</a:t>
            </a:r>
          </a:p>
          <a:p>
            <a:endParaRPr lang="en-US" dirty="0"/>
          </a:p>
        </p:txBody>
      </p:sp>
      <p:sp>
        <p:nvSpPr>
          <p:cNvPr id="5" name="Title 1"/>
          <p:cNvSpPr>
            <a:spLocks noGrp="1"/>
          </p:cNvSpPr>
          <p:nvPr>
            <p:ph type="title"/>
          </p:nvPr>
        </p:nvSpPr>
        <p:spPr>
          <a:xfrm>
            <a:off x="611560" y="620688"/>
            <a:ext cx="8229600" cy="1143000"/>
          </a:xfrm>
        </p:spPr>
        <p:txBody>
          <a:bodyPr/>
          <a:lstStyle/>
          <a:p>
            <a:r>
              <a:rPr lang="en-US" sz="3600" dirty="0"/>
              <a:t>Study Abroad to Africa: </a:t>
            </a:r>
            <a:r>
              <a:rPr lang="en-US" sz="3200" dirty="0"/>
              <a:t/>
            </a:r>
            <a:br>
              <a:rPr lang="en-US" sz="3200" dirty="0"/>
            </a:br>
            <a:r>
              <a:rPr lang="en-US" sz="3200" dirty="0"/>
              <a:t>How has it Changed and Implications for Program Providers</a:t>
            </a:r>
            <a:r>
              <a:rPr lang="en-US" dirty="0"/>
              <a:t/>
            </a:r>
            <a:br>
              <a:rPr lang="en-US"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29600" cy="4525963"/>
          </a:xfrm>
        </p:spPr>
        <p:txBody>
          <a:bodyPr/>
          <a:lstStyle/>
          <a:p>
            <a:r>
              <a:rPr lang="en-US" b="1" dirty="0" smtClean="0"/>
              <a:t>What do students learn?</a:t>
            </a:r>
            <a:endParaRPr lang="en-US" dirty="0" smtClean="0"/>
          </a:p>
          <a:p>
            <a:pPr lvl="2"/>
            <a:r>
              <a:rPr lang="en-US" dirty="0" smtClean="0"/>
              <a:t>They learn about themselves</a:t>
            </a:r>
          </a:p>
          <a:p>
            <a:pPr lvl="2"/>
            <a:r>
              <a:rPr lang="en-US" dirty="0" smtClean="0"/>
              <a:t>About Race – especially as a visible minority</a:t>
            </a:r>
          </a:p>
          <a:p>
            <a:pPr lvl="2"/>
            <a:r>
              <a:rPr lang="en-US" dirty="0" smtClean="0"/>
              <a:t>About cultural heritage &amp; about African perceptions of African-Americans</a:t>
            </a:r>
          </a:p>
          <a:p>
            <a:pPr lvl="2"/>
            <a:r>
              <a:rPr lang="en-US" dirty="0" smtClean="0"/>
              <a:t>About different worldviews and value systems of local cultures, about diversity within Africa</a:t>
            </a:r>
          </a:p>
          <a:p>
            <a:pPr lvl="2"/>
            <a:r>
              <a:rPr lang="en-US" dirty="0" smtClean="0"/>
              <a:t>About global issues of power and privilege, gender equality, social justice, sustainable development, modernization, etc..</a:t>
            </a:r>
          </a:p>
          <a:p>
            <a:endParaRPr lang="en-US" dirty="0"/>
          </a:p>
        </p:txBody>
      </p:sp>
      <p:sp>
        <p:nvSpPr>
          <p:cNvPr id="5" name="Title 1"/>
          <p:cNvSpPr>
            <a:spLocks noGrp="1"/>
          </p:cNvSpPr>
          <p:nvPr>
            <p:ph type="title"/>
          </p:nvPr>
        </p:nvSpPr>
        <p:spPr>
          <a:xfrm>
            <a:off x="683568" y="548680"/>
            <a:ext cx="8229600" cy="1143000"/>
          </a:xfrm>
        </p:spPr>
        <p:txBody>
          <a:bodyPr/>
          <a:lstStyle/>
          <a:p>
            <a:r>
              <a:rPr lang="en-US" sz="3600" dirty="0"/>
              <a:t>Study Abroad to Africa: </a:t>
            </a:r>
            <a:r>
              <a:rPr lang="en-US" sz="3200" dirty="0"/>
              <a:t/>
            </a:r>
            <a:br>
              <a:rPr lang="en-US" sz="3200" dirty="0"/>
            </a:br>
            <a:r>
              <a:rPr lang="en-US" sz="3200" dirty="0"/>
              <a:t>How has it Changed and Implications for Program Providers</a:t>
            </a:r>
            <a:r>
              <a:rPr lang="en-US" dirty="0"/>
              <a:t/>
            </a: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0"/>
          </a:xfrm>
        </p:spPr>
        <p:txBody>
          <a:bodyPr/>
          <a:lstStyle/>
          <a:p>
            <a:r>
              <a:rPr lang="en-US" sz="3600" dirty="0"/>
              <a:t>Study Abroad to Africa: </a:t>
            </a:r>
            <a:r>
              <a:rPr lang="en-US" sz="3200" dirty="0"/>
              <a:t/>
            </a:r>
            <a:br>
              <a:rPr lang="en-US" sz="3200" dirty="0"/>
            </a:br>
            <a:r>
              <a:rPr lang="en-US" sz="3200" dirty="0"/>
              <a:t>How has it Changed and Implications for Program Providers</a:t>
            </a:r>
          </a:p>
        </p:txBody>
      </p:sp>
      <p:sp>
        <p:nvSpPr>
          <p:cNvPr id="3" name="Content Placeholder 2"/>
          <p:cNvSpPr>
            <a:spLocks noGrp="1"/>
          </p:cNvSpPr>
          <p:nvPr>
            <p:ph idx="1"/>
          </p:nvPr>
        </p:nvSpPr>
        <p:spPr>
          <a:xfrm>
            <a:off x="6504" y="1412776"/>
            <a:ext cx="9144000" cy="4525963"/>
          </a:xfrm>
        </p:spPr>
        <p:txBody>
          <a:bodyPr/>
          <a:lstStyle/>
          <a:p>
            <a:r>
              <a:rPr lang="en-US" b="1" dirty="0" smtClean="0"/>
              <a:t>Best Practices/Implications for Today</a:t>
            </a:r>
            <a:endParaRPr lang="en-US" dirty="0" smtClean="0"/>
          </a:p>
          <a:p>
            <a:pPr lvl="2"/>
            <a:r>
              <a:rPr lang="en-US" dirty="0" smtClean="0"/>
              <a:t>Address &amp; De-Bunk stereotypes in promotional materials</a:t>
            </a:r>
          </a:p>
          <a:p>
            <a:pPr lvl="2"/>
            <a:r>
              <a:rPr lang="en-US" dirty="0" smtClean="0"/>
              <a:t>Involve African Studies and interdisciplinary perspectives</a:t>
            </a:r>
          </a:p>
          <a:p>
            <a:pPr lvl="2"/>
            <a:r>
              <a:rPr lang="en-US" dirty="0" smtClean="0"/>
              <a:t>Ensure students are well-prepared and supported</a:t>
            </a:r>
          </a:p>
          <a:p>
            <a:pPr lvl="2"/>
            <a:r>
              <a:rPr lang="en-US" dirty="0" smtClean="0"/>
              <a:t>Many different models – no one size fits all solutions</a:t>
            </a:r>
          </a:p>
          <a:p>
            <a:pPr lvl="2"/>
            <a:r>
              <a:rPr lang="en-US" dirty="0" smtClean="0"/>
              <a:t>Engage diverse segments of society</a:t>
            </a:r>
          </a:p>
          <a:p>
            <a:pPr lvl="2"/>
            <a:r>
              <a:rPr lang="en-US" dirty="0" smtClean="0"/>
              <a:t>Learn from local leaders about local issues and concerns</a:t>
            </a:r>
          </a:p>
          <a:p>
            <a:pPr lvl="2"/>
            <a:r>
              <a:rPr lang="en-US" dirty="0" smtClean="0"/>
              <a:t>Include service-learning activities</a:t>
            </a:r>
          </a:p>
          <a:p>
            <a:pPr lvl="2"/>
            <a:r>
              <a:rPr lang="en-US" dirty="0" smtClean="0"/>
              <a:t>Importance of Partnership, Reciprocity, Common Interests and Mutual Benefits (partnerships go beyond study abroad and international student recruitment)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5F8656"/>
                </a:solidFill>
              </a:rPr>
              <a:t>Dr. Jeffrey M. </a:t>
            </a:r>
            <a:r>
              <a:rPr lang="en-ZA" b="1" dirty="0" smtClean="0">
                <a:solidFill>
                  <a:srgbClr val="5F8656"/>
                </a:solidFill>
              </a:rPr>
              <a:t>Riedinger</a:t>
            </a:r>
            <a:endParaRPr lang="en-US" b="1" dirty="0">
              <a:solidFill>
                <a:srgbClr val="5F8656"/>
              </a:solidFill>
            </a:endParaRPr>
          </a:p>
        </p:txBody>
      </p:sp>
      <p:sp>
        <p:nvSpPr>
          <p:cNvPr id="5" name="Title 1"/>
          <p:cNvSpPr txBox="1">
            <a:spLocks/>
          </p:cNvSpPr>
          <p:nvPr/>
        </p:nvSpPr>
        <p:spPr bwMode="auto">
          <a:xfrm>
            <a:off x="-34240" y="4869160"/>
            <a:ext cx="9468544"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accent2"/>
                </a:solidFill>
                <a:latin typeface="Arial" charset="0"/>
              </a:defRPr>
            </a:lvl2pPr>
            <a:lvl3pPr algn="ctr" rtl="0" eaLnBrk="1" fontAlgn="base" hangingPunct="1">
              <a:spcBef>
                <a:spcPct val="0"/>
              </a:spcBef>
              <a:spcAft>
                <a:spcPct val="0"/>
              </a:spcAft>
              <a:defRPr sz="4400">
                <a:solidFill>
                  <a:schemeClr val="accent2"/>
                </a:solidFill>
                <a:latin typeface="Arial" charset="0"/>
              </a:defRPr>
            </a:lvl3pPr>
            <a:lvl4pPr algn="ctr" rtl="0" eaLnBrk="1" fontAlgn="base" hangingPunct="1">
              <a:spcBef>
                <a:spcPct val="0"/>
              </a:spcBef>
              <a:spcAft>
                <a:spcPct val="0"/>
              </a:spcAft>
              <a:defRPr sz="4400">
                <a:solidFill>
                  <a:schemeClr val="accent2"/>
                </a:solidFill>
                <a:latin typeface="Arial" charset="0"/>
              </a:defRPr>
            </a:lvl4pPr>
            <a:lvl5pPr algn="ctr" rtl="0" eaLnBrk="1" fontAlgn="base" hangingPunct="1">
              <a:spcBef>
                <a:spcPct val="0"/>
              </a:spcBef>
              <a:spcAft>
                <a:spcPct val="0"/>
              </a:spcAft>
              <a:defRPr sz="4400">
                <a:solidFill>
                  <a:schemeClr val="accent2"/>
                </a:solidFill>
                <a:latin typeface="Arial" charset="0"/>
              </a:defRPr>
            </a:lvl5pPr>
            <a:lvl6pPr marL="457200" algn="ctr" rtl="0" eaLnBrk="1" fontAlgn="base" hangingPunct="1">
              <a:spcBef>
                <a:spcPct val="0"/>
              </a:spcBef>
              <a:spcAft>
                <a:spcPct val="0"/>
              </a:spcAft>
              <a:defRPr sz="4400">
                <a:solidFill>
                  <a:schemeClr val="accent2"/>
                </a:solidFill>
                <a:latin typeface="Arial" charset="0"/>
              </a:defRPr>
            </a:lvl6pPr>
            <a:lvl7pPr marL="914400" algn="ctr" rtl="0" eaLnBrk="1" fontAlgn="base" hangingPunct="1">
              <a:spcBef>
                <a:spcPct val="0"/>
              </a:spcBef>
              <a:spcAft>
                <a:spcPct val="0"/>
              </a:spcAft>
              <a:defRPr sz="4400">
                <a:solidFill>
                  <a:schemeClr val="accent2"/>
                </a:solidFill>
                <a:latin typeface="Arial" charset="0"/>
              </a:defRPr>
            </a:lvl7pPr>
            <a:lvl8pPr marL="1371600" algn="ctr" rtl="0" eaLnBrk="1" fontAlgn="base" hangingPunct="1">
              <a:spcBef>
                <a:spcPct val="0"/>
              </a:spcBef>
              <a:spcAft>
                <a:spcPct val="0"/>
              </a:spcAft>
              <a:defRPr sz="4400">
                <a:solidFill>
                  <a:schemeClr val="accent2"/>
                </a:solidFill>
                <a:latin typeface="Arial" charset="0"/>
              </a:defRPr>
            </a:lvl8pPr>
            <a:lvl9pPr marL="1828800" algn="ctr" rtl="0" eaLnBrk="1" fontAlgn="base" hangingPunct="1">
              <a:spcBef>
                <a:spcPct val="0"/>
              </a:spcBef>
              <a:spcAft>
                <a:spcPct val="0"/>
              </a:spcAft>
              <a:defRPr sz="4400">
                <a:solidFill>
                  <a:schemeClr val="accent2"/>
                </a:solidFill>
                <a:latin typeface="Arial" charset="0"/>
              </a:defRPr>
            </a:lvl9pPr>
          </a:lstStyle>
          <a:p>
            <a:pPr algn="l"/>
            <a:r>
              <a:rPr lang="en-ZA" sz="3200" b="1" i="1" dirty="0" smtClean="0">
                <a:solidFill>
                  <a:srgbClr val="5F8656"/>
                </a:solidFill>
              </a:rPr>
              <a:t>Dean of International Studies and Programs</a:t>
            </a:r>
          </a:p>
          <a:p>
            <a:r>
              <a:rPr lang="en-ZA" sz="3200" b="1" i="1" dirty="0" smtClean="0">
                <a:solidFill>
                  <a:srgbClr val="5F8656"/>
                </a:solidFill>
              </a:rPr>
              <a:t>Michigan State University</a:t>
            </a:r>
            <a:endParaRPr lang="en-US" sz="3200" b="1" i="1" dirty="0">
              <a:solidFill>
                <a:srgbClr val="5F8656"/>
              </a:solidFill>
            </a:endParaRPr>
          </a:p>
        </p:txBody>
      </p:sp>
      <p:pic>
        <p:nvPicPr>
          <p:cNvPr id="6" name="Picture 4" descr="http://www.nafsa.org/_/Image/_/riedinger_jeffrey_100x140.jp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3131840" y="1124744"/>
            <a:ext cx="2674295" cy="374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9853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681281" cy="1143000"/>
          </a:xfrm>
        </p:spPr>
        <p:txBody>
          <a:bodyPr/>
          <a:lstStyle/>
          <a:p>
            <a:pPr algn="l"/>
            <a:r>
              <a:rPr lang="en-US" dirty="0" smtClean="0"/>
              <a:t>Panel and Discussion </a:t>
            </a:r>
            <a:endParaRPr lang="en-US" dirty="0"/>
          </a:p>
        </p:txBody>
      </p:sp>
      <p:sp>
        <p:nvSpPr>
          <p:cNvPr id="3" name="Content Placeholder 2"/>
          <p:cNvSpPr>
            <a:spLocks noGrp="1"/>
          </p:cNvSpPr>
          <p:nvPr>
            <p:ph idx="1"/>
          </p:nvPr>
        </p:nvSpPr>
        <p:spPr>
          <a:xfrm>
            <a:off x="179512" y="980728"/>
            <a:ext cx="8784976" cy="5472608"/>
          </a:xfrm>
        </p:spPr>
        <p:txBody>
          <a:bodyPr/>
          <a:lstStyle/>
          <a:p>
            <a:r>
              <a:rPr lang="en-US" sz="2800" dirty="0" smtClean="0"/>
              <a:t>Overview of Sub-Saharan Africa</a:t>
            </a:r>
          </a:p>
          <a:p>
            <a:pPr marL="365125" indent="0">
              <a:buNone/>
            </a:pPr>
            <a:r>
              <a:rPr lang="en-US" sz="2400" b="1" dirty="0" smtClean="0"/>
              <a:t>Clara Priester </a:t>
            </a:r>
            <a:r>
              <a:rPr lang="en-US" sz="2000" b="1" dirty="0" smtClean="0"/>
              <a:t>- </a:t>
            </a:r>
            <a:r>
              <a:rPr lang="en-US" sz="2400" b="1" i="1" dirty="0" smtClean="0">
                <a:solidFill>
                  <a:schemeClr val="accent2"/>
                </a:solidFill>
              </a:rPr>
              <a:t>EducationUSA </a:t>
            </a:r>
            <a:r>
              <a:rPr lang="en-US" sz="2400" b="1" i="1" dirty="0">
                <a:solidFill>
                  <a:schemeClr val="accent2"/>
                </a:solidFill>
              </a:rPr>
              <a:t>Regional Director - East and Southern </a:t>
            </a:r>
            <a:r>
              <a:rPr lang="en-US" sz="2400" b="1" i="1" dirty="0" smtClean="0">
                <a:solidFill>
                  <a:schemeClr val="accent2"/>
                </a:solidFill>
              </a:rPr>
              <a:t>Africa</a:t>
            </a:r>
            <a:endParaRPr lang="en-US" sz="2000" b="1" dirty="0" smtClean="0"/>
          </a:p>
          <a:p>
            <a:r>
              <a:rPr lang="en-US" sz="2800" dirty="0" smtClean="0"/>
              <a:t>Africa and . . . </a:t>
            </a:r>
          </a:p>
          <a:p>
            <a:pPr marL="708025"/>
            <a:r>
              <a:rPr lang="en-US" sz="2400" b="1" dirty="0" smtClean="0">
                <a:solidFill>
                  <a:schemeClr val="accent2"/>
                </a:solidFill>
              </a:rPr>
              <a:t>Kennesaw State University</a:t>
            </a:r>
            <a:endParaRPr lang="en-US" sz="2400" b="1" dirty="0">
              <a:solidFill>
                <a:schemeClr val="accent2"/>
              </a:solidFill>
            </a:endParaRPr>
          </a:p>
          <a:p>
            <a:pPr marL="715963" indent="-715963">
              <a:buNone/>
            </a:pPr>
            <a:r>
              <a:rPr lang="en-US" sz="2400" dirty="0">
                <a:solidFill>
                  <a:schemeClr val="accent2"/>
                </a:solidFill>
              </a:rPr>
              <a:t>	</a:t>
            </a:r>
            <a:r>
              <a:rPr lang="en-ZA" sz="2400" b="1" dirty="0" smtClean="0"/>
              <a:t>Dr</a:t>
            </a:r>
            <a:r>
              <a:rPr lang="en-ZA" sz="2400" b="1" dirty="0"/>
              <a:t>. Daniel Paracka</a:t>
            </a:r>
            <a:r>
              <a:rPr lang="en-US" sz="2400" i="1" dirty="0" smtClean="0">
                <a:solidFill>
                  <a:schemeClr val="accent2"/>
                </a:solidFill>
              </a:rPr>
              <a:t>– </a:t>
            </a:r>
            <a:r>
              <a:rPr lang="en-ZA" sz="2400" i="1" dirty="0">
                <a:solidFill>
                  <a:schemeClr val="accent2"/>
                </a:solidFill>
              </a:rPr>
              <a:t>Director of Education </a:t>
            </a:r>
            <a:r>
              <a:rPr lang="en-ZA" sz="2400" i="1" dirty="0" smtClean="0">
                <a:solidFill>
                  <a:schemeClr val="accent2"/>
                </a:solidFill>
              </a:rPr>
              <a:t>Abroad</a:t>
            </a:r>
            <a:endParaRPr lang="en-US" sz="3200" dirty="0" smtClean="0"/>
          </a:p>
          <a:p>
            <a:pPr marL="715963" lvl="1" indent="-350838">
              <a:buSzPct val="125000"/>
              <a:buFont typeface="Arial" pitchFamily="34" charset="0"/>
              <a:buChar char="•"/>
            </a:pPr>
            <a:r>
              <a:rPr lang="en-US" sz="2400" b="1" dirty="0" smtClean="0"/>
              <a:t>Michigan State University</a:t>
            </a:r>
          </a:p>
          <a:p>
            <a:pPr marL="715963" indent="-715963">
              <a:buNone/>
            </a:pPr>
            <a:r>
              <a:rPr lang="en-US" sz="2400" b="1" dirty="0"/>
              <a:t>	</a:t>
            </a:r>
            <a:r>
              <a:rPr lang="en-ZA" sz="2400" b="1" dirty="0"/>
              <a:t>Dr. Jeffrey M. </a:t>
            </a:r>
            <a:r>
              <a:rPr lang="en-ZA" sz="2400" b="1" dirty="0" smtClean="0"/>
              <a:t>Riedinger</a:t>
            </a:r>
            <a:r>
              <a:rPr lang="en-ZA" sz="2400" i="1" dirty="0" smtClean="0">
                <a:solidFill>
                  <a:schemeClr val="accent2"/>
                </a:solidFill>
              </a:rPr>
              <a:t>– </a:t>
            </a:r>
            <a:r>
              <a:rPr lang="en-ZA" sz="2400" i="1" dirty="0">
                <a:solidFill>
                  <a:schemeClr val="accent2"/>
                </a:solidFill>
              </a:rPr>
              <a:t>Dean of International Studies and </a:t>
            </a:r>
            <a:r>
              <a:rPr lang="en-ZA" sz="2400" i="1" dirty="0" smtClean="0">
                <a:solidFill>
                  <a:schemeClr val="accent2"/>
                </a:solidFill>
              </a:rPr>
              <a:t>Programs</a:t>
            </a:r>
            <a:endParaRPr lang="en-US" sz="2400" b="1" dirty="0"/>
          </a:p>
          <a:p>
            <a:pPr marL="715963" indent="-350838"/>
            <a:r>
              <a:rPr lang="en-US" sz="2400" b="1" dirty="0" smtClean="0">
                <a:solidFill>
                  <a:schemeClr val="accent2"/>
                </a:solidFill>
              </a:rPr>
              <a:t>Bryn Mawr College </a:t>
            </a:r>
          </a:p>
          <a:p>
            <a:pPr marL="715963" lvl="0" indent="-715963">
              <a:buNone/>
            </a:pPr>
            <a:r>
              <a:rPr lang="en-US" sz="2400" b="1" dirty="0" smtClean="0"/>
              <a:t>	Dr</a:t>
            </a:r>
            <a:r>
              <a:rPr lang="en-US" sz="2400" b="1" dirty="0"/>
              <a:t>. Susan </a:t>
            </a:r>
            <a:r>
              <a:rPr lang="en-US" sz="2400" b="1" dirty="0" smtClean="0"/>
              <a:t>Sutton- </a:t>
            </a:r>
            <a:r>
              <a:rPr lang="en-US" sz="2400" i="1" dirty="0" smtClean="0">
                <a:solidFill>
                  <a:schemeClr val="accent2"/>
                </a:solidFill>
              </a:rPr>
              <a:t>Senior </a:t>
            </a:r>
            <a:r>
              <a:rPr lang="en-US" sz="2400" i="1" dirty="0">
                <a:solidFill>
                  <a:schemeClr val="accent2"/>
                </a:solidFill>
              </a:rPr>
              <a:t>Advisor for </a:t>
            </a:r>
            <a:r>
              <a:rPr lang="en-US" sz="2400" i="1" dirty="0" smtClean="0">
                <a:solidFill>
                  <a:schemeClr val="accent2"/>
                </a:solidFill>
              </a:rPr>
              <a:t>Internationalization</a:t>
            </a:r>
            <a:endParaRPr lang="en-ZA" dirty="0"/>
          </a:p>
          <a:p>
            <a:r>
              <a:rPr lang="en-ZA" sz="2800" dirty="0" smtClean="0"/>
              <a:t>EducationUSA</a:t>
            </a:r>
            <a:endParaRPr lang="en-US" sz="2800" dirty="0" smtClean="0"/>
          </a:p>
          <a:p>
            <a:endParaRPr lang="en-US" dirty="0" smtClean="0"/>
          </a:p>
          <a:p>
            <a:pPr lvl="1"/>
            <a:endParaRPr lang="en-ZA"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899592" y="380999"/>
            <a:ext cx="8077200" cy="646331"/>
          </a:xfrm>
          <a:prstGeom prst="rect">
            <a:avLst/>
          </a:prstGeom>
          <a:noFill/>
          <a:ln w="9525">
            <a:noFill/>
            <a:miter lim="800000"/>
            <a:headEnd/>
            <a:tailEnd/>
          </a:ln>
          <a:effectLst/>
        </p:spPr>
        <p:txBody>
          <a:bodyPr>
            <a:spAutoFit/>
          </a:bodyPr>
          <a:lstStyle/>
          <a:p>
            <a:pPr>
              <a:spcBef>
                <a:spcPct val="50000"/>
              </a:spcBef>
            </a:pPr>
            <a:r>
              <a:rPr lang="en-US" sz="3600" b="1" dirty="0" smtClean="0">
                <a:solidFill>
                  <a:srgbClr val="5F8656"/>
                </a:solidFill>
                <a:effectLst>
                  <a:outerShdw blurRad="38100" dist="38100" dir="2700000" algn="tl">
                    <a:srgbClr val="000000"/>
                  </a:outerShdw>
                </a:effectLst>
              </a:rPr>
              <a:t>Transformative Program Goals</a:t>
            </a:r>
          </a:p>
        </p:txBody>
      </p:sp>
      <p:pic>
        <p:nvPicPr>
          <p:cNvPr id="59407" name="Picture 15" descr="Hauling Wate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917000" y="3055143"/>
            <a:ext cx="1908175" cy="2881313"/>
          </a:xfrm>
          <a:prstGeom prst="rect">
            <a:avLst/>
          </a:prstGeom>
          <a:ln w="38100" cap="sq">
            <a:solidFill>
              <a:srgbClr val="5F8656"/>
            </a:solidFill>
            <a:prstDash val="solid"/>
            <a:miter lim="800000"/>
          </a:ln>
          <a:effectLst>
            <a:outerShdw blurRad="50800" dist="38100" dir="2700000" algn="tl" rotWithShape="0">
              <a:srgbClr val="000000">
                <a:alpha val="43000"/>
              </a:srgbClr>
            </a:outerShdw>
          </a:effectLst>
        </p:spPr>
      </p:pic>
      <p:pic>
        <p:nvPicPr>
          <p:cNvPr id="9" name="Picture 8" descr="City Traffic"/>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81000" y="1828800"/>
            <a:ext cx="2087563" cy="3124200"/>
          </a:xfrm>
          <a:prstGeom prst="rect">
            <a:avLst/>
          </a:prstGeom>
          <a:ln w="38100" cap="sq">
            <a:solidFill>
              <a:srgbClr val="5F8656"/>
            </a:solidFill>
            <a:prstDash val="solid"/>
            <a:miter lim="800000"/>
          </a:ln>
          <a:effectLst>
            <a:outerShdw blurRad="50800" dist="38100" dir="2700000" algn="tl" rotWithShape="0">
              <a:srgbClr val="000000">
                <a:alpha val="43000"/>
              </a:srgbClr>
            </a:outerShdw>
          </a:effectLst>
        </p:spPr>
      </p:pic>
      <p:sp>
        <p:nvSpPr>
          <p:cNvPr id="10" name="Rectangle 6"/>
          <p:cNvSpPr txBox="1">
            <a:spLocks noChangeArrowheads="1"/>
          </p:cNvSpPr>
          <p:nvPr/>
        </p:nvSpPr>
        <p:spPr bwMode="auto">
          <a:xfrm>
            <a:off x="2514600" y="1219200"/>
            <a:ext cx="5867400" cy="18359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SzPct val="60000"/>
              <a:tabLst/>
              <a:defRPr/>
            </a:pPr>
            <a:r>
              <a:rPr kumimoji="0" lang="en-US" sz="2400" b="1" i="0" u="none" strike="noStrike" kern="0" cap="none" spc="0" normalizeH="0" baseline="0" noProof="0" dirty="0" smtClean="0">
                <a:ln>
                  <a:noFill/>
                </a:ln>
                <a:effectLst/>
                <a:uLnTx/>
                <a:uFillTx/>
                <a:latin typeface="+mn-lt"/>
              </a:rPr>
              <a:t>Deeper </a:t>
            </a:r>
            <a:r>
              <a:rPr kumimoji="0" lang="en-US" sz="2400" b="1" i="0" u="none" strike="noStrike" kern="0" cap="none" spc="0" normalizeH="0" noProof="0" dirty="0" smtClean="0">
                <a:ln>
                  <a:noFill/>
                </a:ln>
                <a:effectLst/>
                <a:uLnTx/>
                <a:uFillTx/>
                <a:latin typeface="+mn-lt"/>
              </a:rPr>
              <a:t>understandings of causes and solutions to poverty</a:t>
            </a:r>
            <a:endParaRPr kumimoji="0" lang="en-US" sz="1600" b="1" i="0" u="none" strike="noStrike" kern="0" cap="none" spc="0" normalizeH="0" baseline="0" noProof="0" dirty="0" smtClean="0">
              <a:ln>
                <a:noFill/>
              </a:ln>
              <a:effectLst/>
              <a:uLnTx/>
              <a:uFillTx/>
              <a:latin typeface="+mn-lt"/>
            </a:endParaRPr>
          </a:p>
          <a:p>
            <a:pPr marL="342900" lvl="0" indent="-342900" eaLnBrk="1" hangingPunct="1">
              <a:spcBef>
                <a:spcPct val="20000"/>
              </a:spcBef>
              <a:buSzPct val="60000"/>
              <a:buFont typeface="Wingdings" pitchFamily="2" charset="2"/>
              <a:buChar char="§"/>
              <a:defRPr/>
            </a:pPr>
            <a:r>
              <a:rPr lang="en-US" sz="2400" b="1" kern="0" dirty="0" smtClean="0"/>
              <a:t>Recognition of affluence and privilege in U.S. and global North</a:t>
            </a:r>
          </a:p>
          <a:p>
            <a:pPr marL="342900" lvl="0" indent="-342900" eaLnBrk="1" hangingPunct="1">
              <a:spcBef>
                <a:spcPct val="20000"/>
              </a:spcBef>
              <a:buSzPct val="60000"/>
              <a:buFont typeface="Wingdings" pitchFamily="2" charset="2"/>
              <a:buChar char="§"/>
              <a:defRPr/>
            </a:pPr>
            <a:endParaRPr lang="en-US" sz="2400" b="1" kern="0" dirty="0" smtClean="0"/>
          </a:p>
          <a:p>
            <a:pPr marL="342900" lvl="0" indent="-342900" eaLnBrk="1" hangingPunct="1">
              <a:spcBef>
                <a:spcPct val="20000"/>
              </a:spcBef>
              <a:buSzPct val="60000"/>
              <a:defRPr/>
            </a:pPr>
            <a:endParaRPr lang="en-US" sz="2000" b="1" kern="0" dirty="0"/>
          </a:p>
          <a:p>
            <a:pPr marL="342900" lvl="0" indent="-342900" eaLnBrk="1" hangingPunct="1">
              <a:spcBef>
                <a:spcPct val="20000"/>
              </a:spcBef>
              <a:buSzPct val="60000"/>
              <a:buFont typeface="Wingdings" pitchFamily="2" charset="2"/>
              <a:buChar char="§"/>
              <a:defRPr/>
            </a:pPr>
            <a:endParaRPr lang="en-US" sz="2800" kern="0" dirty="0"/>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600" b="1" i="0" u="none" strike="noStrike" kern="0" cap="none" spc="0" normalizeH="0" baseline="0" noProof="0" dirty="0" smtClean="0">
              <a:ln>
                <a:noFill/>
              </a:ln>
              <a:effectLst/>
              <a:uLnTx/>
              <a:uFillTx/>
              <a:latin typeface="+mn-lt"/>
              <a:ea typeface="+mn-ea"/>
              <a:cs typeface="+mn-cs"/>
            </a:endParaRPr>
          </a:p>
        </p:txBody>
      </p:sp>
      <p:sp>
        <p:nvSpPr>
          <p:cNvPr id="11" name="Rectangle 6"/>
          <p:cNvSpPr txBox="1">
            <a:spLocks noChangeArrowheads="1"/>
          </p:cNvSpPr>
          <p:nvPr/>
        </p:nvSpPr>
        <p:spPr bwMode="auto">
          <a:xfrm>
            <a:off x="2614072" y="3742060"/>
            <a:ext cx="3962400" cy="2421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endParaRPr lang="en-US" sz="2400" b="1" kern="0" dirty="0">
              <a:latin typeface="+mn-lt"/>
            </a:endParaRPr>
          </a:p>
          <a:p>
            <a:pPr marL="342900" lvl="0" indent="-342900" eaLnBrk="1" hangingPunct="1">
              <a:spcBef>
                <a:spcPct val="20000"/>
              </a:spcBef>
              <a:buSzPct val="60000"/>
              <a:buFont typeface="Wingdings" pitchFamily="2" charset="2"/>
              <a:buChar char="§"/>
            </a:pPr>
            <a:r>
              <a:rPr kumimoji="0" lang="en-US" sz="2400" b="1" i="0" u="none" strike="noStrike" kern="0" cap="none" spc="0" normalizeH="0" noProof="0" dirty="0" smtClean="0">
                <a:ln>
                  <a:noFill/>
                </a:ln>
                <a:effectLst/>
                <a:uLnTx/>
                <a:uFillTx/>
                <a:latin typeface="+mn-lt"/>
              </a:rPr>
              <a:t>Recognition of</a:t>
            </a:r>
            <a:r>
              <a:rPr lang="en-US" sz="2400" b="1" kern="0" dirty="0" smtClean="0"/>
              <a:t> local people’s actions, empowerment, and agency in diverse circumstances</a:t>
            </a:r>
          </a:p>
          <a:p>
            <a:pPr marL="342900" lvl="0" indent="-342900" eaLnBrk="1" hangingPunct="1">
              <a:spcBef>
                <a:spcPct val="20000"/>
              </a:spcBef>
              <a:buSzPct val="60000"/>
              <a:buFont typeface="Wingdings" pitchFamily="2" charset="2"/>
              <a:buChar char="§"/>
            </a:pPr>
            <a:endParaRPr lang="en-US" sz="2400" b="1" kern="0" dirty="0" smtClean="0"/>
          </a:p>
          <a:p>
            <a:pPr marL="342900" lvl="0" indent="-342900" eaLnBrk="1" hangingPunct="1">
              <a:spcBef>
                <a:spcPct val="20000"/>
              </a:spcBef>
              <a:buSzPct val="60000"/>
              <a:buFont typeface="Wingdings" pitchFamily="2" charset="2"/>
              <a:buChar char="§"/>
            </a:pPr>
            <a:endParaRPr lang="en-US" sz="2400" b="1" kern="0" dirty="0" smtClean="0"/>
          </a:p>
          <a:p>
            <a:pPr marL="342900" lvl="0" indent="-342900" eaLnBrk="1" hangingPunct="1">
              <a:spcBef>
                <a:spcPct val="20000"/>
              </a:spcBef>
              <a:buSzPct val="60000"/>
              <a:buFont typeface="Wingdings" pitchFamily="2" charset="2"/>
              <a:buChar char="§"/>
            </a:pPr>
            <a:endParaRPr lang="en-US" sz="2400" b="1" kern="0" dirty="0" smtClean="0"/>
          </a:p>
          <a:p>
            <a:pPr marL="342900" lvl="0" indent="-342900" eaLnBrk="1" hangingPunct="1">
              <a:spcBef>
                <a:spcPct val="20000"/>
              </a:spcBef>
              <a:buSzPct val="60000"/>
              <a:buFont typeface="Wingdings" pitchFamily="2" charset="2"/>
              <a:buChar char="§"/>
            </a:pPr>
            <a:endParaRPr kumimoji="0" lang="en-US" sz="2400" b="1" i="0" u="none" strike="noStrike" kern="0" cap="none" spc="0" normalizeH="0" noProof="0" dirty="0">
              <a:ln>
                <a:noFill/>
              </a:ln>
              <a:effectLst/>
              <a:uLnTx/>
              <a:uFillTx/>
              <a:latin typeface="+mn-lt"/>
            </a:endParaRPr>
          </a:p>
          <a:p>
            <a:pPr marL="342900" lvl="0" indent="-342900" eaLnBrk="1" hangingPunct="1">
              <a:spcBef>
                <a:spcPct val="20000"/>
              </a:spcBef>
              <a:buSzPct val="60000"/>
              <a:buFont typeface="Wingdings" pitchFamily="2" charset="2"/>
              <a:buChar char="§"/>
            </a:pPr>
            <a:endParaRPr kumimoji="0" lang="en-US" sz="2400" b="1" i="0" u="none" strike="noStrike" kern="0" cap="none" spc="0" normalizeH="0" noProof="0" dirty="0" smtClean="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endParaRPr kumimoji="0" lang="en-US" sz="2400" b="1" i="0" u="none" strike="noStrike" kern="0" cap="none" spc="0" normalizeH="0" noProof="0" dirty="0" smtClean="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endParaRPr kumimoji="0" lang="en-US" b="1" i="0" u="none" strike="noStrike" kern="0" cap="none" spc="0" normalizeH="0" baseline="0" noProof="0" dirty="0" smtClean="0">
              <a:ln>
                <a:noFill/>
              </a:ln>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SzTx/>
              <a:tabLst/>
              <a:defRPr/>
            </a:pPr>
            <a:endParaRPr kumimoji="0" lang="en-US" sz="2000"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endParaRPr kumimoji="0" lang="en-US" sz="2000" b="1" i="0" u="none" strike="noStrike" kern="0" cap="none" spc="0" normalizeH="0" baseline="0" noProof="0" dirty="0" smtClean="0">
              <a:ln>
                <a:noFill/>
              </a:ln>
              <a:effectLst/>
              <a:uLnTx/>
              <a:uFillTx/>
              <a:latin typeface="+mn-lt"/>
              <a:ea typeface="+mn-ea"/>
              <a:cs typeface="+mn-cs"/>
            </a:endParaRPr>
          </a:p>
          <a:p>
            <a:pPr marL="742950" lvl="1" indent="-285750" eaLnBrk="1" hangingPunct="1">
              <a:spcBef>
                <a:spcPct val="20000"/>
              </a:spcBef>
              <a:defRPr/>
            </a:pPr>
            <a:endParaRPr lang="en-US" sz="2000" b="1" kern="0" dirty="0"/>
          </a:p>
          <a:p>
            <a:pPr marL="342900" lvl="0" indent="-342900" eaLnBrk="1" hangingPunct="1">
              <a:spcBef>
                <a:spcPct val="20000"/>
              </a:spcBef>
              <a:buSzPct val="60000"/>
              <a:buFont typeface="Wingdings" pitchFamily="2" charset="2"/>
              <a:buChar char="§"/>
              <a:defRPr/>
            </a:pPr>
            <a:endParaRPr lang="en-US" sz="2800" kern="0" dirty="0"/>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600" b="1" i="0" u="none" strike="noStrike" kern="0" cap="none" spc="0" normalizeH="0" baseline="0" noProof="0" dirty="0" smtClean="0">
              <a:ln>
                <a:noFill/>
              </a:ln>
              <a:effectLst/>
              <a:uLnTx/>
              <a:uFillTx/>
              <a:latin typeface="+mn-lt"/>
              <a:ea typeface="+mn-ea"/>
              <a:cs typeface="+mn-cs"/>
            </a:endParaRPr>
          </a:p>
        </p:txBody>
      </p:sp>
      <p:sp>
        <p:nvSpPr>
          <p:cNvPr id="12" name="Rectangle 6"/>
          <p:cNvSpPr txBox="1">
            <a:spLocks noChangeArrowheads="1"/>
          </p:cNvSpPr>
          <p:nvPr/>
        </p:nvSpPr>
        <p:spPr bwMode="auto">
          <a:xfrm>
            <a:off x="2627784" y="2947627"/>
            <a:ext cx="4326984" cy="12014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spcBef>
                <a:spcPct val="20000"/>
              </a:spcBef>
              <a:buSzPct val="60000"/>
            </a:pPr>
            <a:r>
              <a:rPr lang="en-US" sz="2400" b="1" kern="0" dirty="0" smtClean="0">
                <a:latin typeface="+mn-lt"/>
              </a:rPr>
              <a:t>Awareness of self and of position as U.S. college students</a:t>
            </a:r>
            <a:endParaRPr kumimoji="0" lang="en-US" sz="2400" b="1" i="0" u="none" strike="noStrike" kern="0" cap="none" spc="0" normalizeH="0" noProof="0" dirty="0" smtClean="0">
              <a:ln>
                <a:noFill/>
              </a:ln>
              <a:effectLst/>
              <a:uLnTx/>
              <a:uFillTx/>
              <a:latin typeface="+mn-lt"/>
            </a:endParaRPr>
          </a:p>
          <a:p>
            <a:pPr marR="0" lvl="0" algn="l" defTabSz="914400" rtl="0" eaLnBrk="1" fontAlgn="base" latinLnBrk="0" hangingPunct="1">
              <a:lnSpc>
                <a:spcPct val="100000"/>
              </a:lnSpc>
              <a:spcBef>
                <a:spcPct val="20000"/>
              </a:spcBef>
              <a:spcAft>
                <a:spcPct val="0"/>
              </a:spcAft>
              <a:buSzPct val="60000"/>
              <a:tabLst/>
              <a:defRPr/>
            </a:pPr>
            <a:endParaRPr kumimoji="0" lang="en-US" b="1" i="0" u="none" strike="noStrike" kern="0" cap="none" spc="0" normalizeH="0" baseline="0" noProof="0" dirty="0" smtClean="0">
              <a:ln>
                <a:noFill/>
              </a:ln>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SzTx/>
              <a:tabLst/>
              <a:defRPr/>
            </a:pPr>
            <a:endParaRPr kumimoji="0" lang="en-US" sz="2400"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endParaRPr kumimoji="0" lang="en-US" sz="2000" b="1" i="0" u="none" strike="noStrike" kern="0" cap="none" spc="0" normalizeH="0" baseline="0" noProof="0" dirty="0" smtClean="0">
              <a:ln>
                <a:noFill/>
              </a:ln>
              <a:effectLst/>
              <a:uLnTx/>
              <a:uFillTx/>
              <a:latin typeface="+mn-lt"/>
              <a:ea typeface="+mn-ea"/>
              <a:cs typeface="+mn-cs"/>
            </a:endParaRPr>
          </a:p>
          <a:p>
            <a:pPr marL="742950" lvl="1" indent="-285750" eaLnBrk="1" hangingPunct="1">
              <a:spcBef>
                <a:spcPct val="20000"/>
              </a:spcBef>
              <a:defRPr/>
            </a:pPr>
            <a:endParaRPr lang="en-US" sz="2000" b="1" kern="0" dirty="0"/>
          </a:p>
          <a:p>
            <a:pPr marL="342900" lvl="0" indent="-342900" eaLnBrk="1" hangingPunct="1">
              <a:spcBef>
                <a:spcPct val="20000"/>
              </a:spcBef>
              <a:buSzPct val="60000"/>
              <a:buFont typeface="Wingdings" pitchFamily="2" charset="2"/>
              <a:buChar char="§"/>
              <a:defRPr/>
            </a:pPr>
            <a:endParaRPr lang="en-US" sz="2800" kern="0" dirty="0"/>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600" b="1" i="0" u="none" strike="noStrike" kern="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xmlns="" val="3933481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066800" y="381000"/>
            <a:ext cx="8077200" cy="646331"/>
          </a:xfrm>
          <a:prstGeom prst="rect">
            <a:avLst/>
          </a:prstGeom>
          <a:noFill/>
          <a:ln w="9525">
            <a:noFill/>
            <a:miter lim="800000"/>
            <a:headEnd/>
            <a:tailEnd/>
          </a:ln>
          <a:effectLst/>
        </p:spPr>
        <p:txBody>
          <a:bodyPr>
            <a:spAutoFit/>
          </a:bodyPr>
          <a:lstStyle/>
          <a:p>
            <a:pPr>
              <a:spcBef>
                <a:spcPct val="50000"/>
              </a:spcBef>
            </a:pPr>
            <a:r>
              <a:rPr lang="en-US" sz="3600" b="1" dirty="0" smtClean="0">
                <a:solidFill>
                  <a:srgbClr val="5F8656"/>
                </a:solidFill>
                <a:effectLst>
                  <a:outerShdw blurRad="38100" dist="38100" dir="2700000" algn="tl">
                    <a:srgbClr val="000000"/>
                  </a:outerShdw>
                </a:effectLst>
              </a:rPr>
              <a:t>Thematic Goals</a:t>
            </a:r>
          </a:p>
        </p:txBody>
      </p:sp>
      <p:sp>
        <p:nvSpPr>
          <p:cNvPr id="10" name="Rectangle 6"/>
          <p:cNvSpPr txBox="1">
            <a:spLocks noChangeArrowheads="1"/>
          </p:cNvSpPr>
          <p:nvPr/>
        </p:nvSpPr>
        <p:spPr bwMode="auto">
          <a:xfrm>
            <a:off x="3176384" y="1268760"/>
            <a:ext cx="5715000"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SzPct val="60000"/>
              <a:tabLst/>
              <a:defRPr/>
            </a:pPr>
            <a:endParaRPr kumimoji="0" lang="en-US" sz="2400" b="1" i="0" u="none" strike="noStrike" kern="0" cap="none" spc="0" normalizeH="0" baseline="0" noProof="0" dirty="0" smtClean="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r>
              <a:rPr kumimoji="0" lang="en-US" sz="2400" b="1" i="0" u="none" strike="noStrike" kern="0" cap="none" spc="0" normalizeH="0" baseline="0" noProof="0" dirty="0" smtClean="0">
                <a:ln>
                  <a:noFill/>
                </a:ln>
                <a:effectLst/>
                <a:uLnTx/>
                <a:uFillTx/>
                <a:latin typeface="+mn-lt"/>
              </a:rPr>
              <a:t>How roles and rights to resources are gendered in various ways</a:t>
            </a:r>
            <a:r>
              <a:rPr kumimoji="0" lang="en-US" sz="2400" b="1" i="0" u="none" strike="noStrike" kern="0" cap="none" spc="0" normalizeH="0" noProof="0" dirty="0" smtClean="0">
                <a:ln>
                  <a:noFill/>
                </a:ln>
                <a:effectLst/>
                <a:uLnTx/>
                <a:uFillTx/>
                <a:latin typeface="+mn-lt"/>
              </a:rPr>
              <a:t> across different contexts, including NGO offices and local communities</a:t>
            </a:r>
            <a:endParaRPr kumimoji="0" lang="en-US" sz="2400" b="1" i="0" u="none" strike="noStrike" kern="0" cap="none" spc="0" normalizeH="0" baseline="0" noProof="0" dirty="0" smtClean="0">
              <a:ln>
                <a:noFill/>
              </a:ln>
              <a:effectLst/>
              <a:uLnTx/>
              <a:uFillTx/>
              <a:latin typeface="+mn-lt"/>
            </a:endParaRPr>
          </a:p>
          <a:p>
            <a:pPr marL="342900" lvl="0" indent="-342900" eaLnBrk="1" hangingPunct="1">
              <a:spcBef>
                <a:spcPct val="20000"/>
              </a:spcBef>
              <a:buSzPct val="60000"/>
              <a:buFont typeface="Wingdings" pitchFamily="2" charset="2"/>
              <a:buChar char="§"/>
              <a:defRPr/>
            </a:pPr>
            <a:r>
              <a:rPr lang="en-US" sz="2400" b="1" kern="0" dirty="0" smtClean="0"/>
              <a:t>How problem identification takes place and how resources flow from donor headquarters to local communities in Malawi</a:t>
            </a:r>
            <a:endParaRPr lang="en-US" sz="2400" b="1" kern="0" dirty="0"/>
          </a:p>
          <a:p>
            <a:pPr marL="342900" indent="-342900" eaLnBrk="1" hangingPunct="1">
              <a:spcBef>
                <a:spcPct val="20000"/>
              </a:spcBef>
              <a:buSzPct val="60000"/>
              <a:buFont typeface="Wingdings" pitchFamily="2" charset="2"/>
              <a:buChar char="§"/>
              <a:defRPr/>
            </a:pPr>
            <a:r>
              <a:rPr lang="en-US" sz="2400" b="1" kern="0" dirty="0" smtClean="0"/>
              <a:t>How ideas of development may differ amongst communities, organizations, families, and women and men</a:t>
            </a:r>
            <a:endParaRPr lang="en-US" sz="2400" b="1" kern="0" dirty="0"/>
          </a:p>
          <a:p>
            <a:pPr marL="342900" lvl="0" indent="-342900" eaLnBrk="1" hangingPunct="1">
              <a:spcBef>
                <a:spcPct val="20000"/>
              </a:spcBef>
              <a:buSzPct val="60000"/>
              <a:buFont typeface="Wingdings" pitchFamily="2" charset="2"/>
              <a:buChar char="§"/>
              <a:defRPr/>
            </a:pPr>
            <a:endParaRPr lang="en-US" sz="2400" b="1" kern="0" dirty="0" smtClean="0"/>
          </a:p>
          <a:p>
            <a:pPr marL="342900" lvl="0" indent="-342900" eaLnBrk="1" hangingPunct="1">
              <a:spcBef>
                <a:spcPct val="20000"/>
              </a:spcBef>
              <a:buSzPct val="60000"/>
              <a:buFont typeface="Wingdings" pitchFamily="2" charset="2"/>
              <a:buChar char="§"/>
              <a:defRPr/>
            </a:pPr>
            <a:endParaRPr lang="en-US" sz="2400" b="1" kern="0" dirty="0" smtClean="0"/>
          </a:p>
          <a:p>
            <a:pPr marL="342900" lvl="0" indent="-342900" eaLnBrk="1" hangingPunct="1">
              <a:spcBef>
                <a:spcPct val="20000"/>
              </a:spcBef>
              <a:buSzPct val="60000"/>
              <a:defRPr/>
            </a:pPr>
            <a:endParaRPr lang="en-US" sz="2000" b="1" kern="0" dirty="0"/>
          </a:p>
          <a:p>
            <a:pPr marL="342900" lvl="0" indent="-342900" eaLnBrk="1" hangingPunct="1">
              <a:spcBef>
                <a:spcPct val="20000"/>
              </a:spcBef>
              <a:buSzPct val="60000"/>
              <a:buFont typeface="Wingdings" pitchFamily="2" charset="2"/>
              <a:buChar char="§"/>
              <a:defRPr/>
            </a:pPr>
            <a:endParaRPr lang="en-US" sz="2800" kern="0" dirty="0"/>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600" b="1" i="0" u="none" strike="noStrike" kern="0" cap="none" spc="0" normalizeH="0" baseline="0" noProof="0" dirty="0" smtClean="0">
              <a:ln>
                <a:noFill/>
              </a:ln>
              <a:effectLst/>
              <a:uLnTx/>
              <a:uFillTx/>
              <a:latin typeface="+mn-lt"/>
              <a:ea typeface="+mn-ea"/>
              <a:cs typeface="+mn-cs"/>
            </a:endParaRPr>
          </a:p>
        </p:txBody>
      </p:sp>
      <p:sp>
        <p:nvSpPr>
          <p:cNvPr id="7" name="Text Box 6"/>
          <p:cNvSpPr txBox="1">
            <a:spLocks noChangeArrowheads="1"/>
          </p:cNvSpPr>
          <p:nvPr/>
        </p:nvSpPr>
        <p:spPr bwMode="auto">
          <a:xfrm>
            <a:off x="577672" y="1138535"/>
            <a:ext cx="8540824" cy="523220"/>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5F8656"/>
                </a:solidFill>
                <a:effectLst>
                  <a:outerShdw blurRad="38100" dist="38100" dir="2700000" algn="tl">
                    <a:srgbClr val="000000"/>
                  </a:outerShdw>
                </a:effectLst>
              </a:rPr>
              <a:t>Students carry out research in NGOS to explore:</a:t>
            </a:r>
          </a:p>
        </p:txBody>
      </p:sp>
      <p:pic>
        <p:nvPicPr>
          <p:cNvPr id="8" name="Picture 9" descr="Women Farmer-Researche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8600" y="2492896"/>
            <a:ext cx="2971800" cy="2230438"/>
          </a:xfrm>
          <a:prstGeom prst="rect">
            <a:avLst/>
          </a:prstGeom>
          <a:ln w="38100" cap="sq">
            <a:solidFill>
              <a:srgbClr val="5F865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3683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066800" y="380999"/>
            <a:ext cx="8077200" cy="646331"/>
          </a:xfrm>
          <a:prstGeom prst="rect">
            <a:avLst/>
          </a:prstGeom>
          <a:noFill/>
          <a:ln w="9525">
            <a:noFill/>
            <a:miter lim="800000"/>
            <a:headEnd/>
            <a:tailEnd/>
          </a:ln>
          <a:effectLst/>
        </p:spPr>
        <p:txBody>
          <a:bodyPr>
            <a:spAutoFit/>
          </a:bodyPr>
          <a:lstStyle/>
          <a:p>
            <a:pPr>
              <a:spcBef>
                <a:spcPct val="50000"/>
              </a:spcBef>
            </a:pPr>
            <a:r>
              <a:rPr lang="en-US" sz="3600" b="1" dirty="0" smtClean="0">
                <a:solidFill>
                  <a:srgbClr val="5F8656"/>
                </a:solidFill>
                <a:effectLst>
                  <a:outerShdw blurRad="38100" dist="38100" dir="2700000" algn="tl">
                    <a:srgbClr val="000000"/>
                  </a:outerShdw>
                </a:effectLst>
              </a:rPr>
              <a:t>Program Structure</a:t>
            </a:r>
          </a:p>
        </p:txBody>
      </p:sp>
      <p:pic>
        <p:nvPicPr>
          <p:cNvPr id="59406" name="Picture 14" descr="City Centre, Lilongwe"/>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78720" y="2846804"/>
            <a:ext cx="3429000" cy="2571750"/>
          </a:xfrm>
          <a:prstGeom prst="rect">
            <a:avLst/>
          </a:prstGeom>
          <a:ln w="38100" cap="sq">
            <a:solidFill>
              <a:srgbClr val="5F8656"/>
            </a:solidFill>
            <a:prstDash val="solid"/>
            <a:miter lim="800000"/>
          </a:ln>
          <a:effectLst>
            <a:outerShdw blurRad="50800" dist="38100" dir="2700000" algn="tl" rotWithShape="0">
              <a:srgbClr val="000000">
                <a:alpha val="43000"/>
              </a:srgbClr>
            </a:outerShdw>
          </a:effectLst>
        </p:spPr>
      </p:pic>
      <p:sp>
        <p:nvSpPr>
          <p:cNvPr id="5" name="Rectangle 6"/>
          <p:cNvSpPr txBox="1">
            <a:spLocks noChangeArrowheads="1"/>
          </p:cNvSpPr>
          <p:nvPr/>
        </p:nvSpPr>
        <p:spPr bwMode="auto">
          <a:xfrm>
            <a:off x="457200" y="1143000"/>
            <a:ext cx="8229600" cy="2574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r>
              <a:rPr kumimoji="0" lang="en-US" sz="3200" b="1" i="0" u="none" strike="noStrike" kern="0" cap="none" spc="0" normalizeH="0" baseline="0" noProof="0" dirty="0" smtClean="0">
                <a:ln>
                  <a:noFill/>
                </a:ln>
                <a:effectLst/>
                <a:uLnTx/>
                <a:uFillTx/>
                <a:latin typeface="+mn-lt"/>
                <a:ea typeface="+mn-ea"/>
                <a:cs typeface="+mn-cs"/>
              </a:rPr>
              <a:t>10-credit program,</a:t>
            </a:r>
            <a:r>
              <a:rPr kumimoji="0" lang="en-US" sz="3200" b="1" i="0" u="none" strike="noStrike" kern="0" cap="none" spc="0" normalizeH="0" noProof="0" dirty="0" smtClean="0">
                <a:ln>
                  <a:noFill/>
                </a:ln>
                <a:effectLst/>
                <a:uLnTx/>
                <a:uFillTx/>
                <a:latin typeface="+mn-lt"/>
                <a:ea typeface="+mn-ea"/>
                <a:cs typeface="+mn-cs"/>
              </a:rPr>
              <a:t> Summer Semester</a:t>
            </a:r>
            <a:endParaRPr kumimoji="0" lang="en-US" sz="2000" b="1" i="0" u="none" strike="noStrike" kern="0" cap="none" spc="0" normalizeH="0" baseline="0" noProof="0" dirty="0" smtClean="0">
              <a:ln>
                <a:noFill/>
              </a:ln>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r>
              <a:rPr kumimoji="0" lang="en-US" sz="2800" b="1" i="0" u="none" strike="noStrike" kern="0" cap="none" spc="0" normalizeH="0" baseline="0" noProof="0" dirty="0" smtClean="0">
                <a:ln>
                  <a:noFill/>
                </a:ln>
                <a:effectLst/>
                <a:uLnTx/>
                <a:uFillTx/>
                <a:latin typeface="+mn-lt"/>
              </a:rPr>
              <a:t>4-credit classroom</a:t>
            </a:r>
            <a:r>
              <a:rPr lang="en-US" sz="2800" b="1" kern="0" dirty="0" smtClean="0">
                <a:latin typeface="+mn-lt"/>
              </a:rPr>
              <a:t>-based course in Malawi</a:t>
            </a:r>
            <a:endParaRPr kumimoji="0" lang="en-US" sz="1400"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r>
              <a:rPr kumimoji="0" lang="en-US" sz="2800" b="1" i="0" u="none" strike="noStrike" kern="0" cap="none" spc="0" normalizeH="0" baseline="0" noProof="0" dirty="0" smtClean="0">
                <a:ln>
                  <a:noFill/>
                </a:ln>
                <a:effectLst/>
                <a:uLnTx/>
                <a:uFillTx/>
                <a:latin typeface="+mn-lt"/>
              </a:rPr>
              <a:t>6-credit internship with graded academic component</a:t>
            </a: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r>
              <a:rPr kumimoji="0" lang="en-US" sz="3200" b="1" i="0" u="none" strike="noStrike" kern="0" cap="none" spc="0" normalizeH="0" baseline="0" noProof="0" dirty="0" smtClean="0">
                <a:ln>
                  <a:noFill/>
                </a:ln>
                <a:solidFill>
                  <a:srgbClr val="5F8656"/>
                </a:solidFill>
                <a:effectLst>
                  <a:outerShdw blurRad="38100" dist="38100" dir="2700000" algn="tl">
                    <a:srgbClr val="000000"/>
                  </a:outerShdw>
                </a:effectLst>
                <a:uLnTx/>
                <a:uFillTx/>
                <a:latin typeface="+mn-lt"/>
                <a:ea typeface="+mn-ea"/>
                <a:cs typeface="+mn-cs"/>
              </a:rPr>
              <a:t>10 weeks total</a:t>
            </a: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200" b="1" i="0" u="none" strike="noStrike" kern="0" cap="none" spc="0" normalizeH="0" baseline="0" noProof="0" dirty="0" smtClean="0">
              <a:ln>
                <a:noFill/>
              </a:ln>
              <a:solidFill>
                <a:srgbClr val="DDDDDD"/>
              </a:solidFill>
              <a:effectLst/>
              <a:uLnTx/>
              <a:uFillTx/>
              <a:latin typeface="+mn-lt"/>
              <a:ea typeface="+mn-ea"/>
              <a:cs typeface="+mn-cs"/>
            </a:endParaRPr>
          </a:p>
        </p:txBody>
      </p:sp>
      <p:pic>
        <p:nvPicPr>
          <p:cNvPr id="6" name="Picture 7" descr="Computer_Class"/>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34832" y="3717032"/>
            <a:ext cx="3149600" cy="2362200"/>
          </a:xfrm>
          <a:prstGeom prst="rect">
            <a:avLst/>
          </a:prstGeom>
          <a:ln w="38100" cap="sq">
            <a:solidFill>
              <a:srgbClr val="5F865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759880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eoLaurenHannahTwoMalawianStudents.JPG"/>
          <p:cNvPicPr>
            <a:picLocks noChangeAspect="1"/>
          </p:cNvPicPr>
          <p:nvPr/>
        </p:nvPicPr>
        <p:blipFill>
          <a:blip r:embed="rId3" cstate="email">
            <a:duotone>
              <a:prstClr val="black"/>
              <a:schemeClr val="accent6">
                <a:tint val="45000"/>
                <a:satMod val="400000"/>
              </a:schemeClr>
            </a:duotone>
            <a:lum bright="10000"/>
            <a:extLst>
              <a:ext uri="{28A0092B-C50C-407E-A947-70E740481C1C}">
                <a14:useLocalDpi xmlns:a14="http://schemas.microsoft.com/office/drawing/2010/main" xmlns=""/>
              </a:ext>
            </a:extLst>
          </a:blip>
          <a:srcRect/>
          <a:stretch>
            <a:fillRect/>
          </a:stretch>
        </p:blipFill>
        <p:spPr>
          <a:xfrm>
            <a:off x="5130592" y="734644"/>
            <a:ext cx="3810000" cy="2819400"/>
          </a:xfrm>
          <a:prstGeom prst="rect">
            <a:avLst/>
          </a:prstGeom>
          <a:ln w="38100" cap="sq">
            <a:solidFill>
              <a:srgbClr val="5F8656"/>
            </a:solidFill>
            <a:prstDash val="solid"/>
            <a:miter lim="800000"/>
          </a:ln>
          <a:effectLst>
            <a:outerShdw blurRad="50800" dist="38100" dir="2700000" algn="tl" rotWithShape="0">
              <a:srgbClr val="000000">
                <a:alpha val="43000"/>
              </a:srgbClr>
            </a:outerShdw>
          </a:effectLst>
        </p:spPr>
      </p:pic>
      <p:sp>
        <p:nvSpPr>
          <p:cNvPr id="59398" name="Text Box 6"/>
          <p:cNvSpPr txBox="1">
            <a:spLocks noChangeArrowheads="1"/>
          </p:cNvSpPr>
          <p:nvPr/>
        </p:nvSpPr>
        <p:spPr bwMode="auto">
          <a:xfrm>
            <a:off x="863392" y="411479"/>
            <a:ext cx="8077200" cy="707886"/>
          </a:xfrm>
          <a:prstGeom prst="rect">
            <a:avLst/>
          </a:prstGeom>
          <a:noFill/>
          <a:ln w="9525">
            <a:noFill/>
            <a:miter lim="800000"/>
            <a:headEnd/>
            <a:tailEnd/>
          </a:ln>
          <a:effectLst/>
        </p:spPr>
        <p:txBody>
          <a:bodyPr>
            <a:spAutoFit/>
          </a:bodyPr>
          <a:lstStyle/>
          <a:p>
            <a:pPr>
              <a:spcBef>
                <a:spcPct val="50000"/>
              </a:spcBef>
            </a:pPr>
            <a:r>
              <a:rPr lang="en-US" sz="4000" b="1" dirty="0" smtClean="0">
                <a:solidFill>
                  <a:srgbClr val="5F8656"/>
                </a:solidFill>
                <a:effectLst>
                  <a:outerShdw blurRad="38100" dist="114300" dir="20340000" algn="tl">
                    <a:srgbClr val="000000"/>
                  </a:outerShdw>
                </a:effectLst>
              </a:rPr>
              <a:t>Academic Context</a:t>
            </a:r>
          </a:p>
        </p:txBody>
      </p:sp>
      <p:sp>
        <p:nvSpPr>
          <p:cNvPr id="5" name="Rectangle 6"/>
          <p:cNvSpPr txBox="1">
            <a:spLocks noChangeArrowheads="1"/>
          </p:cNvSpPr>
          <p:nvPr/>
        </p:nvSpPr>
        <p:spPr bwMode="auto">
          <a:xfrm>
            <a:off x="323880" y="1467920"/>
            <a:ext cx="8534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r>
              <a:rPr lang="en-US" sz="2400" b="1" kern="0" dirty="0" smtClean="0">
                <a:latin typeface="+mn-lt"/>
              </a:rPr>
              <a:t>Interdisciplinary social </a:t>
            </a:r>
          </a:p>
          <a:p>
            <a:pPr marL="342900" marR="0" lvl="0" indent="-342900" algn="l" defTabSz="914400" rtl="0" eaLnBrk="1" fontAlgn="base" latinLnBrk="0" hangingPunct="1">
              <a:lnSpc>
                <a:spcPct val="100000"/>
              </a:lnSpc>
              <a:spcBef>
                <a:spcPct val="20000"/>
              </a:spcBef>
              <a:spcAft>
                <a:spcPct val="0"/>
              </a:spcAft>
              <a:buSzPct val="60000"/>
              <a:tabLst/>
              <a:defRPr/>
            </a:pPr>
            <a:r>
              <a:rPr lang="en-US" sz="2400" b="1" kern="0" dirty="0">
                <a:latin typeface="+mn-lt"/>
              </a:rPr>
              <a:t> </a:t>
            </a:r>
            <a:r>
              <a:rPr lang="en-US" sz="2400" b="1" kern="0" dirty="0" smtClean="0">
                <a:latin typeface="+mn-lt"/>
              </a:rPr>
              <a:t>   science course</a:t>
            </a:r>
            <a:endParaRPr kumimoji="0" lang="en-US"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r>
              <a:rPr lang="en-US" b="1" kern="0" noProof="0" dirty="0" smtClean="0">
                <a:latin typeface="+mn-lt"/>
              </a:rPr>
              <a:t>General focus on Africa</a:t>
            </a:r>
            <a:endParaRPr kumimoji="0" lang="en-US"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r>
              <a:rPr kumimoji="0" lang="en-US" b="1" i="0" u="none" strike="noStrike" kern="0" cap="none" spc="0" normalizeH="0" baseline="0" noProof="0" dirty="0" smtClean="0">
                <a:ln>
                  <a:noFill/>
                </a:ln>
                <a:effectLst/>
                <a:uLnTx/>
                <a:uFillTx/>
                <a:latin typeface="+mn-lt"/>
              </a:rPr>
              <a:t>Specific focus</a:t>
            </a:r>
            <a:r>
              <a:rPr kumimoji="0" lang="en-US" b="1" i="0" u="none" strike="noStrike" kern="0" cap="none" spc="0" normalizeH="0" noProof="0" dirty="0" smtClean="0">
                <a:ln>
                  <a:noFill/>
                </a:ln>
                <a:effectLst/>
                <a:uLnTx/>
                <a:uFillTx/>
                <a:latin typeface="+mn-lt"/>
              </a:rPr>
              <a:t> on Malawi</a:t>
            </a:r>
            <a:endParaRPr kumimoji="0" lang="en-US"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endParaRPr kumimoji="0" lang="en-US" b="1" i="0" u="none" strike="noStrike" kern="0" cap="none" spc="0" normalizeH="0" baseline="0" noProof="0" dirty="0" smtClean="0">
              <a:ln>
                <a:noFill/>
              </a:ln>
              <a:effectLst/>
              <a:uLnTx/>
              <a:uFillTx/>
              <a:latin typeface="+mn-lt"/>
              <a:ea typeface="+mn-ea"/>
              <a:cs typeface="+mn-cs"/>
            </a:endParaRPr>
          </a:p>
          <a:p>
            <a:pPr marL="342900" indent="-342900" eaLnBrk="1" hangingPunct="1">
              <a:spcBef>
                <a:spcPct val="20000"/>
              </a:spcBef>
              <a:buSzPct val="60000"/>
              <a:buFont typeface="Wingdings" pitchFamily="2" charset="2"/>
              <a:buChar char="§"/>
              <a:defRPr/>
            </a:pPr>
            <a:r>
              <a:rPr lang="en-US" sz="2400" b="1" kern="0" dirty="0" smtClean="0"/>
              <a:t>Daily course meetings</a:t>
            </a:r>
          </a:p>
          <a:p>
            <a:pPr marL="800100" lvl="1" indent="-342900" eaLnBrk="1" hangingPunct="1">
              <a:spcBef>
                <a:spcPct val="20000"/>
              </a:spcBef>
              <a:buSzPct val="60000"/>
              <a:buFont typeface="Wingdings" pitchFamily="2" charset="2"/>
              <a:buChar char="§"/>
              <a:defRPr/>
            </a:pPr>
            <a:r>
              <a:rPr lang="en-US" b="1" kern="0" dirty="0" smtClean="0"/>
              <a:t>Lead Professor: MSU Geography Department faculty member from Malawi</a:t>
            </a:r>
          </a:p>
          <a:p>
            <a:pPr marL="800100" lvl="1" indent="-342900" eaLnBrk="1" hangingPunct="1">
              <a:spcBef>
                <a:spcPct val="20000"/>
              </a:spcBef>
              <a:buSzPct val="60000"/>
              <a:buFont typeface="Wingdings" pitchFamily="2" charset="2"/>
              <a:buChar char="§"/>
              <a:defRPr/>
            </a:pPr>
            <a:r>
              <a:rPr lang="en-US" b="1" kern="0" dirty="0" smtClean="0"/>
              <a:t>Regular guest speakers from local universities and agencies; introductory language lessons</a:t>
            </a:r>
          </a:p>
          <a:p>
            <a:pPr marL="800100" lvl="1" indent="-342900" eaLnBrk="1" hangingPunct="1">
              <a:spcBef>
                <a:spcPct val="20000"/>
              </a:spcBef>
              <a:buSzPct val="60000"/>
              <a:defRPr/>
            </a:pPr>
            <a:endParaRPr lang="en-US" b="1" kern="0" dirty="0"/>
          </a:p>
          <a:p>
            <a:pPr marL="342900" lvl="0" indent="-342900" eaLnBrk="1" hangingPunct="1">
              <a:spcBef>
                <a:spcPct val="20000"/>
              </a:spcBef>
              <a:buSzPct val="60000"/>
              <a:buFont typeface="Wingdings" pitchFamily="2" charset="2"/>
              <a:buChar char="§"/>
              <a:defRPr/>
            </a:pPr>
            <a:r>
              <a:rPr lang="en-US" sz="2400" b="1" kern="0" dirty="0" smtClean="0"/>
              <a:t>Integration of week-long field trip with course content</a:t>
            </a:r>
            <a:endParaRPr lang="en-US" b="1" kern="0" dirty="0" smtClean="0"/>
          </a:p>
          <a:p>
            <a:pPr marL="742950" lvl="1" indent="-285750" eaLnBrk="1" hangingPunct="1">
              <a:spcBef>
                <a:spcPct val="20000"/>
              </a:spcBef>
              <a:defRPr/>
            </a:pPr>
            <a:endParaRPr lang="en-US" b="1" kern="0" dirty="0"/>
          </a:p>
          <a:p>
            <a:pPr marL="342900" lvl="0" indent="-342900" eaLnBrk="1" hangingPunct="1">
              <a:spcBef>
                <a:spcPct val="20000"/>
              </a:spcBef>
              <a:buSzPct val="60000"/>
              <a:buFont typeface="Wingdings" pitchFamily="2" charset="2"/>
              <a:buChar char="§"/>
              <a:defRPr/>
            </a:pPr>
            <a:endParaRPr lang="en-US" sz="2400" kern="0" dirty="0"/>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200" b="1" i="0" u="none" strike="noStrike" kern="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xmlns="" val="3243448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061512" y="404664"/>
            <a:ext cx="8077200" cy="646331"/>
          </a:xfrm>
          <a:prstGeom prst="rect">
            <a:avLst/>
          </a:prstGeom>
          <a:noFill/>
          <a:ln w="9525">
            <a:noFill/>
            <a:miter lim="800000"/>
            <a:headEnd/>
            <a:tailEnd/>
          </a:ln>
          <a:effectLst/>
        </p:spPr>
        <p:txBody>
          <a:bodyPr>
            <a:spAutoFit/>
          </a:bodyPr>
          <a:lstStyle/>
          <a:p>
            <a:pPr>
              <a:spcBef>
                <a:spcPct val="50000"/>
              </a:spcBef>
            </a:pPr>
            <a:r>
              <a:rPr lang="en-US" sz="3600" b="1" dirty="0" smtClean="0">
                <a:solidFill>
                  <a:srgbClr val="5F8656"/>
                </a:solidFill>
                <a:effectLst>
                  <a:outerShdw blurRad="38100" dist="38100" dir="2700000" algn="tl">
                    <a:srgbClr val="000000"/>
                  </a:outerShdw>
                </a:effectLst>
              </a:rPr>
              <a:t>Partnered Internship Models</a:t>
            </a:r>
          </a:p>
        </p:txBody>
      </p:sp>
      <p:sp>
        <p:nvSpPr>
          <p:cNvPr id="5" name="Rectangle 6"/>
          <p:cNvSpPr txBox="1">
            <a:spLocks noChangeArrowheads="1"/>
          </p:cNvSpPr>
          <p:nvPr/>
        </p:nvSpPr>
        <p:spPr bwMode="auto">
          <a:xfrm>
            <a:off x="304800" y="1371600"/>
            <a:ext cx="8534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SzPct val="60000"/>
              <a:tabLst/>
              <a:defRPr/>
            </a:pPr>
            <a:r>
              <a:rPr lang="en-US" b="1" kern="0" dirty="0" smtClean="0">
                <a:solidFill>
                  <a:schemeClr val="accent6">
                    <a:lumMod val="50000"/>
                  </a:schemeClr>
                </a:solidFill>
                <a:latin typeface="+mn-lt"/>
              </a:rPr>
              <a:t>	</a:t>
            </a:r>
            <a:r>
              <a:rPr lang="en-US" sz="2000" i="1" kern="0" dirty="0" smtClean="0">
                <a:latin typeface="+mn-lt"/>
              </a:rPr>
              <a:t>Student participants are placed in internships </a:t>
            </a:r>
            <a:r>
              <a:rPr lang="en-US" sz="2000" b="1" i="1" kern="0" dirty="0" smtClean="0">
                <a:latin typeface="+mn-lt"/>
              </a:rPr>
              <a:t>in pairs</a:t>
            </a:r>
            <a:r>
              <a:rPr lang="en-US" sz="2000" i="1" kern="0" dirty="0" smtClean="0">
                <a:latin typeface="+mn-lt"/>
              </a:rPr>
              <a:t> to encourage opportunities for discussion &amp; reflection during &amp; after the program.  Two models: </a:t>
            </a:r>
            <a:endParaRPr kumimoji="0" lang="en-US" sz="2400" b="1" i="0" u="none" strike="noStrike" kern="0" cap="none" spc="0" normalizeH="0" baseline="0" noProof="0" dirty="0" smtClean="0">
              <a:ln>
                <a:noFill/>
              </a:ln>
              <a:solidFill>
                <a:srgbClr val="DDDDDD"/>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SzPct val="60000"/>
              <a:tabLst/>
              <a:defRPr/>
            </a:pPr>
            <a:r>
              <a:rPr lang="en-US" sz="2400" b="1" kern="0" dirty="0" smtClean="0">
                <a:solidFill>
                  <a:srgbClr val="5F8656"/>
                </a:solidFill>
              </a:rPr>
              <a:t>1</a:t>
            </a:r>
            <a:r>
              <a:rPr lang="en-US" sz="2400" b="1" kern="0" dirty="0" smtClean="0"/>
              <a:t>. </a:t>
            </a:r>
            <a:r>
              <a:rPr lang="en-US" sz="2000" b="1" kern="0" dirty="0" smtClean="0"/>
              <a:t>U.S. students paired at international NGO in Malawi for 3 weeks &amp; local community NGO for 3 remaining weeks</a:t>
            </a:r>
          </a:p>
          <a:p>
            <a:pPr marL="800100" lvl="1" indent="-342900" eaLnBrk="1" hangingPunct="1">
              <a:spcBef>
                <a:spcPct val="20000"/>
              </a:spcBef>
              <a:buSzPct val="60000"/>
              <a:buFont typeface="Wingdings" pitchFamily="2" charset="2"/>
              <a:buChar char="§"/>
              <a:defRPr/>
            </a:pPr>
            <a:r>
              <a:rPr lang="en-US" b="1" kern="0" dirty="0" smtClean="0"/>
              <a:t>Opportunities for comparison of differing structures, activities  &amp; types of community level activities of two different organizations</a:t>
            </a:r>
          </a:p>
          <a:p>
            <a:pPr marL="800100" lvl="1" indent="-342900" eaLnBrk="1" hangingPunct="1">
              <a:spcBef>
                <a:spcPct val="20000"/>
              </a:spcBef>
              <a:buSzPct val="60000"/>
              <a:buFont typeface="Wingdings" pitchFamily="2" charset="2"/>
              <a:buChar char="§"/>
              <a:defRPr/>
            </a:pPr>
            <a:endParaRPr lang="en-US" b="1" kern="0" dirty="0"/>
          </a:p>
          <a:p>
            <a:pPr marL="342900" lvl="0" indent="-342900" eaLnBrk="1" hangingPunct="1">
              <a:spcBef>
                <a:spcPct val="20000"/>
              </a:spcBef>
              <a:buSzPct val="60000"/>
              <a:defRPr/>
            </a:pPr>
            <a:r>
              <a:rPr lang="en-US" sz="2400" b="1" kern="0" dirty="0" smtClean="0"/>
              <a:t>2. </a:t>
            </a:r>
            <a:r>
              <a:rPr lang="en-US" sz="2000" b="1" kern="0" dirty="0" smtClean="0"/>
              <a:t>U.S. students partnered with students at Bunda College of Agriculture in Malawi at NGOs for 6 weeks</a:t>
            </a:r>
          </a:p>
          <a:p>
            <a:pPr marL="742950" lvl="1" indent="-285750" eaLnBrk="1" hangingPunct="1">
              <a:spcBef>
                <a:spcPct val="20000"/>
              </a:spcBef>
              <a:buFont typeface="Wingdings" pitchFamily="2" charset="2"/>
              <a:buChar char="§"/>
              <a:defRPr/>
            </a:pPr>
            <a:r>
              <a:rPr lang="en-US" b="1" kern="0" dirty="0" smtClean="0"/>
              <a:t>Assistance with linguistic/cultural barriers</a:t>
            </a:r>
            <a:endParaRPr lang="en-US" b="1" kern="0" dirty="0"/>
          </a:p>
          <a:p>
            <a:pPr marL="742950" lvl="1" indent="-285750" eaLnBrk="1" hangingPunct="1">
              <a:spcBef>
                <a:spcPct val="20000"/>
              </a:spcBef>
              <a:buFont typeface="Wingdings" pitchFamily="2" charset="2"/>
              <a:buChar char="§"/>
              <a:defRPr/>
            </a:pPr>
            <a:r>
              <a:rPr lang="en-US" b="1" kern="0" dirty="0" smtClean="0"/>
              <a:t>Work partnerships give students insights into each others cultures and experiences</a:t>
            </a:r>
            <a:endParaRPr lang="en-US" b="1" kern="0" dirty="0"/>
          </a:p>
          <a:p>
            <a:pPr marL="342900" lvl="0" indent="-342900" eaLnBrk="1" hangingPunct="1">
              <a:spcBef>
                <a:spcPct val="20000"/>
              </a:spcBef>
              <a:buSzPct val="60000"/>
              <a:buFont typeface="Wingdings" pitchFamily="2" charset="2"/>
              <a:buChar char="§"/>
              <a:defRPr/>
            </a:pPr>
            <a:endParaRPr lang="en-US" sz="2400" kern="0" dirty="0">
              <a:solidFill>
                <a:srgbClr val="DDDDDD"/>
              </a:solidFill>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200" b="1" i="0" u="none" strike="noStrike" kern="0" cap="none" spc="0" normalizeH="0" baseline="0" noProof="0" dirty="0" smtClean="0">
              <a:ln>
                <a:noFill/>
              </a:ln>
              <a:solidFill>
                <a:srgbClr val="DDDDDD"/>
              </a:solidFill>
              <a:effectLst/>
              <a:uLnTx/>
              <a:uFillTx/>
              <a:latin typeface="+mn-lt"/>
              <a:ea typeface="+mn-ea"/>
              <a:cs typeface="+mn-cs"/>
            </a:endParaRPr>
          </a:p>
        </p:txBody>
      </p:sp>
    </p:spTree>
    <p:extLst>
      <p:ext uri="{BB962C8B-B14F-4D97-AF65-F5344CB8AC3E}">
        <p14:creationId xmlns:p14="http://schemas.microsoft.com/office/powerpoint/2010/main" xmlns="" val="2638993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066800" y="404664"/>
            <a:ext cx="8077200" cy="646331"/>
          </a:xfrm>
          <a:prstGeom prst="rect">
            <a:avLst/>
          </a:prstGeom>
          <a:noFill/>
          <a:ln w="9525">
            <a:noFill/>
            <a:miter lim="800000"/>
            <a:headEnd/>
            <a:tailEnd/>
          </a:ln>
          <a:effectLst/>
        </p:spPr>
        <p:txBody>
          <a:bodyPr>
            <a:spAutoFit/>
          </a:bodyPr>
          <a:lstStyle/>
          <a:p>
            <a:pPr>
              <a:spcBef>
                <a:spcPct val="50000"/>
              </a:spcBef>
            </a:pPr>
            <a:r>
              <a:rPr lang="en-US" sz="3600" b="1" dirty="0" smtClean="0">
                <a:solidFill>
                  <a:srgbClr val="5F8656"/>
                </a:solidFill>
                <a:effectLst>
                  <a:outerShdw blurRad="38100" dist="38100" dir="2700000" algn="tl">
                    <a:srgbClr val="000000"/>
                  </a:outerShdw>
                </a:effectLst>
              </a:rPr>
              <a:t>Highlight on Internships</a:t>
            </a:r>
          </a:p>
        </p:txBody>
      </p:sp>
      <p:sp>
        <p:nvSpPr>
          <p:cNvPr id="7" name="Rectangle 6"/>
          <p:cNvSpPr txBox="1">
            <a:spLocks noChangeArrowheads="1"/>
          </p:cNvSpPr>
          <p:nvPr/>
        </p:nvSpPr>
        <p:spPr bwMode="auto">
          <a:xfrm>
            <a:off x="457200" y="13716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
              <a:tabLst/>
              <a:defRPr/>
            </a:pPr>
            <a:r>
              <a:rPr kumimoji="0" lang="en-US" sz="2400" b="1" i="0" u="none" strike="noStrike" kern="0" cap="none" spc="0" normalizeH="0" baseline="0" noProof="0" dirty="0" smtClean="0">
                <a:ln>
                  <a:noFill/>
                </a:ln>
                <a:effectLst/>
                <a:uLnTx/>
                <a:uFillTx/>
                <a:latin typeface="+mn-lt"/>
                <a:ea typeface="+mn-ea"/>
                <a:cs typeface="+mn-cs"/>
              </a:rPr>
              <a:t>Students</a:t>
            </a:r>
            <a:r>
              <a:rPr kumimoji="0" lang="en-US" sz="2400" b="1" i="0" u="none" strike="noStrike" kern="0" cap="none" spc="0" normalizeH="0" noProof="0" dirty="0" smtClean="0">
                <a:ln>
                  <a:noFill/>
                </a:ln>
                <a:effectLst/>
                <a:uLnTx/>
                <a:uFillTx/>
                <a:latin typeface="+mn-lt"/>
                <a:ea typeface="+mn-ea"/>
                <a:cs typeface="+mn-cs"/>
              </a:rPr>
              <a:t> work full-time for six weeks in </a:t>
            </a:r>
            <a:r>
              <a:rPr lang="en-US" sz="2400" b="1" kern="0" dirty="0">
                <a:latin typeface="+mn-lt"/>
              </a:rPr>
              <a:t>n</a:t>
            </a:r>
            <a:r>
              <a:rPr kumimoji="0" lang="en-US" sz="2400" b="1" i="0" u="none" strike="noStrike" kern="0" cap="none" spc="0" normalizeH="0" noProof="0" dirty="0" smtClean="0">
                <a:ln>
                  <a:noFill/>
                </a:ln>
                <a:effectLst/>
                <a:uLnTx/>
                <a:uFillTx/>
                <a:latin typeface="+mn-lt"/>
                <a:ea typeface="+mn-ea"/>
                <a:cs typeface="+mn-cs"/>
              </a:rPr>
              <a:t>on-governmental organizations</a:t>
            </a:r>
            <a:endParaRPr kumimoji="0" lang="en-US" sz="1600" b="1" i="0" u="none" strike="noStrike" kern="0" cap="none" spc="0" normalizeH="0" baseline="0" noProof="0" dirty="0" smtClean="0">
              <a:ln>
                <a:noFill/>
              </a:ln>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SzTx/>
              <a:tabLst/>
              <a:defRPr/>
            </a:pPr>
            <a:endParaRPr kumimoji="0" lang="en-US"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r>
              <a:rPr kumimoji="0" lang="en-US" sz="2000" b="1" i="0" u="none" strike="noStrike" kern="0" cap="none" spc="0" normalizeH="0" baseline="0" noProof="0" dirty="0" smtClean="0">
                <a:ln>
                  <a:noFill/>
                </a:ln>
                <a:effectLst/>
                <a:uLnTx/>
                <a:uFillTx/>
                <a:latin typeface="+mn-lt"/>
              </a:rPr>
              <a:t>Direct observation of &amp; experience with NGO offices, activities,</a:t>
            </a:r>
            <a:r>
              <a:rPr kumimoji="0" lang="en-US" sz="2000" b="1" i="0" u="none" strike="noStrike" kern="0" cap="none" spc="0" normalizeH="0" noProof="0" dirty="0" smtClean="0">
                <a:ln>
                  <a:noFill/>
                </a:ln>
                <a:effectLst/>
                <a:uLnTx/>
                <a:uFillTx/>
                <a:latin typeface="+mn-lt"/>
              </a:rPr>
              <a:t> goals, &amp; funding streams</a:t>
            </a:r>
            <a:endParaRPr kumimoji="0" lang="en-US" sz="2000"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r>
              <a:rPr kumimoji="0" lang="en-US" sz="2000" b="1" i="0" u="none" strike="noStrike" kern="0" cap="none" spc="0" normalizeH="0" baseline="0" noProof="0" dirty="0" smtClean="0">
                <a:ln>
                  <a:noFill/>
                </a:ln>
                <a:effectLst/>
                <a:uLnTx/>
                <a:uFillTx/>
                <a:latin typeface="+mn-lt"/>
              </a:rPr>
              <a:t>Includes fieldwork in local</a:t>
            </a:r>
            <a:r>
              <a:rPr kumimoji="0" lang="en-US" sz="2000" b="1" i="0" u="none" strike="noStrike" kern="0" cap="none" spc="0" normalizeH="0" noProof="0" dirty="0" smtClean="0">
                <a:ln>
                  <a:noFill/>
                </a:ln>
                <a:effectLst/>
                <a:uLnTx/>
                <a:uFillTx/>
                <a:latin typeface="+mn-lt"/>
              </a:rPr>
              <a:t> communities</a:t>
            </a:r>
            <a:endParaRPr kumimoji="0" lang="en-US" sz="2000" b="1" i="0" u="none" strike="noStrike" kern="0" cap="none" spc="0" normalizeH="0" baseline="0" noProof="0" dirty="0" smtClean="0">
              <a:ln>
                <a:noFill/>
              </a:ln>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endParaRPr kumimoji="0" lang="en-US" b="1" i="0" u="none" strike="noStrike" kern="0" cap="none" spc="0" normalizeH="0" baseline="0" noProof="0" dirty="0" smtClean="0">
              <a:ln>
                <a:noFill/>
              </a:ln>
              <a:effectLst/>
              <a:uLnTx/>
              <a:uFillTx/>
              <a:latin typeface="+mn-lt"/>
              <a:ea typeface="+mn-ea"/>
              <a:cs typeface="+mn-cs"/>
            </a:endParaRPr>
          </a:p>
          <a:p>
            <a:pPr marL="342900" lvl="0" indent="-342900" eaLnBrk="1" hangingPunct="1">
              <a:spcBef>
                <a:spcPct val="20000"/>
              </a:spcBef>
              <a:buSzPct val="60000"/>
              <a:buFont typeface="Wingdings" pitchFamily="2" charset="2"/>
              <a:buChar char="§"/>
              <a:defRPr/>
            </a:pPr>
            <a:r>
              <a:rPr lang="en-US" sz="2400" b="1" kern="0" dirty="0" smtClean="0"/>
              <a:t>Academic assignment for internship credit</a:t>
            </a:r>
          </a:p>
          <a:p>
            <a:pPr marL="742950" lvl="1" indent="-285750" eaLnBrk="1" hangingPunct="1">
              <a:spcBef>
                <a:spcPct val="20000"/>
              </a:spcBef>
              <a:buFont typeface="Wingdings" pitchFamily="2" charset="2"/>
              <a:buChar char="§"/>
              <a:defRPr/>
            </a:pPr>
            <a:endParaRPr lang="en-US" b="1" kern="0" dirty="0" smtClean="0"/>
          </a:p>
          <a:p>
            <a:pPr marL="742950" lvl="1" indent="-285750" eaLnBrk="1" hangingPunct="1">
              <a:spcBef>
                <a:spcPct val="20000"/>
              </a:spcBef>
              <a:buFont typeface="Wingdings" pitchFamily="2" charset="2"/>
              <a:buChar char="§"/>
              <a:defRPr/>
            </a:pPr>
            <a:r>
              <a:rPr lang="en-US" sz="2000" b="1" kern="0" dirty="0" smtClean="0"/>
              <a:t>Observation of NGO structure &amp; functions</a:t>
            </a:r>
            <a:endParaRPr lang="en-US" sz="2000" b="1" kern="0" dirty="0"/>
          </a:p>
          <a:p>
            <a:pPr marL="742950" lvl="1" indent="-285750" eaLnBrk="1" hangingPunct="1">
              <a:spcBef>
                <a:spcPct val="20000"/>
              </a:spcBef>
              <a:buFont typeface="Wingdings" pitchFamily="2" charset="2"/>
              <a:buChar char="§"/>
              <a:defRPr/>
            </a:pPr>
            <a:r>
              <a:rPr lang="en-US" sz="2000" b="1" kern="0" dirty="0" smtClean="0"/>
              <a:t>Personal reflections on position as U.S. college students</a:t>
            </a:r>
          </a:p>
          <a:p>
            <a:pPr marL="742950" lvl="1" indent="-285750" eaLnBrk="1" hangingPunct="1">
              <a:spcBef>
                <a:spcPct val="20000"/>
              </a:spcBef>
              <a:buFont typeface="Wingdings" pitchFamily="2" charset="2"/>
              <a:buChar char="§"/>
              <a:defRPr/>
            </a:pPr>
            <a:r>
              <a:rPr lang="en-US" sz="2000" b="1" kern="0" dirty="0" smtClean="0"/>
              <a:t>Analysis of NGO’s approach to gender &amp; development</a:t>
            </a:r>
          </a:p>
          <a:p>
            <a:pPr marL="742950" lvl="1" indent="-285750" eaLnBrk="1" hangingPunct="1">
              <a:spcBef>
                <a:spcPct val="20000"/>
              </a:spcBef>
              <a:defRPr/>
            </a:pPr>
            <a:endParaRPr lang="en-US" b="1" kern="0" dirty="0">
              <a:solidFill>
                <a:srgbClr val="DDDDDD"/>
              </a:solidFill>
            </a:endParaRPr>
          </a:p>
          <a:p>
            <a:pPr marL="342900" lvl="0" indent="-342900" eaLnBrk="1" hangingPunct="1">
              <a:spcBef>
                <a:spcPct val="20000"/>
              </a:spcBef>
              <a:buSzPct val="60000"/>
              <a:buFont typeface="Wingdings" pitchFamily="2" charset="2"/>
              <a:buChar char="§"/>
              <a:defRPr/>
            </a:pPr>
            <a:endParaRPr lang="en-US" sz="2400" kern="0" dirty="0">
              <a:solidFill>
                <a:srgbClr val="DDDDDD"/>
              </a:solidFill>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200" b="1" i="0" u="none" strike="noStrike" kern="0" cap="none" spc="0" normalizeH="0" baseline="0" noProof="0" dirty="0" smtClean="0">
              <a:ln>
                <a:noFill/>
              </a:ln>
              <a:solidFill>
                <a:srgbClr val="DDDDDD"/>
              </a:solidFill>
              <a:effectLst/>
              <a:uLnTx/>
              <a:uFillTx/>
              <a:latin typeface="+mn-lt"/>
              <a:ea typeface="+mn-ea"/>
              <a:cs typeface="+mn-cs"/>
            </a:endParaRPr>
          </a:p>
        </p:txBody>
      </p:sp>
    </p:spTree>
    <p:extLst>
      <p:ext uri="{BB962C8B-B14F-4D97-AF65-F5344CB8AC3E}">
        <p14:creationId xmlns:p14="http://schemas.microsoft.com/office/powerpoint/2010/main" xmlns="" val="2520666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051600" y="533399"/>
            <a:ext cx="8077200" cy="646331"/>
          </a:xfrm>
          <a:prstGeom prst="rect">
            <a:avLst/>
          </a:prstGeom>
          <a:noFill/>
          <a:ln w="9525">
            <a:noFill/>
            <a:miter lim="800000"/>
            <a:headEnd/>
            <a:tailEnd/>
          </a:ln>
          <a:effectLst/>
        </p:spPr>
        <p:txBody>
          <a:bodyPr>
            <a:spAutoFit/>
          </a:bodyPr>
          <a:lstStyle/>
          <a:p>
            <a:pPr>
              <a:spcBef>
                <a:spcPct val="50000"/>
              </a:spcBef>
            </a:pPr>
            <a:r>
              <a:rPr lang="en-US" sz="3600" b="1" dirty="0" smtClean="0">
                <a:solidFill>
                  <a:srgbClr val="5F8656"/>
                </a:solidFill>
                <a:effectLst>
                  <a:outerShdw blurRad="38100" dist="38100" dir="2700000" algn="tl">
                    <a:srgbClr val="000000"/>
                  </a:outerShdw>
                </a:effectLst>
              </a:rPr>
              <a:t>Student Outcomes</a:t>
            </a:r>
          </a:p>
        </p:txBody>
      </p:sp>
      <p:sp>
        <p:nvSpPr>
          <p:cNvPr id="5" name="Rectangle 6"/>
          <p:cNvSpPr txBox="1">
            <a:spLocks noChangeArrowheads="1"/>
          </p:cNvSpPr>
          <p:nvPr/>
        </p:nvSpPr>
        <p:spPr bwMode="auto">
          <a:xfrm>
            <a:off x="304800" y="1219200"/>
            <a:ext cx="53340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1200"/>
              </a:spcAft>
              <a:buSzPct val="60000"/>
              <a:tabLst/>
              <a:defRPr/>
            </a:pPr>
            <a:r>
              <a:rPr lang="en-US" sz="2400" b="1" kern="0" noProof="0" dirty="0" smtClean="0">
                <a:solidFill>
                  <a:srgbClr val="DDDDDD"/>
                </a:solidFill>
                <a:latin typeface="+mn-lt"/>
              </a:rPr>
              <a:t>	</a:t>
            </a:r>
            <a:r>
              <a:rPr lang="en-US" sz="2400" b="1" kern="0" noProof="0" dirty="0" smtClean="0">
                <a:latin typeface="+mn-lt"/>
              </a:rPr>
              <a:t>Participants report:</a:t>
            </a:r>
          </a:p>
          <a:p>
            <a:pPr marL="342900" marR="0" lvl="0" indent="-342900" algn="l" defTabSz="914400" rtl="0" eaLnBrk="1" fontAlgn="base" latinLnBrk="0" hangingPunct="1">
              <a:lnSpc>
                <a:spcPct val="100000"/>
              </a:lnSpc>
              <a:spcBef>
                <a:spcPct val="20000"/>
              </a:spcBef>
              <a:spcAft>
                <a:spcPct val="0"/>
              </a:spcAft>
              <a:buClr>
                <a:schemeClr val="tx1">
                  <a:lumMod val="95000"/>
                </a:schemeClr>
              </a:buClr>
              <a:buSzPct val="60000"/>
              <a:buFont typeface="Wingdings" pitchFamily="2" charset="2"/>
              <a:buChar char="§"/>
              <a:tabLst/>
              <a:defRPr/>
            </a:pPr>
            <a:r>
              <a:rPr lang="en-US" sz="2000" b="1" kern="0" noProof="0" dirty="0" smtClean="0">
                <a:latin typeface="+mn-lt"/>
              </a:rPr>
              <a:t>Change in career goals, with focus on:</a:t>
            </a:r>
            <a:endParaRPr kumimoji="0" lang="en-US" sz="2000" b="1" i="0" u="none" strike="noStrike" kern="0" cap="none" spc="0" normalizeH="0" baseline="0" noProof="0" dirty="0" smtClean="0">
              <a:ln>
                <a:noFill/>
              </a:ln>
              <a:effectLst/>
              <a:uLnTx/>
              <a:uFillTx/>
              <a:latin typeface="+mn-lt"/>
            </a:endParaRPr>
          </a:p>
          <a:p>
            <a:pPr marL="1200150" lvl="2" indent="-285750" eaLnBrk="1" hangingPunct="1">
              <a:spcBef>
                <a:spcPct val="20000"/>
              </a:spcBef>
              <a:buFont typeface="Wingdings" pitchFamily="2" charset="2"/>
              <a:buChar char="§"/>
            </a:pPr>
            <a:r>
              <a:rPr lang="en-US" kern="0" dirty="0" smtClean="0">
                <a:solidFill>
                  <a:schemeClr val="accent6">
                    <a:lumMod val="50000"/>
                  </a:schemeClr>
                </a:solidFill>
                <a:latin typeface="+mn-lt"/>
              </a:rPr>
              <a:t>Community development</a:t>
            </a:r>
          </a:p>
          <a:p>
            <a:pPr marL="1200150" lvl="2" indent="-285750" eaLnBrk="1" hangingPunct="1">
              <a:spcBef>
                <a:spcPct val="20000"/>
              </a:spcBef>
              <a:buFont typeface="Wingdings" pitchFamily="2" charset="2"/>
              <a:buChar char="§"/>
            </a:pPr>
            <a:r>
              <a:rPr kumimoji="0" lang="en-US" i="0" u="none" strike="noStrike" kern="0" cap="none" spc="0" normalizeH="0" baseline="0" noProof="0" dirty="0" smtClean="0">
                <a:ln>
                  <a:noFill/>
                </a:ln>
                <a:solidFill>
                  <a:schemeClr val="accent6">
                    <a:lumMod val="50000"/>
                  </a:schemeClr>
                </a:solidFill>
                <a:effectLst/>
                <a:uLnTx/>
                <a:uFillTx/>
                <a:latin typeface="+mn-lt"/>
              </a:rPr>
              <a:t>International work</a:t>
            </a:r>
          </a:p>
          <a:p>
            <a:pPr marL="1200150" lvl="2" indent="-285750" eaLnBrk="1" hangingPunct="1">
              <a:spcBef>
                <a:spcPct val="20000"/>
              </a:spcBef>
              <a:buFont typeface="Wingdings" pitchFamily="2" charset="2"/>
              <a:buChar char="§"/>
            </a:pPr>
            <a:r>
              <a:rPr lang="en-US" kern="0" noProof="0" dirty="0" smtClean="0">
                <a:solidFill>
                  <a:schemeClr val="accent6">
                    <a:lumMod val="50000"/>
                  </a:schemeClr>
                </a:solidFill>
                <a:latin typeface="+mn-lt"/>
              </a:rPr>
              <a:t>Sustainable agriculture</a:t>
            </a:r>
            <a:endParaRPr kumimoji="0" lang="en-US" i="0" u="none" strike="noStrike" kern="0" cap="none" spc="0" normalizeH="0" baseline="0" noProof="0" dirty="0" smtClean="0">
              <a:ln>
                <a:noFill/>
              </a:ln>
              <a:solidFill>
                <a:schemeClr val="accent6">
                  <a:lumMod val="50000"/>
                </a:schemeClr>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SzTx/>
              <a:buFont typeface="Wingdings" pitchFamily="2" charset="2"/>
              <a:buChar char="§"/>
              <a:tabLst/>
              <a:defRPr/>
            </a:pPr>
            <a:endParaRPr kumimoji="0" lang="en-US" b="1" i="0" u="none" strike="noStrike" kern="0" cap="none" spc="0" normalizeH="0" baseline="0" noProof="0" dirty="0" smtClean="0">
              <a:ln>
                <a:noFill/>
              </a:ln>
              <a:solidFill>
                <a:srgbClr val="DDDDDD"/>
              </a:solidFill>
              <a:effectLst/>
              <a:uLnTx/>
              <a:uFillTx/>
              <a:latin typeface="+mn-lt"/>
              <a:ea typeface="+mn-ea"/>
              <a:cs typeface="+mn-cs"/>
            </a:endParaRPr>
          </a:p>
          <a:p>
            <a:pPr marL="800100" lvl="1" indent="-342900" eaLnBrk="1" hangingPunct="1">
              <a:spcBef>
                <a:spcPct val="20000"/>
              </a:spcBef>
              <a:buSzPct val="60000"/>
              <a:defRPr/>
            </a:pPr>
            <a:endParaRPr lang="en-US" b="1" kern="0" dirty="0">
              <a:solidFill>
                <a:srgbClr val="DDDDDD"/>
              </a:solidFill>
            </a:endParaRPr>
          </a:p>
          <a:p>
            <a:pPr marL="742950" lvl="1" indent="-285750" eaLnBrk="1" hangingPunct="1">
              <a:spcBef>
                <a:spcPct val="20000"/>
              </a:spcBef>
              <a:defRPr/>
            </a:pPr>
            <a:endParaRPr lang="en-US" b="1" kern="0" dirty="0">
              <a:solidFill>
                <a:srgbClr val="DDDDDD"/>
              </a:solidFill>
            </a:endParaRPr>
          </a:p>
          <a:p>
            <a:pPr marL="342900" lvl="0" indent="-342900" eaLnBrk="1" hangingPunct="1">
              <a:spcBef>
                <a:spcPct val="20000"/>
              </a:spcBef>
              <a:buSzPct val="60000"/>
              <a:buFont typeface="Wingdings" pitchFamily="2" charset="2"/>
              <a:buChar char="§"/>
              <a:defRPr/>
            </a:pPr>
            <a:endParaRPr lang="en-US" sz="2400" kern="0" dirty="0">
              <a:solidFill>
                <a:srgbClr val="DDDDDD"/>
              </a:solidFill>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200" b="1" i="0" u="none" strike="noStrike" kern="0" cap="none" spc="0" normalizeH="0" baseline="0" noProof="0" dirty="0" smtClean="0">
              <a:ln>
                <a:noFill/>
              </a:ln>
              <a:solidFill>
                <a:srgbClr val="DDDDDD"/>
              </a:solidFill>
              <a:effectLst/>
              <a:uLnTx/>
              <a:uFillTx/>
              <a:latin typeface="+mn-lt"/>
              <a:ea typeface="+mn-ea"/>
              <a:cs typeface="+mn-cs"/>
            </a:endParaRPr>
          </a:p>
        </p:txBody>
      </p:sp>
      <p:sp>
        <p:nvSpPr>
          <p:cNvPr id="6" name="Rectangle 6"/>
          <p:cNvSpPr txBox="1">
            <a:spLocks noChangeArrowheads="1"/>
          </p:cNvSpPr>
          <p:nvPr/>
        </p:nvSpPr>
        <p:spPr bwMode="auto">
          <a:xfrm>
            <a:off x="304800" y="2780928"/>
            <a:ext cx="5766162" cy="320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800100" lvl="1" indent="-342900" eaLnBrk="1" hangingPunct="1">
              <a:spcBef>
                <a:spcPct val="20000"/>
              </a:spcBef>
              <a:buSzPct val="60000"/>
              <a:defRPr/>
            </a:pPr>
            <a:endParaRPr lang="en-US" sz="2000" b="1" kern="0" dirty="0" smtClean="0">
              <a:solidFill>
                <a:srgbClr val="DDDDDD"/>
              </a:solidFill>
            </a:endParaRPr>
          </a:p>
          <a:p>
            <a:pPr marL="365125" lvl="1" indent="-365125" eaLnBrk="1" hangingPunct="1">
              <a:spcBef>
                <a:spcPct val="20000"/>
              </a:spcBef>
              <a:buClr>
                <a:schemeClr val="tx1">
                  <a:lumMod val="95000"/>
                </a:schemeClr>
              </a:buClr>
              <a:buSzPct val="60000"/>
              <a:buFont typeface="Wingdings" pitchFamily="2" charset="2"/>
              <a:buChar char="§"/>
              <a:defRPr/>
            </a:pPr>
            <a:r>
              <a:rPr lang="en-US" sz="2000" b="1" kern="0" dirty="0" smtClean="0"/>
              <a:t>Deeper understanding of development</a:t>
            </a:r>
          </a:p>
          <a:p>
            <a:pPr marL="365125" lvl="1" indent="-365125" eaLnBrk="1" hangingPunct="1">
              <a:spcBef>
                <a:spcPct val="20000"/>
              </a:spcBef>
              <a:buClr>
                <a:schemeClr val="tx1">
                  <a:lumMod val="95000"/>
                </a:schemeClr>
              </a:buClr>
              <a:buSzPct val="60000"/>
              <a:defRPr/>
            </a:pPr>
            <a:r>
              <a:rPr lang="en-US" sz="2000" b="1" kern="0" dirty="0" smtClean="0"/>
              <a:t>	processes &amp; gender issues as they play out in Malawi </a:t>
            </a:r>
            <a:endParaRPr lang="en-US" b="1" kern="0" dirty="0"/>
          </a:p>
          <a:p>
            <a:pPr marL="0" lvl="1" indent="-342900" eaLnBrk="1" hangingPunct="1">
              <a:spcBef>
                <a:spcPct val="20000"/>
              </a:spcBef>
              <a:buClr>
                <a:schemeClr val="tx1">
                  <a:lumMod val="95000"/>
                </a:schemeClr>
              </a:buClr>
              <a:buSzPct val="60000"/>
              <a:buFont typeface="Wingdings" pitchFamily="2" charset="2"/>
              <a:buChar char="§"/>
              <a:defRPr/>
            </a:pPr>
            <a:r>
              <a:rPr lang="en-US" sz="2000" b="1" kern="0" dirty="0" smtClean="0"/>
              <a:t>Experiential understanding of </a:t>
            </a:r>
          </a:p>
          <a:p>
            <a:pPr marL="0" lvl="1" indent="-342900" eaLnBrk="1" hangingPunct="1">
              <a:spcBef>
                <a:spcPct val="20000"/>
              </a:spcBef>
              <a:buClr>
                <a:schemeClr val="tx1">
                  <a:lumMod val="95000"/>
                </a:schemeClr>
              </a:buClr>
              <a:buSzPct val="60000"/>
              <a:defRPr/>
            </a:pPr>
            <a:r>
              <a:rPr lang="en-US" sz="2000" b="1" kern="0" dirty="0"/>
              <a:t> </a:t>
            </a:r>
            <a:r>
              <a:rPr lang="en-US" sz="2000" b="1" kern="0" dirty="0" smtClean="0"/>
              <a:t>    lifestyle differences &amp; cultural issues</a:t>
            </a:r>
          </a:p>
          <a:p>
            <a:pPr marL="1257300" lvl="2" indent="-342900" eaLnBrk="1" hangingPunct="1">
              <a:spcBef>
                <a:spcPct val="20000"/>
              </a:spcBef>
              <a:buSzPct val="60000"/>
              <a:buFont typeface="Wingdings" pitchFamily="2" charset="2"/>
              <a:buChar char="§"/>
              <a:defRPr/>
            </a:pPr>
            <a:r>
              <a:rPr lang="en-US" kern="0" dirty="0" smtClean="0"/>
              <a:t>Access to mobility, global travel</a:t>
            </a:r>
          </a:p>
          <a:p>
            <a:pPr marL="1257300" lvl="2" indent="-342900" eaLnBrk="1" hangingPunct="1">
              <a:spcBef>
                <a:spcPct val="20000"/>
              </a:spcBef>
              <a:buSzPct val="60000"/>
              <a:buFont typeface="Wingdings" pitchFamily="2" charset="2"/>
              <a:buChar char="§"/>
              <a:defRPr/>
            </a:pPr>
            <a:r>
              <a:rPr lang="en-US" kern="0" dirty="0" smtClean="0"/>
              <a:t>Differential ability to access daily resources &amp; needs</a:t>
            </a:r>
          </a:p>
          <a:p>
            <a:pPr marL="742950" lvl="1" indent="-285750" eaLnBrk="1" hangingPunct="1">
              <a:spcBef>
                <a:spcPct val="20000"/>
              </a:spcBef>
              <a:defRPr/>
            </a:pPr>
            <a:endParaRPr lang="en-US" b="1" kern="0" dirty="0">
              <a:solidFill>
                <a:srgbClr val="DDDDDD"/>
              </a:solidFill>
            </a:endParaRPr>
          </a:p>
          <a:p>
            <a:pPr marL="342900" lvl="0" indent="-342900" eaLnBrk="1" hangingPunct="1">
              <a:spcBef>
                <a:spcPct val="20000"/>
              </a:spcBef>
              <a:buSzPct val="60000"/>
              <a:buFont typeface="Wingdings" pitchFamily="2" charset="2"/>
              <a:buChar char="§"/>
              <a:defRPr/>
            </a:pPr>
            <a:endParaRPr lang="en-US" sz="2400" kern="0" dirty="0">
              <a:solidFill>
                <a:srgbClr val="DDDDDD"/>
              </a:solidFill>
            </a:endParaRPr>
          </a:p>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200" b="1" i="0" u="none" strike="noStrike" kern="0" cap="none" spc="0" normalizeH="0" baseline="0" noProof="0" dirty="0" smtClean="0">
              <a:ln>
                <a:noFill/>
              </a:ln>
              <a:solidFill>
                <a:srgbClr val="DDDDDD"/>
              </a:solidFill>
              <a:effectLst/>
              <a:uLnTx/>
              <a:uFillTx/>
              <a:latin typeface="+mn-lt"/>
              <a:ea typeface="+mn-ea"/>
              <a:cs typeface="+mn-cs"/>
            </a:endParaRPr>
          </a:p>
        </p:txBody>
      </p:sp>
      <p:pic>
        <p:nvPicPr>
          <p:cNvPr id="7" name="Picture 6" descr="Molly and Malawian intern partner.JPG"/>
          <p:cNvPicPr>
            <a:picLocks noChangeAspect="1"/>
          </p:cNvPicPr>
          <p:nvPr/>
        </p:nvPicPr>
        <p:blipFill>
          <a:blip r:embed="rId3" cstate="email">
            <a:lum bright="2000" contrast="-3000"/>
            <a:extLst>
              <a:ext uri="{28A0092B-C50C-407E-A947-70E740481C1C}">
                <a14:useLocalDpi xmlns:a14="http://schemas.microsoft.com/office/drawing/2010/main" xmlns=""/>
              </a:ext>
            </a:extLst>
          </a:blip>
          <a:srcRect/>
          <a:stretch>
            <a:fillRect/>
          </a:stretch>
        </p:blipFill>
        <p:spPr>
          <a:xfrm>
            <a:off x="6070962" y="856564"/>
            <a:ext cx="2844437" cy="4477436"/>
          </a:xfrm>
          <a:prstGeom prst="rect">
            <a:avLst/>
          </a:prstGeom>
          <a:ln w="38100" cap="sq">
            <a:solidFill>
              <a:srgbClr val="5F865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737953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Susan Sutton</a:t>
            </a:r>
            <a:endParaRPr lang="en-US" dirty="0"/>
          </a:p>
        </p:txBody>
      </p:sp>
      <p:pic>
        <p:nvPicPr>
          <p:cNvPr id="2050" name="Picture 2" descr="http://www.ulib.iupui.edu/files/u184/sutton.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2879606" y="1340768"/>
            <a:ext cx="3157049" cy="3489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itle 1"/>
          <p:cNvSpPr txBox="1">
            <a:spLocks/>
          </p:cNvSpPr>
          <p:nvPr/>
        </p:nvSpPr>
        <p:spPr bwMode="auto">
          <a:xfrm>
            <a:off x="-180528" y="4829990"/>
            <a:ext cx="97210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accent2"/>
                </a:solidFill>
                <a:latin typeface="+mj-lt"/>
                <a:ea typeface="+mj-ea"/>
                <a:cs typeface="+mj-cs"/>
              </a:defRPr>
            </a:lvl1pPr>
            <a:lvl2pPr algn="ctr" rtl="0" eaLnBrk="1" fontAlgn="base" hangingPunct="1">
              <a:spcBef>
                <a:spcPct val="0"/>
              </a:spcBef>
              <a:spcAft>
                <a:spcPct val="0"/>
              </a:spcAft>
              <a:defRPr sz="4400">
                <a:solidFill>
                  <a:schemeClr val="accent2"/>
                </a:solidFill>
                <a:latin typeface="Arial" charset="0"/>
              </a:defRPr>
            </a:lvl2pPr>
            <a:lvl3pPr algn="ctr" rtl="0" eaLnBrk="1" fontAlgn="base" hangingPunct="1">
              <a:spcBef>
                <a:spcPct val="0"/>
              </a:spcBef>
              <a:spcAft>
                <a:spcPct val="0"/>
              </a:spcAft>
              <a:defRPr sz="4400">
                <a:solidFill>
                  <a:schemeClr val="accent2"/>
                </a:solidFill>
                <a:latin typeface="Arial" charset="0"/>
              </a:defRPr>
            </a:lvl3pPr>
            <a:lvl4pPr algn="ctr" rtl="0" eaLnBrk="1" fontAlgn="base" hangingPunct="1">
              <a:spcBef>
                <a:spcPct val="0"/>
              </a:spcBef>
              <a:spcAft>
                <a:spcPct val="0"/>
              </a:spcAft>
              <a:defRPr sz="4400">
                <a:solidFill>
                  <a:schemeClr val="accent2"/>
                </a:solidFill>
                <a:latin typeface="Arial" charset="0"/>
              </a:defRPr>
            </a:lvl4pPr>
            <a:lvl5pPr algn="ctr" rtl="0" eaLnBrk="1" fontAlgn="base" hangingPunct="1">
              <a:spcBef>
                <a:spcPct val="0"/>
              </a:spcBef>
              <a:spcAft>
                <a:spcPct val="0"/>
              </a:spcAft>
              <a:defRPr sz="4400">
                <a:solidFill>
                  <a:schemeClr val="accent2"/>
                </a:solidFill>
                <a:latin typeface="Arial" charset="0"/>
              </a:defRPr>
            </a:lvl5pPr>
            <a:lvl6pPr marL="457200" algn="ctr" rtl="0" eaLnBrk="1" fontAlgn="base" hangingPunct="1">
              <a:spcBef>
                <a:spcPct val="0"/>
              </a:spcBef>
              <a:spcAft>
                <a:spcPct val="0"/>
              </a:spcAft>
              <a:defRPr sz="4400">
                <a:solidFill>
                  <a:schemeClr val="accent2"/>
                </a:solidFill>
                <a:latin typeface="Arial" charset="0"/>
              </a:defRPr>
            </a:lvl6pPr>
            <a:lvl7pPr marL="914400" algn="ctr" rtl="0" eaLnBrk="1" fontAlgn="base" hangingPunct="1">
              <a:spcBef>
                <a:spcPct val="0"/>
              </a:spcBef>
              <a:spcAft>
                <a:spcPct val="0"/>
              </a:spcAft>
              <a:defRPr sz="4400">
                <a:solidFill>
                  <a:schemeClr val="accent2"/>
                </a:solidFill>
                <a:latin typeface="Arial" charset="0"/>
              </a:defRPr>
            </a:lvl7pPr>
            <a:lvl8pPr marL="1371600" algn="ctr" rtl="0" eaLnBrk="1" fontAlgn="base" hangingPunct="1">
              <a:spcBef>
                <a:spcPct val="0"/>
              </a:spcBef>
              <a:spcAft>
                <a:spcPct val="0"/>
              </a:spcAft>
              <a:defRPr sz="4400">
                <a:solidFill>
                  <a:schemeClr val="accent2"/>
                </a:solidFill>
                <a:latin typeface="Arial" charset="0"/>
              </a:defRPr>
            </a:lvl8pPr>
            <a:lvl9pPr marL="1828800" algn="ctr" rtl="0" eaLnBrk="1" fontAlgn="base" hangingPunct="1">
              <a:spcBef>
                <a:spcPct val="0"/>
              </a:spcBef>
              <a:spcAft>
                <a:spcPct val="0"/>
              </a:spcAft>
              <a:defRPr sz="4400">
                <a:solidFill>
                  <a:schemeClr val="accent2"/>
                </a:solidFill>
                <a:latin typeface="Arial" charset="0"/>
              </a:defRPr>
            </a:lvl9pPr>
          </a:lstStyle>
          <a:p>
            <a:r>
              <a:rPr lang="en-US" sz="4000" b="1" dirty="0"/>
              <a:t>Senior Advisor </a:t>
            </a:r>
            <a:r>
              <a:rPr lang="en-US" sz="4000" b="1" dirty="0" smtClean="0"/>
              <a:t>for Internationalization</a:t>
            </a:r>
          </a:p>
          <a:p>
            <a:r>
              <a:rPr lang="en-US" sz="4000" b="1" dirty="0" smtClean="0"/>
              <a:t>Bryn Mawr College</a:t>
            </a:r>
            <a:endParaRPr lang="en-US" sz="4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4000" dirty="0" smtClean="0"/>
              <a:t>Rethinking Africa for Institutional Transformation</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835029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03830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Content Placeholder 3" descr="Kenya 2009 - 43.jpg"/>
          <p:cNvPicPr>
            <a:picLocks noGrp="1" noChangeAspect="1"/>
          </p:cNvPicPr>
          <p:nvPr>
            <p:ph sz="quarter" idx="1"/>
          </p:nvPr>
        </p:nvPicPr>
        <p:blipFill>
          <a:blip r:embed="rId2" cstate="print">
            <a:extLst>
              <a:ext uri="{28A0092B-C50C-407E-A947-70E740481C1C}">
                <a14:useLocalDpi xmlns:a14="http://schemas.microsoft.com/office/drawing/2010/main" xmlns=""/>
              </a:ext>
            </a:extLst>
          </a:blip>
          <a:srcRect/>
          <a:stretch>
            <a:fillRect/>
          </a:stretch>
        </p:blipFill>
        <p:spPr>
          <a:xfrm>
            <a:off x="612775" y="1624013"/>
            <a:ext cx="8153400" cy="4448175"/>
          </a:xfrm>
        </p:spPr>
      </p:pic>
    </p:spTree>
    <p:extLst>
      <p:ext uri="{BB962C8B-B14F-4D97-AF65-F5344CB8AC3E}">
        <p14:creationId xmlns:p14="http://schemas.microsoft.com/office/powerpoint/2010/main" xmlns="" val="22514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mf.org/external/pubs/ft/survey/so/2012/CAR011012A-1.gif"/>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t="6116"/>
          <a:stretch/>
        </p:blipFill>
        <p:spPr bwMode="auto">
          <a:xfrm>
            <a:off x="159416" y="1105130"/>
            <a:ext cx="4464000" cy="3489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4450664" y="2674790"/>
            <a:ext cx="4687200" cy="3348000"/>
            <a:chOff x="4448376" y="2490125"/>
            <a:chExt cx="4687200" cy="334800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448376" y="2490125"/>
              <a:ext cx="4687200" cy="33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p:cNvSpPr/>
            <p:nvPr/>
          </p:nvSpPr>
          <p:spPr>
            <a:xfrm>
              <a:off x="5796136" y="3573015"/>
              <a:ext cx="860662" cy="13681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p:cNvSpPr/>
          <p:nvPr/>
        </p:nvSpPr>
        <p:spPr>
          <a:xfrm>
            <a:off x="4932040" y="1105130"/>
            <a:ext cx="4032448" cy="1569660"/>
          </a:xfrm>
          <a:prstGeom prst="rect">
            <a:avLst/>
          </a:prstGeom>
        </p:spPr>
        <p:txBody>
          <a:bodyPr wrap="square">
            <a:spAutoFit/>
          </a:bodyPr>
          <a:lstStyle/>
          <a:p>
            <a:pPr marL="0" indent="0" algn="ctr">
              <a:buNone/>
            </a:pPr>
            <a:r>
              <a:rPr lang="en-ZA" sz="3200" dirty="0">
                <a:solidFill>
                  <a:srgbClr val="CC0000"/>
                </a:solidFill>
              </a:rPr>
              <a:t>Sub-Saharan Africa economy grew by +5% in </a:t>
            </a:r>
            <a:r>
              <a:rPr lang="en-ZA" sz="3200" dirty="0" smtClean="0">
                <a:solidFill>
                  <a:srgbClr val="CC0000"/>
                </a:solidFill>
              </a:rPr>
              <a:t>2011</a:t>
            </a:r>
            <a:endParaRPr lang="en-ZA" sz="3200" dirty="0">
              <a:solidFill>
                <a:srgbClr val="CC0000"/>
              </a:solidFill>
            </a:endParaRPr>
          </a:p>
        </p:txBody>
      </p:sp>
      <p:sp>
        <p:nvSpPr>
          <p:cNvPr id="7" name="Rectangle 6"/>
          <p:cNvSpPr/>
          <p:nvPr/>
        </p:nvSpPr>
        <p:spPr>
          <a:xfrm>
            <a:off x="179552" y="4884018"/>
            <a:ext cx="4268824" cy="1077218"/>
          </a:xfrm>
          <a:prstGeom prst="rect">
            <a:avLst/>
          </a:prstGeom>
        </p:spPr>
        <p:txBody>
          <a:bodyPr wrap="square">
            <a:spAutoFit/>
          </a:bodyPr>
          <a:lstStyle/>
          <a:p>
            <a:pPr marL="0" indent="0" algn="ctr">
              <a:buNone/>
            </a:pPr>
            <a:r>
              <a:rPr lang="en-ZA" sz="3200" dirty="0" smtClean="0">
                <a:solidFill>
                  <a:srgbClr val="CC0000"/>
                </a:solidFill>
              </a:rPr>
              <a:t>Expected </a:t>
            </a:r>
            <a:r>
              <a:rPr lang="en-ZA" sz="3200" dirty="0">
                <a:solidFill>
                  <a:srgbClr val="CC0000"/>
                </a:solidFill>
              </a:rPr>
              <a:t>to grow by +5.5</a:t>
            </a:r>
            <a:r>
              <a:rPr lang="en-ZA" sz="3200" dirty="0" smtClean="0">
                <a:solidFill>
                  <a:srgbClr val="CC0000"/>
                </a:solidFill>
              </a:rPr>
              <a:t>% in 2012.</a:t>
            </a:r>
            <a:endParaRPr lang="en-ZA" sz="3200" dirty="0">
              <a:solidFill>
                <a:srgbClr val="CC0000"/>
              </a:solidFill>
            </a:endParaRPr>
          </a:p>
        </p:txBody>
      </p:sp>
      <p:pic>
        <p:nvPicPr>
          <p:cNvPr id="9" name="Picture 2" descr="http://upload.wikimedia.org/wikipedia/commons/thumb/6/65/Sub-Saharan_Africa_definition_UN.png/299px-Sub-Saharan_Africa_definition_UN.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7549" y="68432"/>
            <a:ext cx="968383" cy="936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Straight Connector 9"/>
          <p:cNvCxnSpPr/>
          <p:nvPr/>
        </p:nvCxnSpPr>
        <p:spPr>
          <a:xfrm>
            <a:off x="640094" y="946136"/>
            <a:ext cx="7332627" cy="0"/>
          </a:xfrm>
          <a:prstGeom prst="line">
            <a:avLst/>
          </a:prstGeom>
          <a:ln>
            <a:solidFill>
              <a:srgbClr val="008000"/>
            </a:solidFill>
          </a:ln>
        </p:spPr>
        <p:style>
          <a:lnRef idx="2">
            <a:schemeClr val="accent2"/>
          </a:lnRef>
          <a:fillRef idx="0">
            <a:schemeClr val="accent2"/>
          </a:fillRef>
          <a:effectRef idx="1">
            <a:schemeClr val="accent2"/>
          </a:effectRef>
          <a:fontRef idx="minor">
            <a:schemeClr val="tx1"/>
          </a:fontRef>
        </p:style>
      </p:cxnSp>
      <p:sp>
        <p:nvSpPr>
          <p:cNvPr id="11" name="Title 1"/>
          <p:cNvSpPr>
            <a:spLocks noGrp="1"/>
          </p:cNvSpPr>
          <p:nvPr>
            <p:ph type="title"/>
          </p:nvPr>
        </p:nvSpPr>
        <p:spPr>
          <a:xfrm>
            <a:off x="908264" y="68432"/>
            <a:ext cx="8229600" cy="1143000"/>
          </a:xfrm>
        </p:spPr>
        <p:txBody>
          <a:bodyPr/>
          <a:lstStyle/>
          <a:p>
            <a:pPr algn="l"/>
            <a:r>
              <a:rPr lang="en-US" b="1" i="1" dirty="0" smtClean="0"/>
              <a:t>Favorable</a:t>
            </a:r>
            <a:r>
              <a:rPr lang="en-ZA" b="1" i="1" dirty="0" smtClean="0"/>
              <a:t> Trends</a:t>
            </a:r>
            <a:endParaRPr lang="en-US" b="1" i="1" dirty="0"/>
          </a:p>
        </p:txBody>
      </p:sp>
    </p:spTree>
    <p:extLst>
      <p:ext uri="{BB962C8B-B14F-4D97-AF65-F5344CB8AC3E}">
        <p14:creationId xmlns:p14="http://schemas.microsoft.com/office/powerpoint/2010/main" xmlns="" val="205288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476672"/>
            <a:ext cx="8229600" cy="648072"/>
          </a:xfrm>
        </p:spPr>
        <p:txBody>
          <a:bodyPr/>
          <a:lstStyle/>
          <a:p>
            <a:pPr eaLnBrk="1" hangingPunct="1"/>
            <a:r>
              <a:rPr lang="en-US" sz="4000" i="1" dirty="0" smtClean="0"/>
              <a:t/>
            </a:r>
            <a:br>
              <a:rPr lang="en-US" sz="4000" i="1" dirty="0" smtClean="0"/>
            </a:br>
            <a:r>
              <a:rPr lang="en-US" sz="4000" i="1" dirty="0" smtClean="0"/>
              <a:t>STRATEGIC PARTNERSHPS</a:t>
            </a:r>
            <a:br>
              <a:rPr lang="en-US" sz="4000" i="1" dirty="0" smtClean="0"/>
            </a:br>
            <a:endParaRPr lang="en-US" sz="4800" dirty="0" smtClean="0"/>
          </a:p>
        </p:txBody>
      </p:sp>
      <p:sp>
        <p:nvSpPr>
          <p:cNvPr id="45059" name="Rectangle 3"/>
          <p:cNvSpPr>
            <a:spLocks noGrp="1" noChangeArrowheads="1"/>
          </p:cNvSpPr>
          <p:nvPr>
            <p:ph sz="quarter" idx="1"/>
          </p:nvPr>
        </p:nvSpPr>
        <p:spPr>
          <a:xfrm>
            <a:off x="533400" y="1676400"/>
            <a:ext cx="8229600" cy="4525963"/>
          </a:xfrm>
        </p:spPr>
        <p:txBody>
          <a:bodyPr/>
          <a:lstStyle/>
          <a:p>
            <a:pPr algn="ctr">
              <a:buNone/>
            </a:pPr>
            <a:r>
              <a:rPr lang="en-US" dirty="0"/>
              <a:t>www.iupui.edu/~oia/IA/strategicpartnerships</a:t>
            </a:r>
            <a:endParaRPr lang="en-US" dirty="0" smtClean="0"/>
          </a:p>
          <a:p>
            <a:pPr algn="ctr" eaLnBrk="1" hangingPunct="1">
              <a:buFont typeface="Arial" charset="0"/>
              <a:buNone/>
            </a:pPr>
            <a:r>
              <a:rPr lang="en-US" b="1" u="sng" dirty="0" smtClean="0"/>
              <a:t>Bi-national (or multinational) communities of higher education</a:t>
            </a:r>
            <a:r>
              <a:rPr lang="en-US" dirty="0" smtClean="0"/>
              <a:t> in which there is a constant flow of people, ideas, and projects back and forth, as well as the development of new projects and common goals.</a:t>
            </a:r>
          </a:p>
        </p:txBody>
      </p:sp>
    </p:spTree>
    <p:extLst>
      <p:ext uri="{BB962C8B-B14F-4D97-AF65-F5344CB8AC3E}">
        <p14:creationId xmlns:p14="http://schemas.microsoft.com/office/powerpoint/2010/main" xmlns="" val="3604240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Grew from small student exchange in 1989 to:</a:t>
            </a:r>
            <a:endParaRPr lang="en-US" dirty="0"/>
          </a:p>
        </p:txBody>
      </p:sp>
      <p:sp>
        <p:nvSpPr>
          <p:cNvPr id="3" name="Content Placeholder 2"/>
          <p:cNvSpPr>
            <a:spLocks noGrp="1"/>
          </p:cNvSpPr>
          <p:nvPr>
            <p:ph sz="quarter" idx="1"/>
          </p:nvPr>
        </p:nvSpPr>
        <p:spPr/>
        <p:txBody>
          <a:bodyPr>
            <a:normAutofit fontScale="85000" lnSpcReduction="20000"/>
          </a:bodyPr>
          <a:lstStyle/>
          <a:p>
            <a:pPr>
              <a:defRPr/>
            </a:pPr>
            <a:r>
              <a:rPr lang="en-US" dirty="0" smtClean="0"/>
              <a:t>2 hospitals, 40+ clinics, 12 farms,  craft workshop, orphanages, food distribution center</a:t>
            </a:r>
          </a:p>
          <a:p>
            <a:pPr>
              <a:defRPr/>
            </a:pPr>
            <a:r>
              <a:rPr lang="en-US" dirty="0" smtClean="0"/>
              <a:t>Treating 100,000 HIV/AIDS patients a year</a:t>
            </a:r>
          </a:p>
          <a:p>
            <a:pPr>
              <a:defRPr/>
            </a:pPr>
            <a:r>
              <a:rPr lang="en-US" dirty="0" smtClean="0"/>
              <a:t>Exchanging 20 faculty and 30 students annually</a:t>
            </a:r>
          </a:p>
          <a:p>
            <a:pPr>
              <a:defRPr/>
            </a:pPr>
            <a:r>
              <a:rPr lang="en-US" dirty="0" smtClean="0"/>
              <a:t>Projects in Education, Social Work, Liberal Arts, Law, Informatics, Engineering, Business, Nursing,  Dentistry, Public Health, Tourism, Physical Education, Science, Water Management, Art, Journalism, SPEA</a:t>
            </a:r>
          </a:p>
          <a:p>
            <a:pPr>
              <a:defRPr/>
            </a:pPr>
            <a:r>
              <a:rPr lang="en-US" dirty="0" smtClean="0"/>
              <a:t>Engagement of dozens of community organizations in Indiana and Kenya</a:t>
            </a:r>
          </a:p>
          <a:p>
            <a:pPr>
              <a:defRPr/>
            </a:pPr>
            <a:r>
              <a:rPr lang="en-US" dirty="0" smtClean="0"/>
              <a:t>Over $100 million in grants</a:t>
            </a:r>
          </a:p>
          <a:p>
            <a:pPr>
              <a:defRPr/>
            </a:pPr>
            <a:endParaRPr lang="en-US" dirty="0"/>
          </a:p>
        </p:txBody>
      </p:sp>
    </p:spTree>
    <p:extLst>
      <p:ext uri="{BB962C8B-B14F-4D97-AF65-F5344CB8AC3E}">
        <p14:creationId xmlns:p14="http://schemas.microsoft.com/office/powerpoint/2010/main" xmlns="" val="4225397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2775" y="228600"/>
            <a:ext cx="8153400" cy="990600"/>
          </a:xfrm>
        </p:spPr>
        <p:txBody>
          <a:bodyPr/>
          <a:lstStyle/>
          <a:p>
            <a:pPr eaLnBrk="1" hangingPunct="1"/>
            <a:r>
              <a:rPr lang="en-US" smtClean="0"/>
              <a:t>IUPUI and Moi University</a:t>
            </a:r>
          </a:p>
        </p:txBody>
      </p:sp>
      <p:pic>
        <p:nvPicPr>
          <p:cNvPr id="53252" name="Picture 4" descr="Joe, Bob, and Pharmacist"/>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219200" y="1484784"/>
            <a:ext cx="6477000" cy="44958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067458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Rivatex2.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10647" y="116632"/>
            <a:ext cx="8669337" cy="58039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76501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Content Placeholder 3" descr="Kenya 2009 - 40.jpg"/>
          <p:cNvPicPr>
            <a:picLocks noGrp="1" noChangeAspect="1"/>
          </p:cNvPicPr>
          <p:nvPr>
            <p:ph sz="quarter" idx="1"/>
          </p:nvPr>
        </p:nvPicPr>
        <p:blipFill>
          <a:blip r:embed="rId2" cstate="email">
            <a:extLst>
              <a:ext uri="{28A0092B-C50C-407E-A947-70E740481C1C}">
                <a14:useLocalDpi xmlns:a14="http://schemas.microsoft.com/office/drawing/2010/main" xmlns=""/>
              </a:ext>
            </a:extLst>
          </a:blip>
          <a:srcRect/>
          <a:stretch>
            <a:fillRect/>
          </a:stretch>
        </p:blipFill>
        <p:spPr>
          <a:xfrm>
            <a:off x="1619672" y="1340768"/>
            <a:ext cx="6073775" cy="44958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815992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Placeholder 4" descr="Reciprocity.jpg"/>
          <p:cNvPicPr>
            <a:picLocks noGrp="1" noChangeAspect="1"/>
          </p:cNvPicPr>
          <p:nvPr>
            <p:ph sz="quarter" idx="1"/>
          </p:nvPr>
        </p:nvPicPr>
        <p:blipFill>
          <a:blip r:embed="rId3" cstate="email">
            <a:extLst>
              <a:ext uri="{28A0092B-C50C-407E-A947-70E740481C1C}">
                <a14:useLocalDpi xmlns:a14="http://schemas.microsoft.com/office/drawing/2010/main" xmlns=""/>
              </a:ext>
            </a:extLst>
          </a:blip>
          <a:srcRect/>
          <a:stretch>
            <a:fillRect/>
          </a:stretch>
        </p:blipFill>
        <p:spPr>
          <a:xfrm>
            <a:off x="899592" y="1052736"/>
            <a:ext cx="7391400" cy="48006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46894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228600"/>
            <a:ext cx="8153400" cy="990600"/>
          </a:xfrm>
        </p:spPr>
        <p:txBody>
          <a:bodyPr/>
          <a:lstStyle/>
          <a:p>
            <a:pPr eaLnBrk="1" hangingPunct="1"/>
            <a:r>
              <a:rPr lang="en-US" dirty="0" smtClean="0"/>
              <a:t>Strategic Partnerships (1): </a:t>
            </a:r>
          </a:p>
        </p:txBody>
      </p:sp>
      <p:sp>
        <p:nvSpPr>
          <p:cNvPr id="34819" name="Rectangle 3"/>
          <p:cNvSpPr>
            <a:spLocks noGrp="1" noChangeArrowheads="1"/>
          </p:cNvSpPr>
          <p:nvPr>
            <p:ph sz="quarter" idx="1"/>
          </p:nvPr>
        </p:nvSpPr>
        <p:spPr>
          <a:xfrm>
            <a:off x="612775" y="1600200"/>
            <a:ext cx="8153400" cy="4495800"/>
          </a:xfrm>
        </p:spPr>
        <p:txBody>
          <a:bodyPr/>
          <a:lstStyle/>
          <a:p>
            <a:pPr eaLnBrk="1" hangingPunct="1">
              <a:lnSpc>
                <a:spcPct val="70000"/>
              </a:lnSpc>
            </a:pPr>
            <a:r>
              <a:rPr lang="en-US" sz="3000" smtClean="0"/>
              <a:t>Enable faculty who know little about the partner country or have no international background to become involved</a:t>
            </a:r>
          </a:p>
          <a:p>
            <a:pPr eaLnBrk="1" hangingPunct="1">
              <a:lnSpc>
                <a:spcPct val="70000"/>
              </a:lnSpc>
            </a:pPr>
            <a:r>
              <a:rPr lang="en-US" sz="3000" smtClean="0"/>
              <a:t>Build complex understandings and a sense of mutual responsibility that deepens over time</a:t>
            </a:r>
          </a:p>
          <a:p>
            <a:pPr eaLnBrk="1" hangingPunct="1">
              <a:lnSpc>
                <a:spcPct val="70000"/>
              </a:lnSpc>
            </a:pPr>
            <a:r>
              <a:rPr lang="en-US" sz="3000" smtClean="0"/>
              <a:t>Impact student learning across the curriculum for both institutions</a:t>
            </a:r>
          </a:p>
          <a:p>
            <a:pPr eaLnBrk="1" hangingPunct="1">
              <a:lnSpc>
                <a:spcPct val="70000"/>
              </a:lnSpc>
            </a:pPr>
            <a:r>
              <a:rPr lang="en-US" sz="3000" smtClean="0"/>
              <a:t>Spark joint research and development projects on new topics</a:t>
            </a:r>
          </a:p>
          <a:p>
            <a:pPr eaLnBrk="1" hangingPunct="1">
              <a:lnSpc>
                <a:spcPct val="80000"/>
              </a:lnSpc>
            </a:pPr>
            <a:r>
              <a:rPr lang="en-US" sz="3000" smtClean="0"/>
              <a:t>Foster creative interdisciplinarity </a:t>
            </a:r>
          </a:p>
          <a:p>
            <a:pPr eaLnBrk="1" hangingPunct="1">
              <a:lnSpc>
                <a:spcPct val="80000"/>
              </a:lnSpc>
            </a:pPr>
            <a:r>
              <a:rPr lang="en-US" sz="3000" smtClean="0"/>
              <a:t>Involve administrators &amp; staff, too  </a:t>
            </a:r>
          </a:p>
          <a:p>
            <a:pPr eaLnBrk="1" hangingPunct="1">
              <a:lnSpc>
                <a:spcPct val="70000"/>
              </a:lnSpc>
              <a:buFont typeface="Wingdings" pitchFamily="1" charset="2"/>
              <a:buNone/>
            </a:pPr>
            <a:endParaRPr lang="en-US" sz="3000" smtClean="0"/>
          </a:p>
        </p:txBody>
      </p:sp>
    </p:spTree>
    <p:extLst>
      <p:ext uri="{BB962C8B-B14F-4D97-AF65-F5344CB8AC3E}">
        <p14:creationId xmlns:p14="http://schemas.microsoft.com/office/powerpoint/2010/main" xmlns="" val="142062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819">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819">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819">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819">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819">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819">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pPr eaLnBrk="1" hangingPunct="1"/>
            <a:r>
              <a:rPr lang="en-US" dirty="0" smtClean="0"/>
              <a:t>Strategic Partnerships (2):</a:t>
            </a:r>
          </a:p>
        </p:txBody>
      </p:sp>
      <p:sp>
        <p:nvSpPr>
          <p:cNvPr id="35843" name="Content Placeholder 2"/>
          <p:cNvSpPr>
            <a:spLocks noGrp="1"/>
          </p:cNvSpPr>
          <p:nvPr>
            <p:ph sz="quarter" idx="1"/>
          </p:nvPr>
        </p:nvSpPr>
        <p:spPr>
          <a:xfrm>
            <a:off x="612775" y="1600200"/>
            <a:ext cx="8153400" cy="4495800"/>
          </a:xfrm>
        </p:spPr>
        <p:txBody>
          <a:bodyPr/>
          <a:lstStyle/>
          <a:p>
            <a:pPr eaLnBrk="1" hangingPunct="1">
              <a:lnSpc>
                <a:spcPct val="80000"/>
              </a:lnSpc>
            </a:pPr>
            <a:r>
              <a:rPr lang="en-US" sz="3000" smtClean="0"/>
              <a:t>Create economies of scale/synergies of effort</a:t>
            </a:r>
          </a:p>
          <a:p>
            <a:pPr eaLnBrk="1" hangingPunct="1">
              <a:lnSpc>
                <a:spcPct val="80000"/>
              </a:lnSpc>
            </a:pPr>
            <a:r>
              <a:rPr lang="en-US" sz="3000" smtClean="0"/>
              <a:t>Establish defined concentrations of activity that attract external funding</a:t>
            </a:r>
          </a:p>
          <a:p>
            <a:pPr eaLnBrk="1" hangingPunct="1">
              <a:lnSpc>
                <a:spcPct val="80000"/>
              </a:lnSpc>
            </a:pPr>
            <a:r>
              <a:rPr lang="en-US" sz="3000" smtClean="0"/>
              <a:t>Model the cross-national competencies we want for our students</a:t>
            </a:r>
          </a:p>
          <a:p>
            <a:pPr eaLnBrk="1" hangingPunct="1">
              <a:lnSpc>
                <a:spcPct val="80000"/>
              </a:lnSpc>
            </a:pPr>
            <a:r>
              <a:rPr lang="en-US" sz="3000" smtClean="0"/>
              <a:t>Lead to community engagement on both sides</a:t>
            </a:r>
          </a:p>
          <a:p>
            <a:pPr eaLnBrk="1" hangingPunct="1">
              <a:lnSpc>
                <a:spcPct val="80000"/>
              </a:lnSpc>
            </a:pPr>
            <a:r>
              <a:rPr lang="en-US" sz="3000" smtClean="0"/>
              <a:t>Build resources through sharing and collaboration</a:t>
            </a:r>
          </a:p>
          <a:p>
            <a:pPr eaLnBrk="1" hangingPunct="1">
              <a:lnSpc>
                <a:spcPct val="80000"/>
              </a:lnSpc>
            </a:pPr>
            <a:r>
              <a:rPr lang="en-US" sz="3000" smtClean="0"/>
              <a:t>Last long beyond their original proposers</a:t>
            </a:r>
          </a:p>
          <a:p>
            <a:pPr eaLnBrk="1" hangingPunct="1"/>
            <a:endParaRPr lang="en-US" smtClean="0"/>
          </a:p>
        </p:txBody>
      </p:sp>
    </p:spTree>
    <p:extLst>
      <p:ext uri="{BB962C8B-B14F-4D97-AF65-F5344CB8AC3E}">
        <p14:creationId xmlns:p14="http://schemas.microsoft.com/office/powerpoint/2010/main" xmlns="" val="13422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43">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843">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843">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843">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843">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843">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r>
              <a:rPr lang="en-US" dirty="0" smtClean="0"/>
              <a:t>Strategic Partnerships (3):</a:t>
            </a:r>
            <a:endParaRPr lang="en-US" dirty="0"/>
          </a:p>
        </p:txBody>
      </p:sp>
      <p:sp>
        <p:nvSpPr>
          <p:cNvPr id="3" name="Content Placeholder 2"/>
          <p:cNvSpPr>
            <a:spLocks noGrp="1"/>
          </p:cNvSpPr>
          <p:nvPr>
            <p:ph idx="1"/>
          </p:nvPr>
        </p:nvSpPr>
        <p:spPr/>
        <p:txBody>
          <a:bodyPr/>
          <a:lstStyle/>
          <a:p>
            <a:r>
              <a:rPr lang="en-US" dirty="0" smtClean="0"/>
              <a:t>Stimulate flows of students even beyond the specific partnership</a:t>
            </a:r>
          </a:p>
          <a:p>
            <a:r>
              <a:rPr lang="en-US" dirty="0" smtClean="0"/>
              <a:t>Establish a positive framework by which the growing number of African students in the U.S. are understood</a:t>
            </a:r>
          </a:p>
          <a:p>
            <a:r>
              <a:rPr lang="en-US" dirty="0" smtClean="0"/>
              <a:t>Move all of us toward an interconnected global system of higher education, in terms of research, generation of new knowledge, and social impact</a:t>
            </a:r>
            <a:endParaRPr lang="en-US" dirty="0"/>
          </a:p>
        </p:txBody>
      </p:sp>
    </p:spTree>
    <p:extLst>
      <p:ext uri="{BB962C8B-B14F-4D97-AF65-F5344CB8AC3E}">
        <p14:creationId xmlns:p14="http://schemas.microsoft.com/office/powerpoint/2010/main" xmlns="" val="298312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a:ext>
            </a:extLst>
          </a:blip>
          <a:stretch>
            <a:fillRect/>
          </a:stretch>
        </p:blipFill>
        <p:spPr>
          <a:xfrm>
            <a:off x="2109289" y="1340768"/>
            <a:ext cx="4766967" cy="4882530"/>
          </a:xfrm>
        </p:spPr>
      </p:pic>
    </p:spTree>
    <p:extLst>
      <p:ext uri="{BB962C8B-B14F-4D97-AF65-F5344CB8AC3E}">
        <p14:creationId xmlns:p14="http://schemas.microsoft.com/office/powerpoint/2010/main" xmlns="" val="74719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8229600" cy="1143000"/>
          </a:xfrm>
        </p:spPr>
        <p:txBody>
          <a:bodyPr/>
          <a:lstStyle/>
          <a:p>
            <a:pPr algn="l"/>
            <a:r>
              <a:rPr lang="en-US" dirty="0" smtClean="0"/>
              <a:t>Favorable</a:t>
            </a:r>
            <a:r>
              <a:rPr lang="en-ZA" dirty="0" smtClean="0"/>
              <a:t> Trends</a:t>
            </a:r>
            <a:endParaRPr lang="en-US" dirty="0"/>
          </a:p>
        </p:txBody>
      </p:sp>
      <p:sp>
        <p:nvSpPr>
          <p:cNvPr id="3" name="Content Placeholder 2"/>
          <p:cNvSpPr>
            <a:spLocks noGrp="1"/>
          </p:cNvSpPr>
          <p:nvPr>
            <p:ph idx="1"/>
          </p:nvPr>
        </p:nvSpPr>
        <p:spPr>
          <a:xfrm>
            <a:off x="467544" y="1268760"/>
            <a:ext cx="8229600" cy="4896544"/>
          </a:xfrm>
        </p:spPr>
        <p:txBody>
          <a:bodyPr/>
          <a:lstStyle/>
          <a:p>
            <a:r>
              <a:rPr lang="en-ZA" dirty="0"/>
              <a:t>Over the past </a:t>
            </a:r>
            <a:r>
              <a:rPr lang="en-ZA" dirty="0" smtClean="0"/>
              <a:t>decade, </a:t>
            </a:r>
            <a:r>
              <a:rPr lang="en-ZA" dirty="0"/>
              <a:t>six of the world’s ten fastest-growing countries were African. </a:t>
            </a:r>
            <a:endParaRPr lang="en-ZA" dirty="0" smtClean="0"/>
          </a:p>
          <a:p>
            <a:r>
              <a:rPr lang="en-ZA" dirty="0" smtClean="0"/>
              <a:t>In </a:t>
            </a:r>
            <a:r>
              <a:rPr lang="en-ZA" dirty="0"/>
              <a:t>eight of the past ten years, Africa has grown faster than East Asia, including Japan</a:t>
            </a:r>
            <a:r>
              <a:rPr lang="en-ZA" dirty="0" smtClean="0"/>
              <a:t>.</a:t>
            </a:r>
          </a:p>
          <a:p>
            <a:r>
              <a:rPr lang="en-ZA" dirty="0"/>
              <a:t>According to Standard Bank, Africa now has a fast-growing middle class</a:t>
            </a:r>
          </a:p>
          <a:p>
            <a:pPr lvl="1"/>
            <a:r>
              <a:rPr lang="en-ZA" dirty="0"/>
              <a:t>Around 60 million Africans have an income </a:t>
            </a:r>
            <a:r>
              <a:rPr lang="en-US" dirty="0"/>
              <a:t>of</a:t>
            </a:r>
            <a:r>
              <a:rPr lang="en-ZA" dirty="0"/>
              <a:t> $3,000 a year, and 100 million will in 2015. </a:t>
            </a:r>
          </a:p>
          <a:p>
            <a:r>
              <a:rPr lang="en-ZA" dirty="0" smtClean="0"/>
              <a:t> </a:t>
            </a:r>
          </a:p>
        </p:txBody>
      </p:sp>
    </p:spTree>
    <p:extLst>
      <p:ext uri="{BB962C8B-B14F-4D97-AF65-F5344CB8AC3E}">
        <p14:creationId xmlns:p14="http://schemas.microsoft.com/office/powerpoint/2010/main" xmlns="" val="3269831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About EducationUSA </a:t>
            </a:r>
            <a:br>
              <a:rPr lang="en-US" sz="4000" dirty="0" smtClean="0"/>
            </a:br>
            <a:r>
              <a:rPr lang="en-US" sz="4000" dirty="0" smtClean="0"/>
              <a:t>Sub-Saharan Africa</a:t>
            </a:r>
            <a:endParaRPr lang="en-US" sz="4000" dirty="0"/>
          </a:p>
        </p:txBody>
      </p:sp>
      <p:sp>
        <p:nvSpPr>
          <p:cNvPr id="3" name="Content Placeholder 2"/>
          <p:cNvSpPr>
            <a:spLocks noGrp="1"/>
          </p:cNvSpPr>
          <p:nvPr>
            <p:ph idx="1"/>
          </p:nvPr>
        </p:nvSpPr>
        <p:spPr>
          <a:xfrm>
            <a:off x="467544" y="1340768"/>
            <a:ext cx="8229600" cy="4525963"/>
          </a:xfrm>
        </p:spPr>
        <p:txBody>
          <a:bodyPr/>
          <a:lstStyle/>
          <a:p>
            <a:pPr marL="446088" indent="-446088"/>
            <a:r>
              <a:rPr lang="en-US" dirty="0" smtClean="0"/>
              <a:t>50 countries, two territories</a:t>
            </a:r>
          </a:p>
          <a:p>
            <a:pPr marL="446088" indent="-446088"/>
            <a:r>
              <a:rPr lang="en-US" dirty="0" smtClean="0"/>
              <a:t>Four sub-regions: Central, East, West and Southern Africa</a:t>
            </a:r>
          </a:p>
          <a:p>
            <a:pPr marL="446088" indent="-446088"/>
            <a:r>
              <a:rPr lang="en-US" dirty="0" smtClean="0"/>
              <a:t>Divided according to predominant language of instruction</a:t>
            </a:r>
          </a:p>
          <a:p>
            <a:pPr marL="938213" lvl="1" indent="-538163"/>
            <a:r>
              <a:rPr lang="en-US" sz="2400" dirty="0" smtClean="0"/>
              <a:t>Anglophone (22 countries)</a:t>
            </a:r>
          </a:p>
          <a:p>
            <a:pPr marL="938213" lvl="1" indent="-538163"/>
            <a:r>
              <a:rPr lang="en-US" sz="2400" dirty="0" smtClean="0"/>
              <a:t>Francophone (19 countries)</a:t>
            </a:r>
          </a:p>
          <a:p>
            <a:pPr marL="938213" lvl="1" indent="-538163"/>
            <a:r>
              <a:rPr lang="en-US" sz="2400" dirty="0" smtClean="0"/>
              <a:t>Lusophone (5 countries)</a:t>
            </a:r>
          </a:p>
          <a:p>
            <a:pPr marL="938213" lvl="1" indent="-538163"/>
            <a:r>
              <a:rPr lang="en-US" sz="2400" dirty="0" smtClean="0"/>
              <a:t>Other (4 countries)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lstStyle/>
          <a:p>
            <a:r>
              <a:rPr lang="en-US" sz="4000" dirty="0" smtClean="0"/>
              <a:t>About EducationUSA </a:t>
            </a:r>
            <a:br>
              <a:rPr lang="en-US" sz="4000" dirty="0" smtClean="0"/>
            </a:br>
            <a:r>
              <a:rPr lang="en-US" sz="4000" dirty="0" smtClean="0"/>
              <a:t>Sub-Saharan Africa</a:t>
            </a:r>
            <a:endParaRPr lang="en-US" sz="4000" dirty="0"/>
          </a:p>
        </p:txBody>
      </p:sp>
      <p:sp>
        <p:nvSpPr>
          <p:cNvPr id="3" name="Content Placeholder 2"/>
          <p:cNvSpPr>
            <a:spLocks noGrp="1"/>
          </p:cNvSpPr>
          <p:nvPr>
            <p:ph idx="1"/>
          </p:nvPr>
        </p:nvSpPr>
        <p:spPr>
          <a:xfrm>
            <a:off x="539552" y="1484784"/>
            <a:ext cx="8229600" cy="4525963"/>
          </a:xfrm>
        </p:spPr>
        <p:txBody>
          <a:bodyPr/>
          <a:lstStyle/>
          <a:p>
            <a:pPr marL="450850" indent="-450850"/>
            <a:r>
              <a:rPr lang="en-US" dirty="0" smtClean="0"/>
              <a:t>49 EducationUSA Centers in 43 countries</a:t>
            </a:r>
          </a:p>
          <a:p>
            <a:pPr marL="450850" indent="-450850"/>
            <a:r>
              <a:rPr lang="en-US" dirty="0" smtClean="0"/>
              <a:t>380,000 contacts annually</a:t>
            </a:r>
          </a:p>
          <a:p>
            <a:pPr marL="450850" indent="-450850"/>
            <a:r>
              <a:rPr lang="en-US" dirty="0" smtClean="0"/>
              <a:t>Most Centers located in U.S. Embassies and Consulates</a:t>
            </a:r>
          </a:p>
          <a:p>
            <a:pPr marL="450850" indent="-450850"/>
            <a:r>
              <a:rPr lang="en-US" dirty="0" smtClean="0"/>
              <a:t>56 Advisers, 2 Regional Directors and 1 ECA Program Officer</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404664"/>
            <a:ext cx="8229600" cy="79208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African Students in U.S.</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graphicFrame>
        <p:nvGraphicFramePr>
          <p:cNvPr id="6" name="Chart 5"/>
          <p:cNvGraphicFramePr>
            <a:graphicFrameLocks/>
          </p:cNvGraphicFramePr>
          <p:nvPr>
            <p:extLst>
              <p:ext uri="{D42A27DB-BD31-4B8C-83A1-F6EECF244321}">
                <p14:modId xmlns:p14="http://schemas.microsoft.com/office/powerpoint/2010/main" xmlns="" val="4028689958"/>
              </p:ext>
            </p:extLst>
          </p:nvPr>
        </p:nvGraphicFramePr>
        <p:xfrm>
          <a:off x="467544" y="1264196"/>
          <a:ext cx="8229600" cy="48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42899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smtClean="0"/>
              <a:t>Top 10 African Countries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2739355051"/>
              </p:ext>
            </p:extLst>
          </p:nvPr>
        </p:nvGraphicFramePr>
        <p:xfrm>
          <a:off x="611560" y="1268760"/>
          <a:ext cx="8316000" cy="51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9775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Africa: Levels of Study</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2156710837"/>
              </p:ext>
            </p:extLst>
          </p:nvPr>
        </p:nvGraphicFramePr>
        <p:xfrm>
          <a:off x="1187624" y="1124744"/>
          <a:ext cx="7344816"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85548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Most Rapid Growth</a:t>
            </a:r>
            <a:endParaRPr lang="en-US" dirty="0"/>
          </a:p>
        </p:txBody>
      </p:sp>
      <p:sp>
        <p:nvSpPr>
          <p:cNvPr id="3" name="Content Placeholder 2"/>
          <p:cNvSpPr>
            <a:spLocks noGrp="1"/>
          </p:cNvSpPr>
          <p:nvPr>
            <p:ph idx="1"/>
          </p:nvPr>
        </p:nvSpPr>
        <p:spPr>
          <a:xfrm>
            <a:off x="323528" y="1124744"/>
            <a:ext cx="8229600" cy="1252736"/>
          </a:xfrm>
        </p:spPr>
        <p:txBody>
          <a:bodyPr/>
          <a:lstStyle/>
          <a:p>
            <a:r>
              <a:rPr lang="en-US" dirty="0" smtClean="0"/>
              <a:t>  . . . and countries that set all-time highs</a:t>
            </a:r>
          </a:p>
          <a:p>
            <a:r>
              <a:rPr lang="en-US" dirty="0" smtClean="0"/>
              <a:t>recruitment opportunities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969094601"/>
              </p:ext>
            </p:extLst>
          </p:nvPr>
        </p:nvGraphicFramePr>
        <p:xfrm>
          <a:off x="611559" y="2210476"/>
          <a:ext cx="7416823" cy="3810812"/>
        </p:xfrm>
        <a:graphic>
          <a:graphicData uri="http://schemas.openxmlformats.org/drawingml/2006/table">
            <a:tbl>
              <a:tblPr firstRow="1" bandRow="1">
                <a:tableStyleId>{2D5ABB26-0587-4C30-8999-92F81FD0307C}</a:tableStyleId>
              </a:tblPr>
              <a:tblGrid>
                <a:gridCol w="648072"/>
                <a:gridCol w="2448272"/>
                <a:gridCol w="1602360"/>
                <a:gridCol w="1322329"/>
                <a:gridCol w="1395790"/>
              </a:tblGrid>
              <a:tr h="1008112">
                <a:tc>
                  <a:txBody>
                    <a:bodyPr/>
                    <a:lstStyle/>
                    <a:p>
                      <a:pPr algn="ct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dirty="0" smtClean="0"/>
                    </a:p>
                    <a:p>
                      <a:pPr algn="ctr"/>
                      <a:endParaRPr lang="en-US" sz="2000" b="1" dirty="0" smtClean="0"/>
                    </a:p>
                    <a:p>
                      <a:pPr algn="ctr"/>
                      <a:r>
                        <a:rPr lang="en-US" sz="2000" b="1" dirty="0" smtClean="0"/>
                        <a:t>Country</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smtClean="0"/>
                    </a:p>
                    <a:p>
                      <a:r>
                        <a:rPr lang="en-US" sz="2400" b="1" dirty="0" smtClean="0"/>
                        <a:t>#</a:t>
                      </a:r>
                      <a:r>
                        <a:rPr lang="en-US" sz="2400" b="1" baseline="0" dirty="0" smtClean="0"/>
                        <a:t> of Students</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2010/11 vs. 2009/10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smtClean="0"/>
                    </a:p>
                    <a:p>
                      <a:r>
                        <a:rPr lang="en-US" sz="2400" b="1" dirty="0" smtClean="0"/>
                        <a:t>5 Year</a:t>
                      </a:r>
                      <a:r>
                        <a:rPr lang="en-US" sz="2400" b="1" baseline="0" dirty="0" smtClean="0"/>
                        <a:t> Average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Angola</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690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+66%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Burundi</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123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0">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kern="1200" dirty="0" smtClean="0">
                          <a:solidFill>
                            <a:schemeClr val="tx1"/>
                          </a:solidFill>
                          <a:effectLst/>
                          <a:latin typeface="+mn-lt"/>
                          <a:ea typeface="+mn-ea"/>
                          <a:cs typeface="+mn-cs"/>
                        </a:rPr>
                        <a:t>Congo Brazzaville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240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*68%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Cote D’Ivoire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904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Gabon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431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092">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Rwanda</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457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11559" y="3482536"/>
            <a:ext cx="648000" cy="4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611559" y="4841703"/>
            <a:ext cx="634499" cy="422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25059" y="3914536"/>
            <a:ext cx="621000" cy="37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38560" y="4382348"/>
            <a:ext cx="621000" cy="418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p:nvPr/>
        </p:nvGrpSpPr>
        <p:grpSpPr>
          <a:xfrm>
            <a:off x="625061" y="3419612"/>
            <a:ext cx="661502" cy="2673684"/>
            <a:chOff x="611560" y="3441445"/>
            <a:chExt cx="661502" cy="2679818"/>
          </a:xfrm>
        </p:grpSpPr>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11560" y="5302504"/>
              <a:ext cx="648000" cy="43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11560" y="5688871"/>
              <a:ext cx="647999" cy="432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25061" y="3441445"/>
              <a:ext cx="648000" cy="4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625061" y="4800612"/>
              <a:ext cx="634499" cy="422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38561" y="3873445"/>
              <a:ext cx="621000" cy="37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52062" y="4341257"/>
              <a:ext cx="621000" cy="418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36" y="-216024"/>
            <a:ext cx="8229600" cy="908720"/>
          </a:xfrm>
        </p:spPr>
        <p:txBody>
          <a:bodyPr/>
          <a:lstStyle/>
          <a:p>
            <a:r>
              <a:rPr lang="en-US" dirty="0" smtClean="0"/>
              <a:t>2011 Destinations</a:t>
            </a:r>
            <a:endParaRPr lang="en-US" dirty="0"/>
          </a:p>
        </p:txBody>
      </p:sp>
      <p:sp>
        <p:nvSpPr>
          <p:cNvPr id="3" name="Content Placeholder 2"/>
          <p:cNvSpPr>
            <a:spLocks noGrp="1"/>
          </p:cNvSpPr>
          <p:nvPr>
            <p:ph idx="1"/>
          </p:nvPr>
        </p:nvSpPr>
        <p:spPr>
          <a:xfrm>
            <a:off x="179512" y="472520"/>
            <a:ext cx="2890664" cy="5544616"/>
          </a:xfrm>
        </p:spPr>
        <p:txBody>
          <a:bodyPr/>
          <a:lstStyle/>
          <a:p>
            <a:pPr marL="274638" indent="-274638"/>
            <a:r>
              <a:rPr lang="en-US" sz="1400" b="1" dirty="0" smtClean="0"/>
              <a:t>Berea College</a:t>
            </a:r>
          </a:p>
          <a:p>
            <a:pPr marL="274638" indent="-274638"/>
            <a:r>
              <a:rPr lang="en-US" sz="1400" b="1" dirty="0" smtClean="0"/>
              <a:t>Yale</a:t>
            </a:r>
          </a:p>
          <a:p>
            <a:pPr marL="274638" indent="-274638"/>
            <a:r>
              <a:rPr lang="en-US" sz="1400" b="1" dirty="0" smtClean="0"/>
              <a:t>University of Kansas</a:t>
            </a:r>
          </a:p>
          <a:p>
            <a:pPr marL="274638" indent="-274638"/>
            <a:r>
              <a:rPr lang="en-US" sz="1400" b="1" dirty="0" smtClean="0"/>
              <a:t>University of California, Davis</a:t>
            </a:r>
          </a:p>
          <a:p>
            <a:pPr marL="274638" indent="-274638">
              <a:lnSpc>
                <a:spcPct val="115000"/>
              </a:lnSpc>
              <a:spcAft>
                <a:spcPts val="0"/>
              </a:spcAft>
            </a:pPr>
            <a:r>
              <a:rPr lang="en-US" sz="1400" b="1" dirty="0" smtClean="0">
                <a:latin typeface="+mj-lt"/>
                <a:ea typeface="Calibri"/>
                <a:cs typeface="Times New Roman"/>
              </a:rPr>
              <a:t>St John’s College</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Franklin College</a:t>
            </a:r>
            <a:endParaRPr lang="en-ZA" sz="1400" b="1" dirty="0" smtClean="0">
              <a:latin typeface="+mj-lt"/>
              <a:ea typeface="Calibri"/>
              <a:cs typeface="Times New Roman"/>
            </a:endParaRPr>
          </a:p>
          <a:p>
            <a:pPr marL="274638" indent="-274638">
              <a:lnSpc>
                <a:spcPct val="115000"/>
              </a:lnSpc>
              <a:spcAft>
                <a:spcPts val="0"/>
              </a:spcAft>
            </a:pPr>
            <a:r>
              <a:rPr lang="en-US" sz="1400" b="1" dirty="0" err="1" smtClean="0">
                <a:latin typeface="+mj-lt"/>
                <a:ea typeface="Calibri"/>
                <a:cs typeface="Times New Roman"/>
              </a:rPr>
              <a:t>Cottey</a:t>
            </a:r>
            <a:r>
              <a:rPr lang="en-US" sz="1400" b="1" dirty="0" smtClean="0">
                <a:latin typeface="+mj-lt"/>
                <a:ea typeface="Calibri"/>
                <a:cs typeface="Times New Roman"/>
              </a:rPr>
              <a:t> College</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Tufts University</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Bates College</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Smith College</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Haverford College</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Lynn University</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Bryn Mawr College</a:t>
            </a:r>
            <a:endParaRPr lang="en-ZA" sz="1400" b="1" dirty="0" smtClean="0">
              <a:latin typeface="+mj-lt"/>
              <a:ea typeface="Calibri"/>
              <a:cs typeface="Times New Roman"/>
            </a:endParaRPr>
          </a:p>
          <a:p>
            <a:pPr marL="274638" indent="-274638">
              <a:lnSpc>
                <a:spcPct val="115000"/>
              </a:lnSpc>
              <a:spcAft>
                <a:spcPts val="0"/>
              </a:spcAft>
            </a:pPr>
            <a:r>
              <a:rPr lang="en-US" sz="1400" b="1" dirty="0" smtClean="0">
                <a:latin typeface="+mj-lt"/>
                <a:ea typeface="Calibri"/>
                <a:cs typeface="Times New Roman"/>
              </a:rPr>
              <a:t>Davidson College</a:t>
            </a:r>
          </a:p>
          <a:p>
            <a:pPr marL="274638" indent="-274638">
              <a:lnSpc>
                <a:spcPct val="115000"/>
              </a:lnSpc>
              <a:spcAft>
                <a:spcPts val="0"/>
              </a:spcAft>
            </a:pPr>
            <a:r>
              <a:rPr lang="en-US" sz="1400" b="1" dirty="0" smtClean="0">
                <a:latin typeface="+mj-lt"/>
                <a:ea typeface="Calibri"/>
                <a:cs typeface="Times New Roman"/>
              </a:rPr>
              <a:t>MIT</a:t>
            </a:r>
          </a:p>
          <a:p>
            <a:pPr marL="274638" indent="-274638">
              <a:lnSpc>
                <a:spcPct val="115000"/>
              </a:lnSpc>
              <a:spcAft>
                <a:spcPts val="0"/>
              </a:spcAft>
            </a:pPr>
            <a:r>
              <a:rPr lang="en-US" sz="1400" b="1" dirty="0" smtClean="0"/>
              <a:t>Worcester Polytechnic Institute</a:t>
            </a:r>
          </a:p>
          <a:p>
            <a:pPr marL="274638" indent="-274638">
              <a:lnSpc>
                <a:spcPct val="115000"/>
              </a:lnSpc>
              <a:spcAft>
                <a:spcPts val="0"/>
              </a:spcAft>
            </a:pPr>
            <a:r>
              <a:rPr lang="en-US" sz="1400" b="1" dirty="0" smtClean="0"/>
              <a:t>Le Moyne College</a:t>
            </a:r>
          </a:p>
          <a:p>
            <a:pPr marL="274638" indent="-274638">
              <a:lnSpc>
                <a:spcPct val="115000"/>
              </a:lnSpc>
              <a:spcAft>
                <a:spcPts val="0"/>
              </a:spcAft>
            </a:pPr>
            <a:r>
              <a:rPr lang="en-ZA" sz="1400" b="1" dirty="0" smtClean="0"/>
              <a:t>Michigan State University</a:t>
            </a:r>
          </a:p>
          <a:p>
            <a:pPr marL="274638" indent="-274638">
              <a:lnSpc>
                <a:spcPct val="115000"/>
              </a:lnSpc>
              <a:spcAft>
                <a:spcPts val="0"/>
              </a:spcAft>
            </a:pPr>
            <a:r>
              <a:rPr lang="en-ZA" sz="1400" b="1" dirty="0" smtClean="0"/>
              <a:t>Harvard</a:t>
            </a:r>
          </a:p>
          <a:p>
            <a:pPr marL="274638" indent="-274638">
              <a:lnSpc>
                <a:spcPct val="115000"/>
              </a:lnSpc>
              <a:spcAft>
                <a:spcPts val="0"/>
              </a:spcAft>
            </a:pPr>
            <a:endParaRPr lang="en-ZA" sz="1400" b="1" dirty="0" smtClean="0">
              <a:latin typeface="+mj-lt"/>
              <a:ea typeface="Calibri"/>
              <a:cs typeface="Times New Roman"/>
            </a:endParaRPr>
          </a:p>
          <a:p>
            <a:pPr marL="274638" indent="-274638">
              <a:lnSpc>
                <a:spcPct val="115000"/>
              </a:lnSpc>
              <a:spcAft>
                <a:spcPts val="0"/>
              </a:spcAft>
            </a:pPr>
            <a:endParaRPr lang="en-ZA" sz="1400" b="1" dirty="0" smtClean="0">
              <a:latin typeface="+mj-lt"/>
              <a:ea typeface="Calibri"/>
              <a:cs typeface="Times New Roman"/>
            </a:endParaRPr>
          </a:p>
          <a:p>
            <a:endParaRPr lang="en-US" sz="3600" b="1" dirty="0"/>
          </a:p>
        </p:txBody>
      </p:sp>
      <p:sp>
        <p:nvSpPr>
          <p:cNvPr id="5" name="Content Placeholder 2"/>
          <p:cNvSpPr txBox="1">
            <a:spLocks/>
          </p:cNvSpPr>
          <p:nvPr/>
        </p:nvSpPr>
        <p:spPr bwMode="auto">
          <a:xfrm>
            <a:off x="3193504" y="692696"/>
            <a:ext cx="2890664" cy="56886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Mt Holyoke College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Nazareth College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Berea College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University of Chicago</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University of Pennsylvania</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College of St Scholastica</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Georgia College and State University</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Jacobs University</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Columbia University</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Pomona College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Williams College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Wartburg College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Jacobs University</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College of St Elizabeth</a:t>
            </a:r>
          </a:p>
          <a:p>
            <a:pPr marL="274638" lvl="0" indent="-274638">
              <a:lnSpc>
                <a:spcPct val="115000"/>
              </a:lnSpc>
              <a:spcBef>
                <a:spcPct val="20000"/>
              </a:spcBef>
              <a:spcAft>
                <a:spcPts val="0"/>
              </a:spcAft>
              <a:buSzPct val="125000"/>
              <a:buFont typeface="Arial" pitchFamily="34" charset="0"/>
              <a:buChar char="•"/>
            </a:pPr>
            <a:r>
              <a:rPr lang="en-US" sz="1400" b="1" dirty="0" smtClean="0">
                <a:solidFill>
                  <a:srgbClr val="C00000"/>
                </a:solidFill>
              </a:rPr>
              <a:t>Liberty University</a:t>
            </a:r>
          </a:p>
          <a:p>
            <a:pPr marL="274638" indent="-274638">
              <a:lnSpc>
                <a:spcPct val="115000"/>
              </a:lnSpc>
              <a:spcBef>
                <a:spcPct val="20000"/>
              </a:spcBef>
              <a:spcAft>
                <a:spcPts val="0"/>
              </a:spcAft>
              <a:buSzPct val="125000"/>
              <a:buFont typeface="Arial" pitchFamily="34" charset="0"/>
              <a:buChar char="•"/>
            </a:pPr>
            <a:r>
              <a:rPr lang="en-US" sz="1400" b="1" dirty="0" smtClean="0">
                <a:solidFill>
                  <a:srgbClr val="C00000"/>
                </a:solidFill>
              </a:rPr>
              <a:t>Oberlin College</a:t>
            </a:r>
          </a:p>
          <a:p>
            <a:pPr marL="274638" indent="-274638">
              <a:lnSpc>
                <a:spcPct val="115000"/>
              </a:lnSpc>
              <a:spcBef>
                <a:spcPct val="20000"/>
              </a:spcBef>
              <a:spcAft>
                <a:spcPts val="0"/>
              </a:spcAft>
              <a:buSzPct val="125000"/>
              <a:buFont typeface="Arial" pitchFamily="34" charset="0"/>
              <a:buChar char="•"/>
            </a:pPr>
            <a:r>
              <a:rPr lang="en-US" sz="1400" b="1" dirty="0" smtClean="0">
                <a:solidFill>
                  <a:srgbClr val="C00000"/>
                </a:solidFill>
              </a:rPr>
              <a:t>Wooster</a:t>
            </a:r>
          </a:p>
          <a:p>
            <a:pPr marL="274638" indent="-274638">
              <a:lnSpc>
                <a:spcPct val="115000"/>
              </a:lnSpc>
              <a:spcBef>
                <a:spcPct val="20000"/>
              </a:spcBef>
              <a:spcAft>
                <a:spcPts val="0"/>
              </a:spcAft>
              <a:buSzPct val="125000"/>
              <a:buFont typeface="Arial" pitchFamily="34" charset="0"/>
              <a:buChar char="•"/>
            </a:pPr>
            <a:r>
              <a:rPr lang="en-ZA" sz="1400" b="1" dirty="0" smtClean="0">
                <a:solidFill>
                  <a:srgbClr val="C00000"/>
                </a:solidFill>
              </a:rPr>
              <a:t>Kennesaw State University</a:t>
            </a:r>
          </a:p>
          <a:p>
            <a:pPr marL="274638" lvl="0" indent="-274638">
              <a:lnSpc>
                <a:spcPct val="115000"/>
              </a:lnSpc>
              <a:spcBef>
                <a:spcPct val="20000"/>
              </a:spcBef>
              <a:spcAft>
                <a:spcPts val="0"/>
              </a:spcAft>
              <a:buSzPct val="125000"/>
              <a:buFont typeface="Arial" pitchFamily="34" charset="0"/>
              <a:buChar char="•"/>
            </a:pPr>
            <a:endParaRPr kumimoji="0" lang="en-ZA" sz="1400" b="1" i="0" u="none" strike="noStrike" kern="0" cap="none" spc="0" normalizeH="0" baseline="0" noProof="0" dirty="0" smtClean="0">
              <a:ln>
                <a:noFill/>
              </a:ln>
              <a:solidFill>
                <a:srgbClr val="C00000"/>
              </a:solidFill>
              <a:effectLst/>
              <a:uLnTx/>
              <a:uFillTx/>
              <a:latin typeface="+mj-lt"/>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Pct val="125000"/>
              <a:buFont typeface="Arial" pitchFamily="34" charset="0"/>
              <a:buChar char="•"/>
              <a:tabLst/>
              <a:defRPr/>
            </a:pPr>
            <a:endParaRPr kumimoji="0" lang="en-US" sz="3600" b="1" i="0" u="none" strike="noStrike" kern="0" cap="none" spc="0" normalizeH="0" baseline="0" noProof="0" dirty="0">
              <a:ln>
                <a:noFill/>
              </a:ln>
              <a:solidFill>
                <a:srgbClr val="CC0000"/>
              </a:solidFill>
              <a:effectLst/>
              <a:uLnTx/>
              <a:uFillTx/>
              <a:latin typeface="+mn-lt"/>
            </a:endParaRPr>
          </a:p>
        </p:txBody>
      </p:sp>
      <p:sp>
        <p:nvSpPr>
          <p:cNvPr id="6" name="Content Placeholder 2"/>
          <p:cNvSpPr txBox="1">
            <a:spLocks/>
          </p:cNvSpPr>
          <p:nvPr/>
        </p:nvSpPr>
        <p:spPr bwMode="auto">
          <a:xfrm>
            <a:off x="6084168" y="1268760"/>
            <a:ext cx="2890664" cy="4752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125000"/>
              <a:buFont typeface="Arial" pitchFamily="34" charset="0"/>
              <a:buChar char="•"/>
              <a:tabLst/>
              <a:defRPr/>
            </a:pPr>
            <a:endParaRPr kumimoji="0" lang="en-US" sz="3600" b="0" i="0" u="none" strike="noStrike" kern="0" cap="none" spc="0" normalizeH="0" baseline="0" noProof="0" dirty="0">
              <a:ln>
                <a:noFill/>
              </a:ln>
              <a:solidFill>
                <a:srgbClr val="CC0000"/>
              </a:solidFill>
              <a:effectLst/>
              <a:uLnTx/>
              <a:uFillTx/>
              <a:latin typeface="+mn-lt"/>
              <a:ea typeface="+mn-ea"/>
              <a:cs typeface="+mn-cs"/>
            </a:endParaRPr>
          </a:p>
        </p:txBody>
      </p:sp>
      <p:sp>
        <p:nvSpPr>
          <p:cNvPr id="7" name="Content Placeholder 2"/>
          <p:cNvSpPr txBox="1">
            <a:spLocks/>
          </p:cNvSpPr>
          <p:nvPr/>
        </p:nvSpPr>
        <p:spPr bwMode="auto">
          <a:xfrm>
            <a:off x="6103952" y="680160"/>
            <a:ext cx="2890664" cy="54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lang="en-US" sz="1400" b="1" kern="0" dirty="0" smtClean="0">
                <a:solidFill>
                  <a:srgbClr val="CC0000"/>
                </a:solidFill>
                <a:latin typeface="+mj-lt"/>
                <a:ea typeface="Calibri"/>
                <a:cs typeface="Times New Roman"/>
              </a:rPr>
              <a:t>Bryn Mawr</a:t>
            </a: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Stanford</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Auburn</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Bowling Green</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Brandeis</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Duke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Florida Institute of Technology</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Henderson State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Wheeling</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University of North Dakota</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University of Louisville</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US" sz="1400" b="1" i="0" u="none" strike="noStrike" kern="0" cap="none" spc="0" normalizeH="0" baseline="0" noProof="0" dirty="0" smtClean="0">
                <a:ln>
                  <a:noFill/>
                </a:ln>
                <a:solidFill>
                  <a:srgbClr val="CC0000"/>
                </a:solidFill>
                <a:effectLst/>
                <a:uLnTx/>
                <a:uFillTx/>
                <a:latin typeface="+mj-lt"/>
                <a:ea typeface="Calibri"/>
                <a:cs typeface="Times New Roman"/>
              </a:rPr>
              <a:t>Viterbo</a:t>
            </a: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ZA" sz="1400" b="1" i="0" u="none" strike="noStrike" kern="0" cap="none" spc="0" normalizeH="0" baseline="0" noProof="0" dirty="0" smtClean="0">
                <a:ln>
                  <a:noFill/>
                </a:ln>
                <a:solidFill>
                  <a:srgbClr val="CC0000"/>
                </a:solidFill>
                <a:effectLst/>
                <a:uLnTx/>
                <a:uFillTx/>
                <a:latin typeface="+mj-lt"/>
                <a:ea typeface="Calibri"/>
                <a:cs typeface="Times New Roman"/>
              </a:rPr>
              <a:t>Utah</a:t>
            </a:r>
            <a:r>
              <a:rPr kumimoji="0" lang="en-ZA" sz="1400" b="1" i="0" u="none" strike="noStrike" kern="0" cap="none" spc="0" normalizeH="0" noProof="0" dirty="0" smtClean="0">
                <a:ln>
                  <a:noFill/>
                </a:ln>
                <a:solidFill>
                  <a:srgbClr val="CC0000"/>
                </a:solidFill>
                <a:effectLst/>
                <a:uLnTx/>
                <a:uFillTx/>
                <a:latin typeface="+mj-lt"/>
                <a:ea typeface="Calibri"/>
                <a:cs typeface="Times New Roman"/>
              </a:rPr>
              <a:t> State University</a:t>
            </a: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lang="en-ZA" sz="1400" b="1" kern="0" baseline="0" dirty="0" smtClean="0">
                <a:solidFill>
                  <a:srgbClr val="CC0000"/>
                </a:solidFill>
                <a:latin typeface="+mj-lt"/>
                <a:ea typeface="Calibri"/>
                <a:cs typeface="Times New Roman"/>
              </a:rPr>
              <a:t>University</a:t>
            </a:r>
            <a:r>
              <a:rPr lang="en-ZA" sz="1400" b="1" kern="0" dirty="0" smtClean="0">
                <a:solidFill>
                  <a:srgbClr val="CC0000"/>
                </a:solidFill>
                <a:latin typeface="+mj-lt"/>
                <a:ea typeface="Calibri"/>
                <a:cs typeface="Times New Roman"/>
              </a:rPr>
              <a:t> of Akron</a:t>
            </a:r>
          </a:p>
          <a:p>
            <a:pPr marL="274638" marR="0" lvl="0" indent="-274638" algn="l" defTabSz="914400" rtl="0" eaLnBrk="1" fontAlgn="base" latinLnBrk="0" hangingPunct="1">
              <a:lnSpc>
                <a:spcPct val="115000"/>
              </a:lnSpc>
              <a:spcBef>
                <a:spcPct val="20000"/>
              </a:spcBef>
              <a:spcAft>
                <a:spcPts val="0"/>
              </a:spcAft>
              <a:buClrTx/>
              <a:buSzPct val="125000"/>
              <a:buFont typeface="Arial" pitchFamily="34" charset="0"/>
              <a:buChar char="•"/>
              <a:tabLst/>
              <a:defRPr/>
            </a:pPr>
            <a:r>
              <a:rPr kumimoji="0" lang="en-ZA" sz="1400" b="1" i="0" u="none" strike="noStrike" kern="0" cap="none" spc="0" normalizeH="0" baseline="0" noProof="0" dirty="0" smtClean="0">
                <a:ln>
                  <a:noFill/>
                </a:ln>
                <a:solidFill>
                  <a:srgbClr val="C00000"/>
                </a:solidFill>
                <a:effectLst/>
                <a:uLnTx/>
                <a:uFillTx/>
                <a:latin typeface="+mj-lt"/>
                <a:ea typeface="Calibri"/>
                <a:cs typeface="Times New Roman"/>
              </a:rPr>
              <a:t>Florida International University</a:t>
            </a:r>
          </a:p>
          <a:p>
            <a:pPr marL="274638" lvl="0" indent="-274638">
              <a:lnSpc>
                <a:spcPct val="115000"/>
              </a:lnSpc>
              <a:spcBef>
                <a:spcPct val="20000"/>
              </a:spcBef>
              <a:spcAft>
                <a:spcPts val="0"/>
              </a:spcAft>
              <a:buSzPct val="125000"/>
              <a:buFont typeface="Arial" pitchFamily="34" charset="0"/>
              <a:buChar char="•"/>
            </a:pPr>
            <a:r>
              <a:rPr lang="en-US" sz="1400" b="1" dirty="0" smtClean="0">
                <a:solidFill>
                  <a:srgbClr val="C00000"/>
                </a:solidFill>
              </a:rPr>
              <a:t>Minnesota State University –Mankato</a:t>
            </a:r>
          </a:p>
          <a:p>
            <a:pPr marL="274638" lvl="0" indent="-274638">
              <a:lnSpc>
                <a:spcPct val="115000"/>
              </a:lnSpc>
              <a:spcBef>
                <a:spcPct val="20000"/>
              </a:spcBef>
              <a:spcAft>
                <a:spcPts val="0"/>
              </a:spcAft>
              <a:buSzPct val="125000"/>
              <a:buFont typeface="Arial" pitchFamily="34" charset="0"/>
              <a:buChar char="•"/>
            </a:pPr>
            <a:r>
              <a:rPr lang="en-US" sz="1400" b="1" dirty="0" smtClean="0">
                <a:solidFill>
                  <a:srgbClr val="C00000"/>
                </a:solidFill>
              </a:rPr>
              <a:t>University of Colorado - Denver</a:t>
            </a:r>
          </a:p>
          <a:p>
            <a:pPr marL="274638" lvl="0" indent="-274638">
              <a:lnSpc>
                <a:spcPct val="115000"/>
              </a:lnSpc>
              <a:spcBef>
                <a:spcPct val="20000"/>
              </a:spcBef>
              <a:spcAft>
                <a:spcPts val="0"/>
              </a:spcAft>
              <a:buSzPct val="125000"/>
              <a:buFont typeface="Arial" pitchFamily="34" charset="0"/>
              <a:buChar char="•"/>
            </a:pPr>
            <a:endParaRPr kumimoji="0" lang="en-ZA" sz="1400" b="1" i="0" u="none" strike="noStrike" kern="0" cap="none" spc="0" normalizeH="0" baseline="0" noProof="0" dirty="0" smtClean="0">
              <a:ln>
                <a:noFill/>
              </a:ln>
              <a:solidFill>
                <a:srgbClr val="CC0000"/>
              </a:solidFill>
              <a:effectLst/>
              <a:uLnTx/>
              <a:uFillTx/>
              <a:latin typeface="+mj-lt"/>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Pct val="125000"/>
              <a:buFont typeface="Arial" pitchFamily="34" charset="0"/>
              <a:buChar char="•"/>
              <a:tabLst/>
              <a:defRPr/>
            </a:pPr>
            <a:endParaRPr kumimoji="0" lang="en-US" sz="3600" b="1" i="0" u="none" strike="noStrike" kern="0" cap="none" spc="0" normalizeH="0" baseline="0" noProof="0" dirty="0">
              <a:ln>
                <a:noFill/>
              </a:ln>
              <a:solidFill>
                <a:srgbClr val="CC0000"/>
              </a:solidFill>
              <a:effectLst/>
              <a:uLnTx/>
              <a:uFillTx/>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641437" cy="1143000"/>
          </a:xfrm>
        </p:spPr>
        <p:txBody>
          <a:bodyPr/>
          <a:lstStyle/>
          <a:p>
            <a:r>
              <a:rPr lang="en-US" sz="4000" dirty="0" smtClean="0"/>
              <a:t>U.S. Study Abroad: Leading Hosts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78502334"/>
              </p:ext>
            </p:extLst>
          </p:nvPr>
        </p:nvGraphicFramePr>
        <p:xfrm>
          <a:off x="1331640" y="1196752"/>
          <a:ext cx="6858002" cy="5169616"/>
        </p:xfrm>
        <a:graphic>
          <a:graphicData uri="http://schemas.openxmlformats.org/drawingml/2006/table">
            <a:tbl>
              <a:tblPr firstRow="1" firstCol="1" bandRow="1" bandCol="1">
                <a:tableStyleId>{AF606853-7671-496A-8E4F-DF71F8EC918B}</a:tableStyleId>
              </a:tblPr>
              <a:tblGrid>
                <a:gridCol w="2505808"/>
                <a:gridCol w="2373924"/>
                <a:gridCol w="1978270"/>
              </a:tblGrid>
              <a:tr h="504056">
                <a:tc>
                  <a:txBody>
                    <a:bodyPr/>
                    <a:lstStyle/>
                    <a:p>
                      <a:pPr marL="0" marR="0" algn="ctr">
                        <a:spcBef>
                          <a:spcPts val="0"/>
                        </a:spcBef>
                        <a:spcAft>
                          <a:spcPts val="0"/>
                        </a:spcAft>
                      </a:pPr>
                      <a:r>
                        <a:rPr lang="en-US" sz="2400" b="1" dirty="0">
                          <a:effectLst/>
                        </a:rPr>
                        <a:t>Country</a:t>
                      </a:r>
                      <a:endParaRPr lang="en-US" sz="2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 Students</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 change</a:t>
                      </a:r>
                      <a:endParaRPr lang="en-US" sz="2400" dirty="0">
                        <a:effectLst/>
                        <a:latin typeface="Times New Roman"/>
                        <a:ea typeface="Times New Roman"/>
                      </a:endParaRPr>
                    </a:p>
                  </a:txBody>
                  <a:tcPr marL="68580" marR="68580" marT="0" marB="0" anchor="ctr"/>
                </a:tc>
              </a:tr>
              <a:tr h="466556">
                <a:tc>
                  <a:txBody>
                    <a:bodyPr/>
                    <a:lstStyle/>
                    <a:p>
                      <a:pPr marL="0" marR="0" algn="ctr">
                        <a:spcBef>
                          <a:spcPts val="0"/>
                        </a:spcBef>
                        <a:spcAft>
                          <a:spcPts val="0"/>
                        </a:spcAft>
                      </a:pPr>
                      <a:r>
                        <a:rPr lang="en-US" sz="2000" dirty="0">
                          <a:effectLst/>
                        </a:rPr>
                        <a:t>South Africa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4,313</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+4%</a:t>
                      </a:r>
                      <a:endParaRPr lang="en-US" sz="2000" b="1" dirty="0">
                        <a:effectLst/>
                        <a:latin typeface="Times New Roman"/>
                        <a:ea typeface="Times New Roman"/>
                      </a:endParaRPr>
                    </a:p>
                  </a:txBody>
                  <a:tcPr marL="68580" marR="68580" marT="0" marB="0" anchor="ctr"/>
                </a:tc>
              </a:tr>
              <a:tr h="466556">
                <a:tc>
                  <a:txBody>
                    <a:bodyPr/>
                    <a:lstStyle/>
                    <a:p>
                      <a:pPr marL="0" marR="0" algn="ctr">
                        <a:spcBef>
                          <a:spcPts val="0"/>
                        </a:spcBef>
                        <a:spcAft>
                          <a:spcPts val="0"/>
                        </a:spcAft>
                      </a:pPr>
                      <a:r>
                        <a:rPr lang="en-US" sz="2000" dirty="0">
                          <a:effectLst/>
                        </a:rPr>
                        <a:t>Ghana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2,132</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+5%</a:t>
                      </a:r>
                      <a:endParaRPr lang="en-US" sz="2000" b="1" dirty="0">
                        <a:effectLst/>
                        <a:latin typeface="Times New Roman"/>
                        <a:ea typeface="Times New Roman"/>
                      </a:endParaRPr>
                    </a:p>
                  </a:txBody>
                  <a:tcPr marL="68580" marR="68580" marT="0" marB="0" anchor="ctr">
                    <a:solidFill>
                      <a:schemeClr val="accent2">
                        <a:lumMod val="75000"/>
                      </a:schemeClr>
                    </a:solidFill>
                  </a:tcPr>
                </a:tc>
              </a:tr>
              <a:tr h="466556">
                <a:tc>
                  <a:txBody>
                    <a:bodyPr/>
                    <a:lstStyle/>
                    <a:p>
                      <a:pPr marL="0" marR="0" algn="ctr">
                        <a:spcBef>
                          <a:spcPts val="0"/>
                        </a:spcBef>
                        <a:spcAft>
                          <a:spcPts val="0"/>
                        </a:spcAft>
                      </a:pPr>
                      <a:r>
                        <a:rPr lang="en-US" sz="2000" dirty="0">
                          <a:solidFill>
                            <a:srgbClr val="FF0000"/>
                          </a:solidFill>
                          <a:effectLst/>
                        </a:rPr>
                        <a:t>Kenya</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rPr>
                        <a:t>1,198</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a:t>
                      </a:r>
                      <a:r>
                        <a:rPr lang="en-US" sz="2000" b="1" dirty="0" smtClean="0">
                          <a:solidFill>
                            <a:srgbClr val="FF0000"/>
                          </a:solidFill>
                          <a:effectLst/>
                        </a:rPr>
                        <a:t>36%</a:t>
                      </a:r>
                      <a:endParaRPr lang="en-US" sz="2000" b="1" dirty="0">
                        <a:solidFill>
                          <a:srgbClr val="FF0000"/>
                        </a:solidFill>
                        <a:effectLst/>
                        <a:latin typeface="Times New Roman"/>
                        <a:ea typeface="Times New Roman"/>
                      </a:endParaRPr>
                    </a:p>
                  </a:txBody>
                  <a:tcPr marL="68580" marR="68580" marT="0" marB="0" anchor="ctr"/>
                </a:tc>
              </a:tr>
              <a:tr h="466556">
                <a:tc>
                  <a:txBody>
                    <a:bodyPr/>
                    <a:lstStyle/>
                    <a:p>
                      <a:pPr marL="0" marR="0" algn="ctr">
                        <a:spcBef>
                          <a:spcPts val="0"/>
                        </a:spcBef>
                        <a:spcAft>
                          <a:spcPts val="0"/>
                        </a:spcAft>
                      </a:pPr>
                      <a:r>
                        <a:rPr lang="en-US" sz="2000" b="1" dirty="0">
                          <a:effectLst/>
                        </a:rPr>
                        <a:t>Tanzania</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962</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a:t>
                      </a:r>
                      <a:r>
                        <a:rPr lang="en-US" sz="2000" b="1" dirty="0" smtClean="0">
                          <a:effectLst/>
                        </a:rPr>
                        <a:t>12%</a:t>
                      </a:r>
                      <a:endParaRPr lang="en-US" sz="2000" b="1" dirty="0">
                        <a:effectLst/>
                        <a:latin typeface="Times New Roman"/>
                        <a:ea typeface="Times New Roman"/>
                      </a:endParaRPr>
                    </a:p>
                  </a:txBody>
                  <a:tcPr marL="68580" marR="68580" marT="0" marB="0" anchor="ctr">
                    <a:solidFill>
                      <a:schemeClr val="accent2">
                        <a:lumMod val="75000"/>
                      </a:schemeClr>
                    </a:solidFill>
                  </a:tcPr>
                </a:tc>
              </a:tr>
              <a:tr h="466556">
                <a:tc>
                  <a:txBody>
                    <a:bodyPr/>
                    <a:lstStyle/>
                    <a:p>
                      <a:pPr marL="0" marR="0" algn="ctr">
                        <a:spcBef>
                          <a:spcPts val="0"/>
                        </a:spcBef>
                        <a:spcAft>
                          <a:spcPts val="0"/>
                        </a:spcAft>
                      </a:pPr>
                      <a:r>
                        <a:rPr lang="en-US" sz="2000" dirty="0">
                          <a:effectLst/>
                        </a:rPr>
                        <a:t>Uganda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571</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rPr>
                        <a:t>-7%</a:t>
                      </a:r>
                      <a:endParaRPr lang="en-US" sz="2000" b="1" dirty="0">
                        <a:effectLst/>
                        <a:latin typeface="Times New Roman"/>
                        <a:ea typeface="Times New Roman"/>
                      </a:endParaRPr>
                    </a:p>
                  </a:txBody>
                  <a:tcPr marL="68580" marR="68580" marT="0" marB="0" anchor="ctr"/>
                </a:tc>
              </a:tr>
              <a:tr h="466556">
                <a:tc>
                  <a:txBody>
                    <a:bodyPr/>
                    <a:lstStyle/>
                    <a:p>
                      <a:pPr marL="0" marR="0" algn="ctr">
                        <a:spcBef>
                          <a:spcPts val="0"/>
                        </a:spcBef>
                        <a:spcAft>
                          <a:spcPts val="0"/>
                        </a:spcAft>
                      </a:pPr>
                      <a:r>
                        <a:rPr lang="en-US" sz="2000" dirty="0" smtClean="0">
                          <a:effectLst/>
                          <a:latin typeface="+mn-lt"/>
                          <a:ea typeface="Times New Roman"/>
                        </a:rPr>
                        <a:t>Senegal</a:t>
                      </a:r>
                      <a:endParaRPr lang="en-US" sz="20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Times New Roman"/>
                        </a:rPr>
                        <a:t>381</a:t>
                      </a:r>
                      <a:endParaRPr lang="en-US" sz="2000" b="1"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effectLst/>
                          <a:latin typeface="+mn-lt"/>
                          <a:ea typeface="Times New Roman"/>
                        </a:rPr>
                        <a:t>-.8%</a:t>
                      </a:r>
                      <a:endParaRPr lang="en-US" sz="2000" b="1" dirty="0">
                        <a:effectLst/>
                        <a:latin typeface="+mn-lt"/>
                        <a:ea typeface="Times New Roman"/>
                      </a:endParaRPr>
                    </a:p>
                  </a:txBody>
                  <a:tcPr marL="68580" marR="68580" marT="0" marB="0" anchor="ctr"/>
                </a:tc>
              </a:tr>
              <a:tr h="466556">
                <a:tc>
                  <a:txBody>
                    <a:bodyPr/>
                    <a:lstStyle/>
                    <a:p>
                      <a:pPr marL="0" marR="0" algn="ctr">
                        <a:spcBef>
                          <a:spcPts val="0"/>
                        </a:spcBef>
                        <a:spcAft>
                          <a:spcPts val="0"/>
                        </a:spcAft>
                      </a:pPr>
                      <a:r>
                        <a:rPr lang="en-US" sz="2000" dirty="0" smtClean="0">
                          <a:solidFill>
                            <a:srgbClr val="FF0000"/>
                          </a:solidFill>
                          <a:effectLst/>
                          <a:latin typeface="+mn-lt"/>
                          <a:ea typeface="Times New Roman"/>
                        </a:rPr>
                        <a:t>Zambia</a:t>
                      </a:r>
                      <a:endParaRPr lang="en-US" sz="2000"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233</a:t>
                      </a:r>
                      <a:endParaRPr lang="en-US" sz="2000" b="1"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+26%</a:t>
                      </a:r>
                      <a:endParaRPr lang="en-US" sz="2000" b="1" dirty="0">
                        <a:solidFill>
                          <a:srgbClr val="FF0000"/>
                        </a:solidFill>
                        <a:effectLst/>
                        <a:latin typeface="+mn-lt"/>
                        <a:ea typeface="Times New Roman"/>
                      </a:endParaRPr>
                    </a:p>
                  </a:txBody>
                  <a:tcPr marL="68580" marR="68580" marT="0" marB="0" anchor="ctr"/>
                </a:tc>
              </a:tr>
              <a:tr h="466556">
                <a:tc>
                  <a:txBody>
                    <a:bodyPr/>
                    <a:lstStyle/>
                    <a:p>
                      <a:pPr marL="0" marR="0" algn="ctr">
                        <a:spcBef>
                          <a:spcPts val="0"/>
                        </a:spcBef>
                        <a:spcAft>
                          <a:spcPts val="0"/>
                        </a:spcAft>
                      </a:pPr>
                      <a:r>
                        <a:rPr lang="en-US" sz="2000" dirty="0" smtClean="0">
                          <a:solidFill>
                            <a:srgbClr val="FF0000"/>
                          </a:solidFill>
                          <a:effectLst/>
                          <a:latin typeface="+mn-lt"/>
                          <a:ea typeface="Times New Roman"/>
                        </a:rPr>
                        <a:t>Namibia</a:t>
                      </a:r>
                      <a:endParaRPr lang="en-US" sz="2000"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226</a:t>
                      </a:r>
                      <a:endParaRPr lang="en-US" sz="2000" b="1"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+27%</a:t>
                      </a:r>
                      <a:endParaRPr lang="en-US" sz="2000" b="1" dirty="0">
                        <a:solidFill>
                          <a:srgbClr val="FF0000"/>
                        </a:solidFill>
                        <a:effectLst/>
                        <a:latin typeface="+mn-lt"/>
                        <a:ea typeface="Times New Roman"/>
                      </a:endParaRPr>
                    </a:p>
                  </a:txBody>
                  <a:tcPr marL="68580" marR="68580" marT="0" marB="0" anchor="ctr"/>
                </a:tc>
              </a:tr>
              <a:tr h="466556">
                <a:tc>
                  <a:txBody>
                    <a:bodyPr/>
                    <a:lstStyle/>
                    <a:p>
                      <a:pPr marL="0" marR="0" algn="ctr">
                        <a:spcBef>
                          <a:spcPts val="0"/>
                        </a:spcBef>
                        <a:spcAft>
                          <a:spcPts val="0"/>
                        </a:spcAft>
                      </a:pPr>
                      <a:r>
                        <a:rPr lang="en-US" sz="2000" dirty="0" smtClean="0">
                          <a:solidFill>
                            <a:srgbClr val="FF0000"/>
                          </a:solidFill>
                          <a:effectLst/>
                          <a:latin typeface="+mn-lt"/>
                          <a:ea typeface="Times New Roman"/>
                        </a:rPr>
                        <a:t>Botswana</a:t>
                      </a:r>
                      <a:endParaRPr lang="en-US" sz="2000"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215</a:t>
                      </a:r>
                      <a:endParaRPr lang="en-US" sz="2000" b="1"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+18%</a:t>
                      </a:r>
                      <a:endParaRPr lang="en-US" sz="2000" b="1" dirty="0">
                        <a:solidFill>
                          <a:srgbClr val="FF0000"/>
                        </a:solidFill>
                        <a:effectLst/>
                        <a:latin typeface="+mn-lt"/>
                        <a:ea typeface="Times New Roman"/>
                      </a:endParaRPr>
                    </a:p>
                  </a:txBody>
                  <a:tcPr marL="68580" marR="68580" marT="0" marB="0" anchor="ctr"/>
                </a:tc>
              </a:tr>
              <a:tr h="466556">
                <a:tc>
                  <a:txBody>
                    <a:bodyPr/>
                    <a:lstStyle/>
                    <a:p>
                      <a:pPr marL="0" marR="0" algn="ctr">
                        <a:spcBef>
                          <a:spcPts val="0"/>
                        </a:spcBef>
                        <a:spcAft>
                          <a:spcPts val="0"/>
                        </a:spcAft>
                      </a:pPr>
                      <a:r>
                        <a:rPr lang="en-US" sz="2000" dirty="0" smtClean="0">
                          <a:solidFill>
                            <a:srgbClr val="FF0000"/>
                          </a:solidFill>
                          <a:effectLst/>
                          <a:latin typeface="+mn-lt"/>
                          <a:ea typeface="Times New Roman"/>
                        </a:rPr>
                        <a:t>Ethiopia</a:t>
                      </a:r>
                      <a:endParaRPr lang="en-US" sz="2000"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191</a:t>
                      </a:r>
                      <a:endParaRPr lang="en-US" sz="2000" b="1" dirty="0">
                        <a:solidFill>
                          <a:srgbClr val="FF0000"/>
                        </a:solidFill>
                        <a:effectLst/>
                        <a:latin typeface="+mn-lt"/>
                        <a:ea typeface="Times New Roman"/>
                      </a:endParaRPr>
                    </a:p>
                  </a:txBody>
                  <a:tcPr marL="68580" marR="68580" marT="0" marB="0" anchor="ctr"/>
                </a:tc>
                <a:tc>
                  <a:txBody>
                    <a:bodyPr/>
                    <a:lstStyle/>
                    <a:p>
                      <a:pPr marL="0" marR="0" algn="ctr">
                        <a:spcBef>
                          <a:spcPts val="0"/>
                        </a:spcBef>
                        <a:spcAft>
                          <a:spcPts val="0"/>
                        </a:spcAft>
                      </a:pPr>
                      <a:r>
                        <a:rPr lang="en-US" sz="2000" b="1" dirty="0" smtClean="0">
                          <a:solidFill>
                            <a:srgbClr val="FF0000"/>
                          </a:solidFill>
                          <a:effectLst/>
                          <a:latin typeface="+mn-lt"/>
                          <a:ea typeface="Times New Roman"/>
                        </a:rPr>
                        <a:t>+44%</a:t>
                      </a:r>
                      <a:endParaRPr lang="en-US" sz="2000" b="1" dirty="0">
                        <a:solidFill>
                          <a:srgbClr val="FF0000"/>
                        </a:solidFill>
                        <a:effectLst/>
                        <a:latin typeface="+mn-lt"/>
                        <a:ea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91834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Partnering with Africa</a:t>
            </a:r>
            <a:endParaRPr lang="en-US" dirty="0"/>
          </a:p>
        </p:txBody>
      </p:sp>
      <p:sp>
        <p:nvSpPr>
          <p:cNvPr id="3" name="Content Placeholder 2"/>
          <p:cNvSpPr>
            <a:spLocks noGrp="1"/>
          </p:cNvSpPr>
          <p:nvPr>
            <p:ph idx="1"/>
          </p:nvPr>
        </p:nvSpPr>
        <p:spPr>
          <a:xfrm>
            <a:off x="467544" y="1340768"/>
            <a:ext cx="8229600" cy="4525963"/>
          </a:xfrm>
        </p:spPr>
        <p:txBody>
          <a:bodyPr/>
          <a:lstStyle/>
          <a:p>
            <a:pPr lvl="0"/>
            <a:r>
              <a:rPr lang="en-US" sz="2800" dirty="0" smtClean="0"/>
              <a:t>Refer all African applicants to EducationUSA Advising Centers.</a:t>
            </a:r>
          </a:p>
          <a:p>
            <a:pPr lvl="0"/>
            <a:r>
              <a:rPr lang="en-US" sz="2800" dirty="0" smtClean="0"/>
              <a:t>Encourage your alumni in Africa to get involved with college fairs, mentoring, student programs and other EducationUSA Center activities.  </a:t>
            </a:r>
          </a:p>
          <a:p>
            <a:pPr lvl="0"/>
            <a:r>
              <a:rPr lang="en-US" sz="2800" dirty="0" smtClean="0"/>
              <a:t>Conduct digital video conferences or Skype meetings with students through our Centers.</a:t>
            </a:r>
          </a:p>
          <a:p>
            <a:pPr lvl="0"/>
            <a:r>
              <a:rPr lang="en-US" sz="2800" dirty="0" smtClean="0"/>
              <a:t>EducationUSA Centers in Africa provide key faculty development support — a top priority for Africa’s tertiary education systems. </a:t>
            </a:r>
          </a:p>
        </p:txBody>
      </p:sp>
      <p:sp>
        <p:nvSpPr>
          <p:cNvPr id="4" name="Footer Placeholder 3"/>
          <p:cNvSpPr>
            <a:spLocks noGrp="1"/>
          </p:cNvSpPr>
          <p:nvPr>
            <p:ph type="ftr" sz="quarter" idx="4294967295"/>
          </p:nvPr>
        </p:nvSpPr>
        <p:spPr>
          <a:xfrm>
            <a:off x="0" y="6453336"/>
            <a:ext cx="2971800" cy="216024"/>
          </a:xfrm>
          <a:prstGeom prst="rect">
            <a:avLst/>
          </a:prstGeom>
        </p:spPr>
        <p:txBody>
          <a:bodyPr/>
          <a:lstStyle/>
          <a:p>
            <a:r>
              <a:rPr lang="en-US" b="1" dirty="0" smtClean="0"/>
              <a:t>EducationUSA.state.gov</a:t>
            </a:r>
            <a:endParaRPr lang="en-U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Partnering with Africa</a:t>
            </a:r>
            <a:endParaRPr lang="en-US" dirty="0"/>
          </a:p>
        </p:txBody>
      </p:sp>
      <p:sp>
        <p:nvSpPr>
          <p:cNvPr id="3" name="Content Placeholder 2"/>
          <p:cNvSpPr>
            <a:spLocks noGrp="1"/>
          </p:cNvSpPr>
          <p:nvPr>
            <p:ph idx="1"/>
          </p:nvPr>
        </p:nvSpPr>
        <p:spPr>
          <a:xfrm>
            <a:off x="467544" y="1340768"/>
            <a:ext cx="8229600" cy="4752528"/>
          </a:xfrm>
        </p:spPr>
        <p:txBody>
          <a:bodyPr/>
          <a:lstStyle/>
          <a:p>
            <a:pPr lvl="0"/>
            <a:r>
              <a:rPr lang="en-US" sz="2800" dirty="0" smtClean="0"/>
              <a:t>The majority of Advising Centers are located in U.S. Embassies and Consulates which provides direct and strong identification with the U.S. government — a plus in Africa.  </a:t>
            </a:r>
          </a:p>
          <a:p>
            <a:pPr lvl="0"/>
            <a:r>
              <a:rPr lang="en-US" sz="2800" dirty="0" smtClean="0"/>
              <a:t>We facilitate university linkages and faculty exchange programs, research ties, sabbatical placements, etc. </a:t>
            </a:r>
          </a:p>
          <a:p>
            <a:pPr lvl="0"/>
            <a:r>
              <a:rPr lang="en-US" sz="2800" dirty="0" smtClean="0"/>
              <a:t>Join the EducationUSA Africa Facebook page:  </a:t>
            </a:r>
            <a:r>
              <a:rPr lang="en-US" sz="2800" u="sng" dirty="0" smtClean="0">
                <a:hlinkClick r:id="rId2"/>
              </a:rPr>
              <a:t>http://www.facebook.com/home.php?sk=group_159231440765069</a:t>
            </a:r>
            <a:endParaRPr lang="en-US" sz="2800" dirty="0" smtClean="0"/>
          </a:p>
          <a:p>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229600" cy="1143000"/>
          </a:xfrm>
        </p:spPr>
        <p:txBody>
          <a:bodyPr/>
          <a:lstStyle/>
          <a:p>
            <a:pPr algn="l"/>
            <a:r>
              <a:rPr lang="en-US" dirty="0" smtClean="0"/>
              <a:t>Favorable</a:t>
            </a:r>
            <a:r>
              <a:rPr lang="en-ZA" dirty="0" smtClean="0"/>
              <a:t> Trends</a:t>
            </a:r>
            <a:endParaRPr lang="en-US" dirty="0"/>
          </a:p>
        </p:txBody>
      </p:sp>
      <p:sp>
        <p:nvSpPr>
          <p:cNvPr id="3" name="Content Placeholder 2"/>
          <p:cNvSpPr>
            <a:spLocks noGrp="1"/>
          </p:cNvSpPr>
          <p:nvPr>
            <p:ph idx="1"/>
          </p:nvPr>
        </p:nvSpPr>
        <p:spPr>
          <a:xfrm>
            <a:off x="467544" y="1340768"/>
            <a:ext cx="8229600" cy="4752528"/>
          </a:xfrm>
        </p:spPr>
        <p:txBody>
          <a:bodyPr/>
          <a:lstStyle/>
          <a:p>
            <a:r>
              <a:rPr lang="en-ZA" dirty="0" smtClean="0"/>
              <a:t>Skills </a:t>
            </a:r>
            <a:r>
              <a:rPr lang="en-ZA" dirty="0"/>
              <a:t>are improving: productivity is growing by nearly 3% a year, compared with 2.3% in America</a:t>
            </a:r>
            <a:r>
              <a:rPr lang="en-ZA" dirty="0" smtClean="0"/>
              <a:t>.</a:t>
            </a:r>
          </a:p>
          <a:p>
            <a:endParaRPr lang="en-ZA" sz="2000" dirty="0" smtClean="0"/>
          </a:p>
          <a:p>
            <a:r>
              <a:rPr lang="en-ZA" dirty="0" smtClean="0"/>
              <a:t>The </a:t>
            </a:r>
            <a:r>
              <a:rPr lang="en-ZA" dirty="0"/>
              <a:t>rate of foreign investment has soared around tenfold in the past decade</a:t>
            </a:r>
            <a:r>
              <a:rPr lang="en-ZA" dirty="0" smtClean="0"/>
              <a:t>.</a:t>
            </a:r>
          </a:p>
          <a:p>
            <a:endParaRPr lang="en-ZA" sz="2000" dirty="0" smtClean="0"/>
          </a:p>
          <a:p>
            <a:r>
              <a:rPr lang="en-ZA" dirty="0"/>
              <a:t>Africa’s enthusiasm for technology is boosting growth. </a:t>
            </a:r>
          </a:p>
          <a:p>
            <a:endParaRPr lang="en-US" dirty="0"/>
          </a:p>
        </p:txBody>
      </p:sp>
    </p:spTree>
    <p:extLst>
      <p:ext uri="{BB962C8B-B14F-4D97-AF65-F5344CB8AC3E}">
        <p14:creationId xmlns:p14="http://schemas.microsoft.com/office/powerpoint/2010/main" xmlns="" val="4905339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EducationUSA Website</a:t>
            </a:r>
            <a:endParaRPr lang="en-US" dirty="0"/>
          </a:p>
        </p:txBody>
      </p:sp>
      <p:sp>
        <p:nvSpPr>
          <p:cNvPr id="3" name="Content Placeholder 2"/>
          <p:cNvSpPr>
            <a:spLocks noGrp="1"/>
          </p:cNvSpPr>
          <p:nvPr>
            <p:ph idx="1"/>
          </p:nvPr>
        </p:nvSpPr>
        <p:spPr>
          <a:xfrm>
            <a:off x="457200" y="1600201"/>
            <a:ext cx="4834880" cy="2764904"/>
          </a:xfrm>
        </p:spPr>
        <p:txBody>
          <a:bodyPr>
            <a:normAutofit/>
          </a:bodyPr>
          <a:lstStyle/>
          <a:p>
            <a:r>
              <a:rPr lang="en-US" dirty="0" smtClean="0"/>
              <a:t>Country specific information about College Fairs, DVC’s and other events and activities. </a:t>
            </a:r>
          </a:p>
          <a:p>
            <a:endParaRPr lang="en-US" dirty="0" smtClean="0"/>
          </a:p>
          <a:p>
            <a:pPr lvl="1"/>
            <a:endParaRPr lang="en-ZA" dirty="0"/>
          </a:p>
          <a:p>
            <a:endParaRPr lang="en-US" dirty="0"/>
          </a:p>
        </p:txBody>
      </p:sp>
      <p:sp>
        <p:nvSpPr>
          <p:cNvPr id="4" name="Footer Placeholder 3"/>
          <p:cNvSpPr>
            <a:spLocks noGrp="1"/>
          </p:cNvSpPr>
          <p:nvPr>
            <p:ph type="ftr" sz="quarter" idx="4294967295"/>
          </p:nvPr>
        </p:nvSpPr>
        <p:spPr>
          <a:xfrm>
            <a:off x="0" y="6453336"/>
            <a:ext cx="2286000" cy="404664"/>
          </a:xfrm>
          <a:prstGeom prst="rect">
            <a:avLst/>
          </a:prstGeom>
        </p:spPr>
        <p:txBody>
          <a:bodyPr/>
          <a:lstStyle/>
          <a:p>
            <a:r>
              <a:rPr lang="en-US" b="1" dirty="0" smtClean="0"/>
              <a:t>EducationUSA.state.gov</a:t>
            </a:r>
            <a:endParaRPr lang="en-US" b="1" dirty="0"/>
          </a:p>
        </p:txBody>
      </p:sp>
      <p:pic>
        <p:nvPicPr>
          <p:cNvPr id="5" name="Picture 4" descr="IMG_3384.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932040" y="1628800"/>
            <a:ext cx="3834000" cy="2556000"/>
          </a:xfrm>
          <a:prstGeom prst="rect">
            <a:avLst/>
          </a:prstGeom>
        </p:spPr>
      </p:pic>
      <p:sp>
        <p:nvSpPr>
          <p:cNvPr id="6" name="Content Placeholder 2"/>
          <p:cNvSpPr txBox="1">
            <a:spLocks/>
          </p:cNvSpPr>
          <p:nvPr/>
        </p:nvSpPr>
        <p:spPr bwMode="auto">
          <a:xfrm>
            <a:off x="755576" y="3851136"/>
            <a:ext cx="7571184" cy="20448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SzPct val="125000"/>
              <a:buFont typeface="Arial" pitchFamily="34" charset="0"/>
              <a:buChar char="•"/>
              <a:defRPr sz="3200">
                <a:solidFill>
                  <a:srgbClr val="CC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endParaRPr lang="en-US" dirty="0" smtClean="0"/>
          </a:p>
          <a:p>
            <a:pPr algn="ctr">
              <a:buFont typeface="Arial" pitchFamily="34" charset="0"/>
              <a:buNone/>
            </a:pPr>
            <a:r>
              <a:rPr lang="en-US" sz="4000" b="1" dirty="0" smtClean="0"/>
              <a:t>www.educationusa.state.gov </a:t>
            </a:r>
            <a:endParaRPr lang="en-ZA" sz="4000" b="1" dirty="0" smtClean="0"/>
          </a:p>
          <a:p>
            <a:pPr lvl="1"/>
            <a:endParaRPr lang="en-ZA"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4" y="4914176"/>
            <a:ext cx="7704856" cy="1752600"/>
          </a:xfrm>
        </p:spPr>
        <p:txBody>
          <a:bodyPr/>
          <a:lstStyle/>
          <a:p>
            <a:r>
              <a:rPr lang="en-ZA" sz="4000" b="1" dirty="0" smtClean="0"/>
              <a:t>Questions and Discussion</a:t>
            </a:r>
            <a:endParaRPr lang="en-US" sz="4000" b="1" dirty="0"/>
          </a:p>
        </p:txBody>
      </p:sp>
      <p:sp>
        <p:nvSpPr>
          <p:cNvPr id="3" name="Title 2"/>
          <p:cNvSpPr>
            <a:spLocks noGrp="1"/>
          </p:cNvSpPr>
          <p:nvPr>
            <p:ph type="ctrTitle"/>
          </p:nvPr>
        </p:nvSpPr>
        <p:spPr>
          <a:xfrm>
            <a:off x="2058036" y="3644640"/>
            <a:ext cx="5257800" cy="1110369"/>
          </a:xfrm>
        </p:spPr>
        <p:txBody>
          <a:bodyPr/>
          <a:lstStyle/>
          <a:p>
            <a:r>
              <a:rPr lang="en-ZA" b="1" dirty="0" smtClean="0"/>
              <a:t/>
            </a:r>
            <a:br>
              <a:rPr lang="en-ZA" b="1" dirty="0" smtClean="0"/>
            </a:br>
            <a:r>
              <a:rPr lang="en-ZA" b="1" dirty="0" smtClean="0"/>
              <a:t>The </a:t>
            </a:r>
            <a:r>
              <a:rPr lang="en-ZA" b="1" dirty="0"/>
              <a:t>Lions Roar: </a:t>
            </a:r>
            <a:endParaRPr lang="en-US" dirty="0"/>
          </a:p>
        </p:txBody>
      </p:sp>
      <p:pic>
        <p:nvPicPr>
          <p:cNvPr id="1026" name="Picture 2" descr="http://singitasafari.com/wp-content/uploads/2011/09/Lion-Roar1.jp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691680" y="166936"/>
            <a:ext cx="5832648"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251520" y="6066000"/>
            <a:ext cx="8627524" cy="792000"/>
            <a:chOff x="251520" y="6066000"/>
            <a:chExt cx="8627524" cy="792000"/>
          </a:xfrm>
        </p:grpSpPr>
        <p:pic>
          <p:nvPicPr>
            <p:cNvPr id="6" name="Picture 11" descr="EducationUSA_logo_color_small"/>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668344" y="6066000"/>
              <a:ext cx="1210700" cy="792000"/>
            </a:xfrm>
            <a:prstGeom prst="rect">
              <a:avLst/>
            </a:prstGeom>
            <a:noFill/>
          </p:spPr>
        </p:pic>
        <p:pic>
          <p:nvPicPr>
            <p:cNvPr id="7" name="Picture 2" descr="http://www.brynmawr.edu/images/logo.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51520" y="6180412"/>
              <a:ext cx="998684" cy="6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www.kennesaw.edu/facultypositions/2colorlogo.gif"/>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t="37503"/>
            <a:stretch/>
          </p:blipFill>
          <p:spPr bwMode="auto">
            <a:xfrm>
              <a:off x="1940130" y="6128932"/>
              <a:ext cx="2347188" cy="684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MSU wordmark"/>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977244" y="6200812"/>
              <a:ext cx="2001173" cy="5400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11459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4712"/>
            <a:ext cx="8229600" cy="1143000"/>
          </a:xfrm>
        </p:spPr>
        <p:txBody>
          <a:bodyPr/>
          <a:lstStyle/>
          <a:p>
            <a:pPr algn="l"/>
            <a:r>
              <a:rPr lang="en-US" dirty="0" smtClean="0"/>
              <a:t>Favorable</a:t>
            </a:r>
            <a:r>
              <a:rPr lang="en-ZA" dirty="0" smtClean="0"/>
              <a:t> Trends</a:t>
            </a:r>
            <a:endParaRPr lang="en-US" dirty="0"/>
          </a:p>
        </p:txBody>
      </p:sp>
      <p:sp>
        <p:nvSpPr>
          <p:cNvPr id="3" name="Content Placeholder 2"/>
          <p:cNvSpPr>
            <a:spLocks noGrp="1"/>
          </p:cNvSpPr>
          <p:nvPr>
            <p:ph idx="1"/>
          </p:nvPr>
        </p:nvSpPr>
        <p:spPr>
          <a:xfrm>
            <a:off x="264620" y="2393273"/>
            <a:ext cx="4877724" cy="1933576"/>
          </a:xfrm>
        </p:spPr>
        <p:txBody>
          <a:bodyPr/>
          <a:lstStyle/>
          <a:p>
            <a:r>
              <a:rPr lang="en-ZA" sz="2800" dirty="0" smtClean="0"/>
              <a:t>Advances </a:t>
            </a:r>
            <a:r>
              <a:rPr lang="en-ZA" sz="2800" dirty="0"/>
              <a:t>in communications, with mobile banking and telephonic </a:t>
            </a:r>
            <a:r>
              <a:rPr lang="en-ZA" sz="2800" dirty="0" smtClean="0"/>
              <a:t>agro-info  . . . </a:t>
            </a:r>
          </a:p>
          <a:p>
            <a:pPr marL="715963" indent="0">
              <a:buNone/>
            </a:pPr>
            <a:r>
              <a:rPr lang="en-ZA" sz="2800" dirty="0" smtClean="0"/>
              <a:t>a </a:t>
            </a:r>
            <a:r>
              <a:rPr lang="en-ZA" sz="2800" dirty="0"/>
              <a:t>huge boon. </a:t>
            </a:r>
            <a:endParaRPr lang="en-ZA" sz="2800" dirty="0" smtClean="0"/>
          </a:p>
          <a:p>
            <a:endParaRPr lang="en-US" sz="2800" dirty="0"/>
          </a:p>
        </p:txBody>
      </p:sp>
      <p:pic>
        <p:nvPicPr>
          <p:cNvPr id="4" name="Picture 6" descr="http://zunia.org/typo3temp/pics/333dce8216.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04048" y="2564904"/>
            <a:ext cx="3558480" cy="1933575"/>
          </a:xfrm>
          <a:prstGeom prst="rect">
            <a:avLst/>
          </a:prstGeom>
          <a:noFill/>
        </p:spPr>
      </p:pic>
      <p:sp>
        <p:nvSpPr>
          <p:cNvPr id="5" name="Content Placeholder 2"/>
          <p:cNvSpPr txBox="1">
            <a:spLocks/>
          </p:cNvSpPr>
          <p:nvPr/>
        </p:nvSpPr>
        <p:spPr bwMode="auto">
          <a:xfrm>
            <a:off x="264620" y="4675448"/>
            <a:ext cx="8636405" cy="1345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25000"/>
              <a:buFont typeface="Arial" pitchFamily="34" charset="0"/>
              <a:buChar char="•"/>
              <a:defRPr sz="3200">
                <a:solidFill>
                  <a:srgbClr val="CC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r>
              <a:rPr lang="en-ZA" sz="2800" dirty="0" smtClean="0"/>
              <a:t>Around a tenth of Africa’s land mass is covered by mobile-internet services—a higher proportion than in India. </a:t>
            </a:r>
          </a:p>
          <a:p>
            <a:endParaRPr lang="en-US" sz="2800" dirty="0"/>
          </a:p>
        </p:txBody>
      </p:sp>
      <p:sp>
        <p:nvSpPr>
          <p:cNvPr id="6" name="Content Placeholder 2"/>
          <p:cNvSpPr txBox="1">
            <a:spLocks/>
          </p:cNvSpPr>
          <p:nvPr/>
        </p:nvSpPr>
        <p:spPr bwMode="auto">
          <a:xfrm>
            <a:off x="264620" y="1196752"/>
            <a:ext cx="799284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25000"/>
              <a:buFont typeface="Arial" pitchFamily="34" charset="0"/>
              <a:buChar char="•"/>
              <a:defRPr sz="3200">
                <a:solidFill>
                  <a:srgbClr val="CC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r>
              <a:rPr lang="en-ZA" sz="2800" dirty="0" smtClean="0"/>
              <a:t>Africa has more than 600 million mobile-phone users—more than America or Europe. </a:t>
            </a:r>
          </a:p>
          <a:p>
            <a:endParaRPr lang="en-US" sz="2800" dirty="0"/>
          </a:p>
        </p:txBody>
      </p:sp>
    </p:spTree>
    <p:extLst>
      <p:ext uri="{BB962C8B-B14F-4D97-AF65-F5344CB8AC3E}">
        <p14:creationId xmlns:p14="http://schemas.microsoft.com/office/powerpoint/2010/main" xmlns="" val="2844531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Favorable</a:t>
            </a:r>
            <a:r>
              <a:rPr lang="en-ZA" dirty="0" smtClean="0"/>
              <a:t> Trends</a:t>
            </a:r>
            <a:endParaRPr lang="en-US" dirty="0"/>
          </a:p>
        </p:txBody>
      </p:sp>
      <p:sp>
        <p:nvSpPr>
          <p:cNvPr id="3" name="Content Placeholder 2"/>
          <p:cNvSpPr>
            <a:spLocks noGrp="1"/>
          </p:cNvSpPr>
          <p:nvPr>
            <p:ph idx="1"/>
          </p:nvPr>
        </p:nvSpPr>
        <p:spPr>
          <a:xfrm>
            <a:off x="467544" y="1196752"/>
            <a:ext cx="8229600" cy="4896544"/>
          </a:xfrm>
        </p:spPr>
        <p:txBody>
          <a:bodyPr/>
          <a:lstStyle/>
          <a:p>
            <a:r>
              <a:rPr lang="en-US" sz="2800" dirty="0" smtClean="0"/>
              <a:t>Over the long term, Africa is well positioned . . . </a:t>
            </a:r>
          </a:p>
          <a:p>
            <a:pPr lvl="1"/>
            <a:r>
              <a:rPr lang="en-US" sz="2400" dirty="0" smtClean="0"/>
              <a:t>a young population, </a:t>
            </a:r>
          </a:p>
          <a:p>
            <a:pPr lvl="1"/>
            <a:r>
              <a:rPr lang="en-US" sz="2400" dirty="0" smtClean="0"/>
              <a:t>a growing labor force, and </a:t>
            </a:r>
          </a:p>
          <a:p>
            <a:pPr lvl="1"/>
            <a:r>
              <a:rPr lang="en-US" sz="2400" dirty="0" smtClean="0"/>
              <a:t>an ability to tap into the growth centers in the world.</a:t>
            </a:r>
          </a:p>
          <a:p>
            <a:pPr marL="457200" lvl="1" indent="0">
              <a:buNone/>
            </a:pPr>
            <a:endParaRPr lang="en-US" sz="1800" dirty="0" smtClean="0"/>
          </a:p>
          <a:p>
            <a:r>
              <a:rPr lang="en-US" sz="2800" dirty="0" smtClean="0"/>
              <a:t>Over the last 10 years African trade has shifted dramatically. </a:t>
            </a:r>
          </a:p>
          <a:p>
            <a:pPr lvl="1"/>
            <a:r>
              <a:rPr lang="en-US" sz="2400" dirty="0" smtClean="0"/>
              <a:t>More than half of African trade is with new partners, mainly with emerging markets. </a:t>
            </a:r>
          </a:p>
          <a:p>
            <a:pPr lvl="1"/>
            <a:r>
              <a:rPr lang="en-US" sz="2400" dirty="0" smtClean="0"/>
              <a:t>Allows African countries to create new opportunities, to increase both trade and economic growth </a:t>
            </a:r>
          </a:p>
        </p:txBody>
      </p:sp>
    </p:spTree>
    <p:extLst>
      <p:ext uri="{BB962C8B-B14F-4D97-AF65-F5344CB8AC3E}">
        <p14:creationId xmlns:p14="http://schemas.microsoft.com/office/powerpoint/2010/main" xmlns="" val="3655684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The Downside – an Opportunity</a:t>
            </a:r>
            <a:endParaRPr lang="en-US" sz="4000" dirty="0"/>
          </a:p>
        </p:txBody>
      </p:sp>
      <p:sp>
        <p:nvSpPr>
          <p:cNvPr id="3" name="Content Placeholder 2"/>
          <p:cNvSpPr>
            <a:spLocks noGrp="1"/>
          </p:cNvSpPr>
          <p:nvPr>
            <p:ph idx="1"/>
          </p:nvPr>
        </p:nvSpPr>
        <p:spPr>
          <a:xfrm>
            <a:off x="467544" y="1340768"/>
            <a:ext cx="8229600" cy="4525963"/>
          </a:xfrm>
        </p:spPr>
        <p:txBody>
          <a:bodyPr/>
          <a:lstStyle/>
          <a:p>
            <a:r>
              <a:rPr lang="en-US" sz="4000" i="1" dirty="0" smtClean="0"/>
              <a:t>Most</a:t>
            </a:r>
            <a:r>
              <a:rPr lang="en-US" sz="4000" dirty="0"/>
              <a:t> </a:t>
            </a:r>
            <a:r>
              <a:rPr lang="en-US" dirty="0" smtClean="0"/>
              <a:t>countries lack the capacity and resources to address growing needs and demands for quality tertiary education</a:t>
            </a:r>
          </a:p>
          <a:p>
            <a:pPr lvl="1"/>
            <a:r>
              <a:rPr lang="en-US" dirty="0" smtClean="0"/>
              <a:t>Many quality students will not have access to study further</a:t>
            </a:r>
          </a:p>
          <a:p>
            <a:pPr lvl="1"/>
            <a:r>
              <a:rPr lang="en-ZA" dirty="0" smtClean="0"/>
              <a:t>Only 6% of Africa’s tertiary level students are able to access higher education services, compared to a global average of 26%. </a:t>
            </a:r>
            <a:r>
              <a:rPr lang="en-ZA" sz="1800" dirty="0" smtClean="0">
                <a:solidFill>
                  <a:schemeClr val="tx1"/>
                </a:solidFill>
              </a:rPr>
              <a:t>UNESCO 2010</a:t>
            </a:r>
            <a:endParaRPr lang="en-US" sz="1800" dirty="0" smtClean="0">
              <a:solidFill>
                <a:schemeClr val="tx1"/>
              </a:solidFill>
            </a:endParaRP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US" dirty="0" smtClean="0"/>
              <a:t>Push and Pull Factors</a:t>
            </a:r>
            <a:endParaRPr lang="en-US" dirty="0"/>
          </a:p>
        </p:txBody>
      </p:sp>
      <p:sp>
        <p:nvSpPr>
          <p:cNvPr id="3" name="Content Placeholder 2"/>
          <p:cNvSpPr>
            <a:spLocks noGrp="1"/>
          </p:cNvSpPr>
          <p:nvPr>
            <p:ph idx="1"/>
          </p:nvPr>
        </p:nvSpPr>
        <p:spPr>
          <a:xfrm>
            <a:off x="467544" y="1268760"/>
            <a:ext cx="7992888" cy="936104"/>
          </a:xfrm>
        </p:spPr>
        <p:txBody>
          <a:bodyPr/>
          <a:lstStyle/>
          <a:p>
            <a:r>
              <a:rPr lang="en-US" sz="2800" dirty="0"/>
              <a:t>Africa students </a:t>
            </a:r>
            <a:r>
              <a:rPr lang="en-US" sz="2800" dirty="0" smtClean="0"/>
              <a:t>the </a:t>
            </a:r>
            <a:r>
              <a:rPr lang="en-US" sz="2800" dirty="0"/>
              <a:t>most mobile in the world: </a:t>
            </a:r>
            <a:endParaRPr lang="en-US" sz="2800" dirty="0" smtClean="0"/>
          </a:p>
          <a:p>
            <a:pPr lvl="1"/>
            <a:r>
              <a:rPr lang="en-US" sz="2400" dirty="0" smtClean="0"/>
              <a:t>1 </a:t>
            </a:r>
            <a:r>
              <a:rPr lang="en-US" sz="2400" dirty="0"/>
              <a:t>out of 16 students continue </a:t>
            </a:r>
            <a:r>
              <a:rPr lang="en-US" sz="2400" dirty="0" smtClean="0"/>
              <a:t>tertiary </a:t>
            </a:r>
            <a:r>
              <a:rPr lang="en-US" sz="2400" dirty="0"/>
              <a:t>education outside </a:t>
            </a:r>
            <a:r>
              <a:rPr lang="en-US" sz="2400" dirty="0" smtClean="0"/>
              <a:t>of country </a:t>
            </a:r>
            <a:r>
              <a:rPr lang="en-US" sz="2400" dirty="0"/>
              <a:t>of </a:t>
            </a:r>
            <a:r>
              <a:rPr lang="en-US" sz="2400" dirty="0" smtClean="0"/>
              <a:t>residence.</a:t>
            </a:r>
          </a:p>
          <a:p>
            <a:pPr marL="0" indent="0">
              <a:buNone/>
            </a:pPr>
            <a:endParaRPr lang="en-ZA" sz="900" dirty="0"/>
          </a:p>
          <a:p>
            <a:pPr>
              <a:buNone/>
            </a:pPr>
            <a:endParaRPr lang="en-US" sz="2800" dirty="0"/>
          </a:p>
        </p:txBody>
      </p:sp>
      <p:pic>
        <p:nvPicPr>
          <p:cNvPr id="5" name="Picture 2"/>
          <p:cNvPicPr>
            <a:picLocks noChangeAspect="1" noChangeArrowheads="1"/>
          </p:cNvPicPr>
          <p:nvPr/>
        </p:nvPicPr>
        <p:blipFill>
          <a:blip r:embed="rId3" cstate="email">
            <a:lum bright="20000" contrast="20000"/>
            <a:extLst>
              <a:ext uri="{28A0092B-C50C-407E-A947-70E740481C1C}">
                <a14:useLocalDpi xmlns:a14="http://schemas.microsoft.com/office/drawing/2010/main" xmlns=""/>
              </a:ext>
            </a:extLst>
          </a:blip>
          <a:srcRect/>
          <a:stretch>
            <a:fillRect/>
          </a:stretch>
        </p:blipFill>
        <p:spPr bwMode="auto">
          <a:xfrm>
            <a:off x="4283968" y="2924944"/>
            <a:ext cx="4507968" cy="28800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448856" y="2492896"/>
            <a:ext cx="3979128" cy="48965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25000"/>
              <a:buFont typeface="Arial" pitchFamily="34" charset="0"/>
              <a:buChar char="•"/>
              <a:defRPr sz="3200">
                <a:solidFill>
                  <a:srgbClr val="CC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a:lstStyle>
          <a:p>
            <a:pPr marL="0" indent="0">
              <a:buFont typeface="Arial" pitchFamily="34" charset="0"/>
              <a:buNone/>
            </a:pPr>
            <a:endParaRPr lang="en-ZA" sz="800" dirty="0" smtClean="0"/>
          </a:p>
          <a:p>
            <a:r>
              <a:rPr lang="en-US" sz="2400" i="1" dirty="0" smtClean="0"/>
              <a:t>"Enrollments in higher education have expanded by 8.7 percent annually, compared to 5.1 percent for the world as a whole, and have tripled since 1991 to almost 4 million students.” </a:t>
            </a:r>
            <a:r>
              <a:rPr lang="en-US" sz="2000" dirty="0" smtClean="0">
                <a:solidFill>
                  <a:schemeClr val="tx1"/>
                </a:solidFill>
              </a:rPr>
              <a:t>World Bank</a:t>
            </a:r>
            <a:endParaRPr lang="en-ZA" sz="2400" dirty="0" smtClean="0">
              <a:solidFill>
                <a:schemeClr val="tx1"/>
              </a:solidFill>
            </a:endParaRPr>
          </a:p>
          <a:p>
            <a:pPr>
              <a:buFont typeface="Arial" pitchFamily="34" charset="0"/>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ucationUSA White Template">
  <a:themeElements>
    <a:clrScheme name="EducationUSA Whi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ucationUSA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ucationUSA Whi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cationUSA Whi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cationUSA Whi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cationUSA Whi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cationUSA Whi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cationUSA Whi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cationUSA Whit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cationUSA Whi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cationUSA Whi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cationUSA Whi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cationUSA Whi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cationUSA Whi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4334</TotalTime>
  <Words>2265</Words>
  <Application>Microsoft Office PowerPoint</Application>
  <PresentationFormat>On-screen Show (4:3)</PresentationFormat>
  <Paragraphs>420</Paragraphs>
  <Slides>51</Slides>
  <Notes>21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EducationUSA White Template</vt:lpstr>
      <vt:lpstr> The Lions Roar: </vt:lpstr>
      <vt:lpstr>Panel and Discussion </vt:lpstr>
      <vt:lpstr>Favorable Trends</vt:lpstr>
      <vt:lpstr>Favorable Trends</vt:lpstr>
      <vt:lpstr>Favorable Trends</vt:lpstr>
      <vt:lpstr>Favorable Trends</vt:lpstr>
      <vt:lpstr>Favorable Trends</vt:lpstr>
      <vt:lpstr>The Downside – an Opportunity</vt:lpstr>
      <vt:lpstr>Push and Pull Factors</vt:lpstr>
      <vt:lpstr>Push and Pull Factors</vt:lpstr>
      <vt:lpstr>U.S. Study Abroad in Africa</vt:lpstr>
      <vt:lpstr>Dr. Daniel Paracka</vt:lpstr>
      <vt:lpstr>    Study Abroad to Africa:  How has it Changed and Implications for Program Providers </vt:lpstr>
      <vt:lpstr>Number of U.S. Students  Studying in Africa</vt:lpstr>
      <vt:lpstr>Percent of U.S. Students  Studying Abroad in Africa</vt:lpstr>
      <vt:lpstr>Study Abroad to Africa:  How has it Changed and Implications for Program Providers </vt:lpstr>
      <vt:lpstr>Study Abroad to Africa:  How has it Changed and Implications for Program Providers </vt:lpstr>
      <vt:lpstr>Study Abroad to Africa:  How has it Changed and Implications for Program Providers</vt:lpstr>
      <vt:lpstr>Dr. Jeffrey M. Riedinger</vt:lpstr>
      <vt:lpstr>Slide 20</vt:lpstr>
      <vt:lpstr>Slide 21</vt:lpstr>
      <vt:lpstr>Slide 22</vt:lpstr>
      <vt:lpstr>Slide 23</vt:lpstr>
      <vt:lpstr>Slide 24</vt:lpstr>
      <vt:lpstr>Slide 25</vt:lpstr>
      <vt:lpstr>Slide 26</vt:lpstr>
      <vt:lpstr>Dr. Susan Sutton</vt:lpstr>
      <vt:lpstr>Rethinking Africa for Institutional Transformation</vt:lpstr>
      <vt:lpstr>Slide 29</vt:lpstr>
      <vt:lpstr> STRATEGIC PARTNERSHPS </vt:lpstr>
      <vt:lpstr>Grew from small student exchange in 1989 to:</vt:lpstr>
      <vt:lpstr>IUPUI and Moi University</vt:lpstr>
      <vt:lpstr>Slide 33</vt:lpstr>
      <vt:lpstr>Slide 34</vt:lpstr>
      <vt:lpstr>Slide 35</vt:lpstr>
      <vt:lpstr>Strategic Partnerships (1): </vt:lpstr>
      <vt:lpstr>Strategic Partnerships (2):</vt:lpstr>
      <vt:lpstr>Strategic Partnerships (3):</vt:lpstr>
      <vt:lpstr>Slide 39</vt:lpstr>
      <vt:lpstr>About EducationUSA  Sub-Saharan Africa</vt:lpstr>
      <vt:lpstr>About EducationUSA  Sub-Saharan Africa</vt:lpstr>
      <vt:lpstr>Slide 42</vt:lpstr>
      <vt:lpstr>Top 10 African Countries</vt:lpstr>
      <vt:lpstr>Africa: Levels of Study</vt:lpstr>
      <vt:lpstr>Most Rapid Growth</vt:lpstr>
      <vt:lpstr>2011 Destinations</vt:lpstr>
      <vt:lpstr>U.S. Study Abroad: Leading Hosts</vt:lpstr>
      <vt:lpstr>Partnering with Africa</vt:lpstr>
      <vt:lpstr>Partnering with Africa</vt:lpstr>
      <vt:lpstr>EducationUSA Website</vt:lpstr>
      <vt:lpstr> The Lions Roar: </vt:lpstr>
    </vt:vector>
  </TitlesOfParts>
  <Company>IIE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Sub-Saharan Africa EducationUSA</dc:title>
  <dc:creator>Clara Priester</dc:creator>
  <cp:lastModifiedBy>dparacka</cp:lastModifiedBy>
  <cp:revision>197</cp:revision>
  <dcterms:created xsi:type="dcterms:W3CDTF">2011-06-12T12:50:18Z</dcterms:created>
  <dcterms:modified xsi:type="dcterms:W3CDTF">2012-02-20T16:34:36Z</dcterms:modified>
</cp:coreProperties>
</file>