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1" r:id="rId2"/>
    <p:sldId id="262" r:id="rId3"/>
    <p:sldId id="263" r:id="rId4"/>
    <p:sldId id="264" r:id="rId5"/>
    <p:sldId id="267" r:id="rId6"/>
    <p:sldId id="266" r:id="rId7"/>
    <p:sldId id="268" r:id="rId8"/>
    <p:sldId id="269" r:id="rId9"/>
    <p:sldId id="270" r:id="rId10"/>
    <p:sldId id="271" r:id="rId11"/>
    <p:sldId id="272" r:id="rId12"/>
    <p:sldId id="273" r:id="rId13"/>
    <p:sldId id="27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5885"/>
    <a:srgbClr val="355C8B"/>
    <a:srgbClr val="62A0D8"/>
    <a:srgbClr val="254265"/>
    <a:srgbClr val="203856"/>
    <a:srgbClr val="396497"/>
    <a:srgbClr val="345A88"/>
    <a:srgbClr val="213A59"/>
    <a:srgbClr val="264264"/>
    <a:srgbClr val="4376B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6688" autoAdjust="0"/>
  </p:normalViewPr>
  <p:slideViewPr>
    <p:cSldViewPr>
      <p:cViewPr>
        <p:scale>
          <a:sx n="90" d="100"/>
          <a:sy n="90" d="100"/>
        </p:scale>
        <p:origin x="-288" y="73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2F802A-3FE1-1B4C-97B9-C7FD0E529880}" type="datetimeFigureOut">
              <a:rPr lang="en-US" smtClean="0"/>
              <a:pPr/>
              <a:t>2/22/2012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F8D596-7543-0442-A11E-AB20E3CE047D}" type="slidenum">
              <a:rPr lang="en-US" smtClean="0"/>
              <a:pPr/>
              <a:t>‹#›</a:t>
            </a:fld>
            <a:endParaRPr lang="en-US"/>
          </a:p>
        </p:txBody>
      </p:sp>
    </p:spTree>
    <p:extLst>
      <p:ext uri="{BB962C8B-B14F-4D97-AF65-F5344CB8AC3E}">
        <p14:creationId xmlns="" xmlns:p14="http://schemas.microsoft.com/office/powerpoint/2010/main" val="259092733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F8D596-7543-0442-A11E-AB20E3CE047D}" type="slidenum">
              <a:rPr lang="en-US" smtClean="0"/>
              <a:pPr/>
              <a:t>1</a:t>
            </a:fld>
            <a:endParaRPr lang="en-US"/>
          </a:p>
        </p:txBody>
      </p:sp>
    </p:spTree>
    <p:extLst>
      <p:ext uri="{BB962C8B-B14F-4D97-AF65-F5344CB8AC3E}">
        <p14:creationId xmlns="" xmlns:p14="http://schemas.microsoft.com/office/powerpoint/2010/main" val="3301503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9" name="TextBox 8"/>
          <p:cNvSpPr txBox="1"/>
          <p:nvPr userDrawn="1"/>
        </p:nvSpPr>
        <p:spPr>
          <a:xfrm>
            <a:off x="228600" y="990600"/>
            <a:ext cx="1905000" cy="369332"/>
          </a:xfrm>
          <a:prstGeom prst="rect">
            <a:avLst/>
          </a:prstGeom>
          <a:noFill/>
        </p:spPr>
        <p:txBody>
          <a:bodyPr wrap="square" rtlCol="0">
            <a:spAutoFit/>
          </a:bodyPr>
          <a:lstStyle/>
          <a:p>
            <a:r>
              <a:rPr lang="en-US" dirty="0" smtClean="0">
                <a:solidFill>
                  <a:srgbClr val="396497"/>
                </a:solidFill>
                <a:latin typeface="Georgia" pitchFamily="18" charset="0"/>
              </a:rPr>
              <a:t>2011 Conference</a:t>
            </a:r>
            <a:endParaRPr lang="en-US" dirty="0">
              <a:solidFill>
                <a:srgbClr val="396497"/>
              </a:solidFill>
              <a:latin typeface="Georgia" pitchFamily="18" charset="0"/>
            </a:endParaRPr>
          </a:p>
        </p:txBody>
      </p:sp>
      <p:pic>
        <p:nvPicPr>
          <p:cNvPr id="5" name="Picture 4" descr="aiea_logo.gif"/>
          <p:cNvPicPr>
            <a:picLocks noChangeAspect="1"/>
          </p:cNvPicPr>
          <p:nvPr userDrawn="1"/>
        </p:nvPicPr>
        <p:blipFill>
          <a:blip r:embed="rId2" cstate="print"/>
          <a:stretch>
            <a:fillRect/>
          </a:stretch>
        </p:blipFill>
        <p:spPr>
          <a:xfrm>
            <a:off x="152400" y="152400"/>
            <a:ext cx="1714500" cy="695325"/>
          </a:xfrm>
          <a:prstGeom prst="rect">
            <a:avLst/>
          </a:prstGeom>
          <a:ln>
            <a:noFill/>
          </a:ln>
        </p:spPr>
      </p:pic>
      <p:cxnSp>
        <p:nvCxnSpPr>
          <p:cNvPr id="6" name="Straight Connector 5"/>
          <p:cNvCxnSpPr/>
          <p:nvPr userDrawn="1"/>
        </p:nvCxnSpPr>
        <p:spPr>
          <a:xfrm rot="5400000">
            <a:off x="-2552700" y="3848100"/>
            <a:ext cx="5562600" cy="0"/>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userDrawn="1"/>
        </p:nvCxnSpPr>
        <p:spPr>
          <a:xfrm rot="10800000">
            <a:off x="2057400" y="152401"/>
            <a:ext cx="6705600" cy="0"/>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userDrawn="1"/>
        </p:nvCxnSpPr>
        <p:spPr>
          <a:xfrm rot="10800000">
            <a:off x="2362200" y="304800"/>
            <a:ext cx="6400800" cy="0"/>
          </a:xfrm>
          <a:prstGeom prst="line">
            <a:avLst/>
          </a:prstGeom>
          <a:ln w="19050">
            <a:solidFill>
              <a:srgbClr val="F1C627"/>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baseline="0">
                <a:solidFill>
                  <a:srgbClr val="355C8B"/>
                </a:solidFill>
                <a:latin typeface="Georgia"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aseline="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A3AAA0A-1E20-48B8-8E0B-FBD6D7228BA5}" type="datetimeFigureOut">
              <a:rPr lang="en-US" smtClean="0"/>
              <a:pPr/>
              <a:t>2/22/2012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9D31509-0851-49CF-B176-38B65454AD6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A3AAA0A-1E20-48B8-8E0B-FBD6D7228BA5}" type="datetimeFigureOut">
              <a:rPr lang="en-US" smtClean="0"/>
              <a:pPr/>
              <a:t>2/22/2012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9D31509-0851-49CF-B176-38B65454AD6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4A3AAA0A-1E20-48B8-8E0B-FBD6D7228BA5}" type="datetimeFigureOut">
              <a:rPr lang="en-US" smtClean="0"/>
              <a:pPr/>
              <a:t>2/22/2012</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C9D31509-0851-49CF-B176-38B65454AD6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4A3AAA0A-1E20-48B8-8E0B-FBD6D7228BA5}" type="datetimeFigureOut">
              <a:rPr lang="en-US" smtClean="0"/>
              <a:pPr/>
              <a:t>2/22/2012</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C9D31509-0851-49CF-B176-38B65454AD6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A3AAA0A-1E20-48B8-8E0B-FBD6D7228BA5}" type="datetimeFigureOut">
              <a:rPr lang="en-US" smtClean="0"/>
              <a:pPr/>
              <a:t>2/22/2012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9D31509-0851-49CF-B176-38B65454AD6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A3AAA0A-1E20-48B8-8E0B-FBD6D7228BA5}" type="datetimeFigureOut">
              <a:rPr lang="en-US" smtClean="0"/>
              <a:pPr/>
              <a:t>2/22/2012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9D31509-0851-49CF-B176-38B65454AD6A}"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gi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5000">
              <a:schemeClr val="bg1"/>
            </a:gs>
            <a:gs pos="25000">
              <a:srgbClr val="62A0D8"/>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descr="aiea_logo.gif"/>
          <p:cNvPicPr>
            <a:picLocks noChangeAspect="1"/>
          </p:cNvPicPr>
          <p:nvPr userDrawn="1"/>
        </p:nvPicPr>
        <p:blipFill>
          <a:blip r:embed="rId11" cstate="print"/>
          <a:stretch>
            <a:fillRect/>
          </a:stretch>
        </p:blipFill>
        <p:spPr>
          <a:xfrm>
            <a:off x="152400" y="152400"/>
            <a:ext cx="1714500" cy="695325"/>
          </a:xfrm>
          <a:prstGeom prst="rect">
            <a:avLst/>
          </a:prstGeom>
          <a:ln>
            <a:noFill/>
          </a:ln>
        </p:spPr>
      </p:pic>
      <p:cxnSp>
        <p:nvCxnSpPr>
          <p:cNvPr id="8" name="Straight Connector 7"/>
          <p:cNvCxnSpPr/>
          <p:nvPr userDrawn="1"/>
        </p:nvCxnSpPr>
        <p:spPr>
          <a:xfrm rot="5400000">
            <a:off x="-2552700" y="3848100"/>
            <a:ext cx="5562600" cy="0"/>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rot="10800000">
            <a:off x="2057400" y="152401"/>
            <a:ext cx="6705600" cy="0"/>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userDrawn="1"/>
        </p:nvCxnSpPr>
        <p:spPr>
          <a:xfrm rot="10800000">
            <a:off x="2362200" y="304800"/>
            <a:ext cx="6400800" cy="0"/>
          </a:xfrm>
          <a:prstGeom prst="line">
            <a:avLst/>
          </a:prstGeom>
          <a:ln w="19050">
            <a:solidFill>
              <a:srgbClr val="F1C627"/>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228600" y="990600"/>
            <a:ext cx="1905000" cy="369332"/>
          </a:xfrm>
          <a:prstGeom prst="rect">
            <a:avLst/>
          </a:prstGeom>
          <a:noFill/>
        </p:spPr>
        <p:txBody>
          <a:bodyPr wrap="square" rtlCol="0">
            <a:spAutoFit/>
          </a:bodyPr>
          <a:lstStyle/>
          <a:p>
            <a:r>
              <a:rPr lang="en-US" dirty="0" smtClean="0">
                <a:solidFill>
                  <a:srgbClr val="396497"/>
                </a:solidFill>
                <a:latin typeface="Georgia" pitchFamily="18" charset="0"/>
              </a:rPr>
              <a:t>2012 Conference</a:t>
            </a:r>
            <a:endParaRPr lang="en-US" dirty="0">
              <a:solidFill>
                <a:srgbClr val="396497"/>
              </a:solidFill>
              <a:latin typeface="Georgia" pitchFamily="18" charset="0"/>
            </a:endParaRPr>
          </a:p>
        </p:txBody>
      </p:sp>
      <p:sp>
        <p:nvSpPr>
          <p:cNvPr id="12" name="TextBox 11"/>
          <p:cNvSpPr txBox="1"/>
          <p:nvPr userDrawn="1"/>
        </p:nvSpPr>
        <p:spPr>
          <a:xfrm>
            <a:off x="304800" y="6324600"/>
            <a:ext cx="7391400" cy="338554"/>
          </a:xfrm>
          <a:prstGeom prst="rect">
            <a:avLst/>
          </a:prstGeom>
          <a:noFill/>
        </p:spPr>
        <p:txBody>
          <a:bodyPr wrap="square" rtlCol="0">
            <a:spAutoFit/>
          </a:bodyPr>
          <a:lstStyle/>
          <a:p>
            <a:r>
              <a:rPr lang="en-US" sz="1600" dirty="0" smtClean="0">
                <a:solidFill>
                  <a:srgbClr val="254265"/>
                </a:solidFill>
                <a:latin typeface="Georgia" pitchFamily="18" charset="0"/>
              </a:rPr>
              <a:t>Building a Secure World </a:t>
            </a:r>
            <a:r>
              <a:rPr lang="en-US" sz="1600" smtClean="0">
                <a:solidFill>
                  <a:srgbClr val="254265"/>
                </a:solidFill>
                <a:latin typeface="Georgia" pitchFamily="18" charset="0"/>
              </a:rPr>
              <a:t>Through International Education</a:t>
            </a:r>
            <a:endParaRPr lang="en-US" sz="1600" dirty="0">
              <a:solidFill>
                <a:srgbClr val="254265"/>
              </a:solidFill>
              <a:latin typeface="Georgia" pitchFamily="18" charset="0"/>
            </a:endParaRPr>
          </a:p>
        </p:txBody>
      </p:sp>
    </p:spTree>
  </p:cSld>
  <p:clrMap bg1="lt1" tx1="dk1" bg2="lt2" tx2="dk2" accent1="accent1" accent2="accent2" accent3="accent3" accent4="accent4" accent5="accent5" accent6="accent6" hlink="hlink" folHlink="folHlink"/>
  <p:sldLayoutIdLst>
    <p:sldLayoutId id="2147483655" r:id="rId1"/>
    <p:sldLayoutId id="2147483649" r:id="rId2"/>
    <p:sldLayoutId id="2147483650" r:id="rId3"/>
    <p:sldLayoutId id="2147483651" r:id="rId4"/>
    <p:sldLayoutId id="2147483652" r:id="rId5"/>
    <p:sldLayoutId id="2147483653" r:id="rId6"/>
    <p:sldLayoutId id="2147483654"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4400" kern="1200" baseline="0">
          <a:solidFill>
            <a:srgbClr val="335885"/>
          </a:solidFill>
          <a:latin typeface="Georgia"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chemeClr val="tx1"/>
          </a:solidFill>
          <a:latin typeface="Georgia"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baseline="0">
          <a:solidFill>
            <a:schemeClr val="tx1"/>
          </a:solidFill>
          <a:latin typeface="Georgia"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baseline="0">
          <a:solidFill>
            <a:schemeClr val="tx1"/>
          </a:solidFill>
          <a:latin typeface="Georgia"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baseline="0">
          <a:solidFill>
            <a:schemeClr val="tx1"/>
          </a:solidFill>
          <a:latin typeface="Georgia"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baseline="0">
          <a:solidFill>
            <a:schemeClr val="tx1"/>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mailto:mereyes2@utpa.edu"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762000" y="1371600"/>
            <a:ext cx="8077200" cy="1905000"/>
          </a:xfrm>
        </p:spPr>
        <p:txBody>
          <a:bodyPr>
            <a:normAutofit/>
          </a:bodyPr>
          <a:lstStyle/>
          <a:p>
            <a:r>
              <a:rPr lang="en-US" sz="3200" i="1" dirty="0" smtClean="0"/>
              <a:t>Transnational Experience in Colleges and Universities in High Immigration Regions</a:t>
            </a:r>
            <a:endParaRPr lang="en-US" sz="3200" dirty="0"/>
          </a:p>
        </p:txBody>
      </p:sp>
      <p:sp>
        <p:nvSpPr>
          <p:cNvPr id="7" name="Subtitle 6"/>
          <p:cNvSpPr>
            <a:spLocks noGrp="1"/>
          </p:cNvSpPr>
          <p:nvPr>
            <p:ph type="subTitle" idx="1"/>
          </p:nvPr>
        </p:nvSpPr>
        <p:spPr>
          <a:xfrm>
            <a:off x="609600" y="3733800"/>
            <a:ext cx="8153400" cy="2667000"/>
          </a:xfrm>
        </p:spPr>
        <p:txBody>
          <a:bodyPr>
            <a:normAutofit fontScale="62500" lnSpcReduction="20000"/>
          </a:bodyPr>
          <a:lstStyle/>
          <a:p>
            <a:r>
              <a:rPr lang="en-US" dirty="0" smtClean="0"/>
              <a:t>Welcome to Session </a:t>
            </a:r>
          </a:p>
          <a:p>
            <a:endParaRPr lang="en-US" dirty="0" smtClean="0"/>
          </a:p>
          <a:p>
            <a:r>
              <a:rPr lang="en-US" sz="4400" dirty="0" err="1" smtClean="0"/>
              <a:t>María</a:t>
            </a:r>
            <a:r>
              <a:rPr lang="en-US" sz="4400" dirty="0" smtClean="0"/>
              <a:t> Elena Reyes and Veronica </a:t>
            </a:r>
            <a:r>
              <a:rPr lang="en-US" sz="4400" dirty="0" err="1" smtClean="0"/>
              <a:t>López</a:t>
            </a:r>
            <a:r>
              <a:rPr lang="en-US" sz="4400" dirty="0" smtClean="0"/>
              <a:t>-Estrada</a:t>
            </a:r>
          </a:p>
          <a:p>
            <a:endParaRPr lang="en-US" dirty="0" smtClean="0"/>
          </a:p>
          <a:p>
            <a:r>
              <a:rPr lang="en-US" dirty="0" smtClean="0"/>
              <a:t>The University of Texas Pan American</a:t>
            </a:r>
          </a:p>
          <a:p>
            <a:endParaRPr lang="en-US" dirty="0" smtClean="0"/>
          </a:p>
          <a:p>
            <a:r>
              <a:rPr lang="en-US" sz="3300" dirty="0" smtClean="0"/>
              <a:t>February 22,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#4</a:t>
            </a:r>
            <a:endParaRPr lang="en-US" dirty="0"/>
          </a:p>
        </p:txBody>
      </p:sp>
      <p:sp>
        <p:nvSpPr>
          <p:cNvPr id="3" name="Content Placeholder 2"/>
          <p:cNvSpPr>
            <a:spLocks noGrp="1"/>
          </p:cNvSpPr>
          <p:nvPr>
            <p:ph idx="1"/>
          </p:nvPr>
        </p:nvSpPr>
        <p:spPr/>
        <p:txBody>
          <a:bodyPr/>
          <a:lstStyle/>
          <a:p>
            <a:pPr marL="0" indent="0">
              <a:lnSpc>
                <a:spcPct val="115000"/>
              </a:lnSpc>
              <a:spcBef>
                <a:spcPts val="0"/>
              </a:spcBef>
              <a:buNone/>
              <a:defRPr/>
            </a:pPr>
            <a:r>
              <a:rPr lang="en-US" dirty="0" smtClean="0"/>
              <a:t>GETTING  A COLLEGE DEGREE MORE COMPLICATED FOR (1) LOW INCOME (FULL TIME JOB/FULL TIME STUDENT, NOT UNUSUAL) AND (2) MARRIED FEMALE STUDENTS WHO ARE MEXICO-ORIGIN AND HELD TRADITIONAL CULTURALLY APPROPRIATE ROLES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#5</a:t>
            </a:r>
            <a:endParaRPr lang="en-US" dirty="0"/>
          </a:p>
        </p:txBody>
      </p:sp>
      <p:sp>
        <p:nvSpPr>
          <p:cNvPr id="3" name="Content Placeholder 2"/>
          <p:cNvSpPr>
            <a:spLocks noGrp="1"/>
          </p:cNvSpPr>
          <p:nvPr>
            <p:ph idx="1"/>
          </p:nvPr>
        </p:nvSpPr>
        <p:spPr/>
        <p:txBody>
          <a:bodyPr/>
          <a:lstStyle/>
          <a:p>
            <a:r>
              <a:rPr lang="en-US" dirty="0" smtClean="0"/>
              <a:t>PROFICIENCY SKILLS IN ENGLISH RECOGNIZED AS SOCIAL CAPITAL</a:t>
            </a:r>
          </a:p>
          <a:p>
            <a:pPr lvl="1"/>
            <a:r>
              <a:rPr lang="en-US" dirty="0" smtClean="0"/>
              <a:t>In our previous study of students at the HS level, U.S.-born, Mexican-origin students appeared to appreciate this leverage.</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457200" y="1600200"/>
            <a:ext cx="8534400" cy="4953000"/>
          </a:xfrm>
        </p:spPr>
        <p:txBody>
          <a:bodyPr>
            <a:normAutofit lnSpcReduction="10000"/>
          </a:bodyPr>
          <a:lstStyle/>
          <a:p>
            <a:pPr marL="342900" lvl="1" indent="-342900">
              <a:buFont typeface="Arial" pitchFamily="34" charset="0"/>
              <a:buChar char="•"/>
            </a:pPr>
            <a:r>
              <a:rPr lang="en-US" dirty="0" smtClean="0"/>
              <a:t>Low SES, U.S. born minority youth who attend sub-standard schools cannot compete academically with either </a:t>
            </a:r>
            <a:r>
              <a:rPr lang="en-US" dirty="0" err="1" smtClean="0"/>
              <a:t>fresa</a:t>
            </a:r>
            <a:r>
              <a:rPr lang="en-US" dirty="0" smtClean="0"/>
              <a:t> kids (and all their resources and parental support) or working class, immigrant students (desperate to escape violence and poverty in Mexico).</a:t>
            </a:r>
          </a:p>
          <a:p>
            <a:pPr marL="342900" lvl="1" indent="-342900">
              <a:buFont typeface="Arial" pitchFamily="34" charset="0"/>
              <a:buChar char="•"/>
            </a:pPr>
            <a:r>
              <a:rPr lang="en-US" dirty="0" smtClean="0"/>
              <a:t>Transmigration from Mexico benefits Texas and brings in new, energetic, talented workers and new businesses.</a:t>
            </a:r>
            <a:r>
              <a:rPr lang="en-US" i="1" dirty="0" smtClean="0"/>
              <a:t> </a:t>
            </a:r>
          </a:p>
          <a:p>
            <a:pPr lvl="2"/>
            <a:r>
              <a:rPr lang="en-US" sz="1800" dirty="0" smtClean="0"/>
              <a:t>Four years after NAFTA (1994),Texas receiving almost $19 million’s worth of business (Freund, 1999).</a:t>
            </a:r>
            <a:endParaRPr lang="en-US" sz="1800" i="1" dirty="0" smtClean="0"/>
          </a:p>
          <a:p>
            <a:pPr lvl="2"/>
            <a:r>
              <a:rPr lang="en-US" sz="1800" i="1" dirty="0" smtClean="0"/>
              <a:t>By 2005, Mexican companies owned $1.6 billion in property, plant, and equipment in Texas (Reyes, et al., 2009).</a:t>
            </a:r>
          </a:p>
          <a:p>
            <a:pPr marL="342900" lvl="1" indent="-342900">
              <a:buFont typeface="Arial" pitchFamily="34" charset="0"/>
              <a:buChar char="•"/>
            </a:pP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628507"/>
            <a:ext cx="7467600" cy="3693319"/>
          </a:xfrm>
          <a:prstGeom prst="rect">
            <a:avLst/>
          </a:prstGeom>
        </p:spPr>
        <p:txBody>
          <a:bodyPr wrap="square">
            <a:spAutoFit/>
          </a:bodyPr>
          <a:lstStyle/>
          <a:p>
            <a:pPr algn="ctr"/>
            <a:endParaRPr lang="en-US" sz="2400" b="1" dirty="0" smtClean="0"/>
          </a:p>
          <a:p>
            <a:pPr algn="ctr"/>
            <a:endParaRPr lang="en-US" sz="2400" b="1" dirty="0" smtClean="0"/>
          </a:p>
          <a:p>
            <a:pPr algn="ctr"/>
            <a:r>
              <a:rPr lang="en-US" sz="2400" b="1" dirty="0" smtClean="0"/>
              <a:t>Thank you for attending our session.</a:t>
            </a:r>
          </a:p>
          <a:p>
            <a:pPr algn="ctr"/>
            <a:endParaRPr lang="en-US" dirty="0" smtClean="0"/>
          </a:p>
          <a:p>
            <a:pPr algn="ctr"/>
            <a:endParaRPr lang="en-US" dirty="0" smtClean="0"/>
          </a:p>
          <a:p>
            <a:pPr algn="ctr"/>
            <a:r>
              <a:rPr lang="en-US" dirty="0" smtClean="0"/>
              <a:t>Dr. Maria Elena Reyes, </a:t>
            </a:r>
            <a:r>
              <a:rPr lang="en-US" dirty="0" err="1" smtClean="0">
                <a:hlinkClick r:id="rId2"/>
              </a:rPr>
              <a:t>mereyes2@utpa.edu</a:t>
            </a:r>
            <a:endParaRPr lang="en-US" dirty="0" smtClean="0"/>
          </a:p>
          <a:p>
            <a:pPr algn="ctr"/>
            <a:endParaRPr lang="en-US" dirty="0" smtClean="0"/>
          </a:p>
          <a:p>
            <a:pPr algn="ctr"/>
            <a:r>
              <a:rPr lang="en-US" dirty="0" smtClean="0"/>
              <a:t>Dr. Veronica </a:t>
            </a:r>
            <a:r>
              <a:rPr lang="en-US" dirty="0" err="1" smtClean="0"/>
              <a:t>López</a:t>
            </a:r>
            <a:r>
              <a:rPr lang="en-US" dirty="0" smtClean="0"/>
              <a:t>-Estrada, </a:t>
            </a:r>
            <a:r>
              <a:rPr lang="en-US" dirty="0" err="1" smtClean="0">
                <a:hlinkClick r:id=""/>
              </a:rPr>
              <a:t>vlestradaa@utpa.edu</a:t>
            </a:r>
            <a:r>
              <a:rPr lang="en-US" dirty="0" smtClean="0"/>
              <a:t> </a:t>
            </a:r>
          </a:p>
          <a:p>
            <a:pPr algn="ctr"/>
            <a:endParaRPr lang="en-US" dirty="0" smtClean="0"/>
          </a:p>
          <a:p>
            <a:pPr algn="ctr"/>
            <a:endParaRPr lang="en-US" dirty="0" smtClean="0"/>
          </a:p>
          <a:p>
            <a:pPr algn="ctr"/>
            <a:r>
              <a:rPr lang="en-US" b="1" dirty="0" smtClean="0"/>
              <a:t>Comments? Questions?</a:t>
            </a:r>
          </a:p>
          <a:p>
            <a:pPr algn="ct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09800" y="381000"/>
            <a:ext cx="6553200" cy="1036638"/>
          </a:xfrm>
        </p:spPr>
        <p:txBody>
          <a:bodyPr>
            <a:normAutofit fontScale="90000"/>
          </a:bodyPr>
          <a:lstStyle/>
          <a:p>
            <a:r>
              <a:rPr lang="en-US" b="1" dirty="0" smtClean="0"/>
              <a:t>Description of Research</a:t>
            </a:r>
            <a:endParaRPr lang="en-US" b="1" dirty="0"/>
          </a:p>
        </p:txBody>
      </p:sp>
      <p:sp>
        <p:nvSpPr>
          <p:cNvPr id="5" name="Content Placeholder 4"/>
          <p:cNvSpPr>
            <a:spLocks noGrp="1"/>
          </p:cNvSpPr>
          <p:nvPr>
            <p:ph idx="1"/>
          </p:nvPr>
        </p:nvSpPr>
        <p:spPr>
          <a:xfrm>
            <a:off x="457200" y="1600200"/>
            <a:ext cx="8534400" cy="4648200"/>
          </a:xfrm>
        </p:spPr>
        <p:txBody>
          <a:bodyPr>
            <a:normAutofit fontScale="92500" lnSpcReduction="20000"/>
          </a:bodyPr>
          <a:lstStyle/>
          <a:p>
            <a:r>
              <a:rPr lang="en-US" dirty="0" smtClean="0"/>
              <a:t>In 2009, we (Reyes &amp; Estrada) conducted research at two high schools in south Texas and identified the growing number of middle/upper-class, Mexican-origin, immigrant students attending schools along the Texas-Mexico border.</a:t>
            </a:r>
          </a:p>
          <a:p>
            <a:r>
              <a:rPr lang="en-US" dirty="0" smtClean="0"/>
              <a:t>In 2010, we sought to extend our study in an effort to understand that transnational experiences of Mexican-origin immigrants at one Hispanic serving institution located along the Mexico/Texas border. This research is the focus of our presentation.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Background</a:t>
            </a:r>
            <a:endParaRPr lang="en-US" dirty="0"/>
          </a:p>
        </p:txBody>
      </p:sp>
      <p:sp>
        <p:nvSpPr>
          <p:cNvPr id="3" name="Content Placeholder 2"/>
          <p:cNvSpPr>
            <a:spLocks noGrp="1"/>
          </p:cNvSpPr>
          <p:nvPr>
            <p:ph idx="1"/>
          </p:nvPr>
        </p:nvSpPr>
        <p:spPr>
          <a:xfrm>
            <a:off x="457200" y="1371600"/>
            <a:ext cx="8458200" cy="5334000"/>
          </a:xfrm>
        </p:spPr>
        <p:txBody>
          <a:bodyPr>
            <a:normAutofit fontScale="62500" lnSpcReduction="20000"/>
          </a:bodyPr>
          <a:lstStyle/>
          <a:p>
            <a:r>
              <a:rPr lang="en-US" dirty="0" smtClean="0"/>
              <a:t>In the 1800’s, many young Mexican families first came to Texas to escape the violence of the Mexican Revolution (1810-1821), which set </a:t>
            </a:r>
            <a:r>
              <a:rPr lang="en-US" dirty="0" smtClean="0"/>
              <a:t>an </a:t>
            </a:r>
            <a:r>
              <a:rPr lang="en-US" dirty="0" smtClean="0"/>
              <a:t>on-going transmigration between the U.S. and Mexico.</a:t>
            </a:r>
          </a:p>
          <a:p>
            <a:r>
              <a:rPr lang="en-US" dirty="0" smtClean="0"/>
              <a:t>In </a:t>
            </a:r>
            <a:r>
              <a:rPr lang="en-US" i="1" dirty="0" smtClean="0"/>
              <a:t>The New Americans</a:t>
            </a:r>
            <a:r>
              <a:rPr lang="en-US" dirty="0" smtClean="0"/>
              <a:t> (2004), cultural anthropologist Enrique </a:t>
            </a:r>
            <a:r>
              <a:rPr lang="en-US" dirty="0" err="1" smtClean="0"/>
              <a:t>Trueba</a:t>
            </a:r>
            <a:r>
              <a:rPr lang="en-US" dirty="0" smtClean="0"/>
              <a:t> declares that “…perhaps no other international event has affected schools more profoundly than immigration and transnational phenomena”(p. 35). </a:t>
            </a:r>
          </a:p>
          <a:p>
            <a:r>
              <a:rPr lang="en-US" dirty="0" smtClean="0"/>
              <a:t>The historic pattern has been large numbers of male Latino immigrants becoming farm workers, service workers, or construction laborers across Texas and other states, essentially doing the work Americans don’t want to perform. </a:t>
            </a:r>
          </a:p>
          <a:p>
            <a:r>
              <a:rPr lang="en-US" dirty="0" smtClean="0"/>
              <a:t>However, since National Free Trade Agreement (NAFTA, 1993), an influx to Texas of middle to upper class Mexican immigrant families significantly </a:t>
            </a:r>
            <a:r>
              <a:rPr lang="en-US" dirty="0" err="1" smtClean="0"/>
              <a:t>increased.*</a:t>
            </a:r>
            <a:r>
              <a:rPr lang="en-US" dirty="0" smtClean="0"/>
              <a:t> This growing demographic challenges the familiar stereotype characterized in the popular media of an impoverished and illiterate Latino laborer illegally crossing the border. </a:t>
            </a:r>
          </a:p>
          <a:p>
            <a:pPr lvl="1"/>
            <a:r>
              <a:rPr lang="en-US" dirty="0" smtClean="0"/>
              <a:t>*Assisted by </a:t>
            </a:r>
            <a:r>
              <a:rPr lang="en-US" dirty="0" err="1" smtClean="0"/>
              <a:t>EB</a:t>
            </a:r>
            <a:r>
              <a:rPr lang="en-US" dirty="0" smtClean="0"/>
              <a:t>-5 Visa Program that requires an investment of $500,000/green card for businessmen and their families</a:t>
            </a:r>
          </a:p>
          <a:p>
            <a:endParaRPr lang="en-US" dirty="0" smtClean="0"/>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Nacos y Fresas"/>
          <p:cNvPicPr>
            <a:picLocks/>
          </p:cNvPicPr>
          <p:nvPr/>
        </p:nvPicPr>
        <p:blipFill>
          <a:blip r:embed="rId2" cstate="print"/>
          <a:srcRect/>
          <a:stretch>
            <a:fillRect/>
          </a:stretch>
        </p:blipFill>
        <p:spPr bwMode="auto">
          <a:xfrm>
            <a:off x="457200" y="1676400"/>
            <a:ext cx="8382000" cy="49530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the schools …</a:t>
            </a:r>
            <a:endParaRPr lang="en-US" dirty="0"/>
          </a:p>
        </p:txBody>
      </p:sp>
      <p:sp>
        <p:nvSpPr>
          <p:cNvPr id="3" name="Content Placeholder 2"/>
          <p:cNvSpPr>
            <a:spLocks noGrp="1"/>
          </p:cNvSpPr>
          <p:nvPr>
            <p:ph idx="1"/>
          </p:nvPr>
        </p:nvSpPr>
        <p:spPr>
          <a:xfrm>
            <a:off x="457200" y="1371600"/>
            <a:ext cx="8686800" cy="4953000"/>
          </a:xfrm>
        </p:spPr>
        <p:txBody>
          <a:bodyPr>
            <a:normAutofit fontScale="47500" lnSpcReduction="20000"/>
          </a:bodyPr>
          <a:lstStyle/>
          <a:p>
            <a:r>
              <a:rPr lang="en-US" sz="3800" dirty="0" smtClean="0"/>
              <a:t>Term </a:t>
            </a:r>
            <a:r>
              <a:rPr lang="en-US" sz="3800" i="1" dirty="0" err="1" smtClean="0"/>
              <a:t>fresas</a:t>
            </a:r>
            <a:r>
              <a:rPr lang="en-US" sz="3800" dirty="0" smtClean="0"/>
              <a:t> (literally “strawberries”) used by by U.S. born Mexican American teens and adults in south Texas to describe the colorful, privileged, middle/upper-class Mexican immigrant population. Term had both positive and negative connotations.</a:t>
            </a:r>
          </a:p>
          <a:p>
            <a:r>
              <a:rPr lang="en-US" sz="3800" dirty="0" smtClean="0"/>
              <a:t>Students who fit this description seemed to have a love/hate response: “</a:t>
            </a:r>
            <a:r>
              <a:rPr lang="en-US" sz="3800" i="1" dirty="0" smtClean="0"/>
              <a:t>Should we hate it, or embrace it</a:t>
            </a:r>
            <a:r>
              <a:rPr lang="en-US" sz="3800" dirty="0" smtClean="0"/>
              <a:t>?”</a:t>
            </a:r>
          </a:p>
          <a:p>
            <a:r>
              <a:rPr lang="en-US" sz="3800" dirty="0" smtClean="0"/>
              <a:t>We expected to see some tension between the school staff (first generation, Mexican American college graduates from a working class background), and the </a:t>
            </a:r>
            <a:r>
              <a:rPr lang="en-US" sz="3800" dirty="0" err="1" smtClean="0"/>
              <a:t>fresa</a:t>
            </a:r>
            <a:r>
              <a:rPr lang="en-US" sz="3800" dirty="0" smtClean="0"/>
              <a:t> students and their families. </a:t>
            </a:r>
          </a:p>
          <a:p>
            <a:r>
              <a:rPr lang="en-US" sz="3800" dirty="0" smtClean="0"/>
              <a:t>But, our data indicated that we were </a:t>
            </a:r>
            <a:r>
              <a:rPr lang="en-US" sz="3800" b="1" dirty="0" smtClean="0"/>
              <a:t>WRONG</a:t>
            </a:r>
            <a:r>
              <a:rPr lang="en-US" sz="3800" dirty="0" smtClean="0"/>
              <a:t>: Teachers, counselors, real estate agents, business sector, politicians, and most U.S.-born students seemed to mostly LIKE the </a:t>
            </a:r>
            <a:r>
              <a:rPr lang="en-US" sz="3800" dirty="0" err="1" smtClean="0"/>
              <a:t>fresas</a:t>
            </a:r>
            <a:r>
              <a:rPr lang="en-US" sz="3800" dirty="0" smtClean="0"/>
              <a:t>. </a:t>
            </a:r>
          </a:p>
          <a:p>
            <a:pPr lvl="1"/>
            <a:r>
              <a:rPr lang="en-US" sz="3400" dirty="0" smtClean="0"/>
              <a:t>We attributed this to </a:t>
            </a:r>
            <a:r>
              <a:rPr lang="en-US" sz="3400" dirty="0" err="1" smtClean="0"/>
              <a:t>fresa</a:t>
            </a:r>
            <a:r>
              <a:rPr lang="en-US" sz="3400" dirty="0" smtClean="0"/>
              <a:t> kids’ respect for authority and their highly developed </a:t>
            </a:r>
            <a:r>
              <a:rPr lang="en-US" sz="3400" smtClean="0"/>
              <a:t>social </a:t>
            </a:r>
            <a:r>
              <a:rPr lang="en-US" sz="3400" smtClean="0"/>
              <a:t>skills </a:t>
            </a:r>
            <a:r>
              <a:rPr lang="en-US" sz="3400" dirty="0" smtClean="0"/>
              <a:t>(Reyes, </a:t>
            </a:r>
            <a:r>
              <a:rPr lang="en-US" sz="3400" dirty="0" err="1" smtClean="0"/>
              <a:t>Guadarrama</a:t>
            </a:r>
            <a:r>
              <a:rPr lang="en-US" sz="3400" dirty="0" smtClean="0"/>
              <a:t>, &amp; Estrada, 2009).</a:t>
            </a:r>
          </a:p>
          <a:p>
            <a:pPr lvl="1"/>
            <a:r>
              <a:rPr lang="en-US" sz="3400" dirty="0" smtClean="0"/>
              <a:t>School staff admired the work ethic/business acumen of the </a:t>
            </a:r>
            <a:r>
              <a:rPr lang="en-US" sz="3400" dirty="0" err="1" smtClean="0"/>
              <a:t>fresa</a:t>
            </a:r>
            <a:r>
              <a:rPr lang="en-US" sz="3400" dirty="0" smtClean="0"/>
              <a:t> dads and the outward trappings of “wealth” (large gated mansions, foreign sports cars, etc.)</a:t>
            </a:r>
          </a:p>
          <a:p>
            <a:r>
              <a:rPr lang="en-US" sz="3800" dirty="0" smtClean="0"/>
              <a:t>Immigrant families who fit the </a:t>
            </a:r>
            <a:r>
              <a:rPr lang="en-US" sz="3800" dirty="0" err="1" smtClean="0"/>
              <a:t>fresa</a:t>
            </a:r>
            <a:r>
              <a:rPr lang="en-US" sz="3800" dirty="0" smtClean="0"/>
              <a:t> description reported a positive view of public schools, thought to be superior to public and private schools in Mexico.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           Immigrants the college level… </a:t>
            </a:r>
            <a:endParaRPr lang="en-US" sz="3600" dirty="0"/>
          </a:p>
        </p:txBody>
      </p:sp>
      <p:sp>
        <p:nvSpPr>
          <p:cNvPr id="3" name="Content Placeholder 2"/>
          <p:cNvSpPr>
            <a:spLocks noGrp="1"/>
          </p:cNvSpPr>
          <p:nvPr>
            <p:ph idx="1"/>
          </p:nvPr>
        </p:nvSpPr>
        <p:spPr>
          <a:xfrm>
            <a:off x="457200" y="1371600"/>
            <a:ext cx="8534400" cy="5334000"/>
          </a:xfrm>
        </p:spPr>
        <p:txBody>
          <a:bodyPr>
            <a:normAutofit/>
          </a:bodyPr>
          <a:lstStyle/>
          <a:p>
            <a:pPr>
              <a:buNone/>
            </a:pPr>
            <a:r>
              <a:rPr lang="en-US" sz="1800" dirty="0" smtClean="0"/>
              <a:t>For this study, our goal was to understand the experiences at the college level of Mexico-origin student populations including those in (1) the growing, middle/upper-class immigrant group, (2) working class, immigrant group, and (3) U.S.-born, Mexico-origin student group. </a:t>
            </a:r>
          </a:p>
          <a:p>
            <a:pPr>
              <a:buNone/>
            </a:pPr>
            <a:r>
              <a:rPr lang="en-US" sz="1800" dirty="0" smtClean="0"/>
              <a:t>Spring 2011, we began work on a descriptive study using guided interviews on a small sample of Mexico-origin students attending a four year university in south Texas. The sample included:</a:t>
            </a:r>
          </a:p>
          <a:p>
            <a:pPr lvl="1"/>
            <a:r>
              <a:rPr lang="en-US" sz="1600" dirty="0" smtClean="0"/>
              <a:t>9 females, 1 male</a:t>
            </a:r>
          </a:p>
          <a:p>
            <a:pPr lvl="1"/>
            <a:r>
              <a:rPr lang="en-US" sz="1600" dirty="0" smtClean="0"/>
              <a:t>All were juniors or seniors who had been at the university 2.5-4 years</a:t>
            </a:r>
          </a:p>
          <a:p>
            <a:pPr lvl="1"/>
            <a:r>
              <a:rPr lang="en-US" sz="1600" dirty="0" smtClean="0"/>
              <a:t>Their preferred identifier: Mexican </a:t>
            </a:r>
          </a:p>
          <a:p>
            <a:pPr lvl="1"/>
            <a:r>
              <a:rPr lang="en-US" sz="1600" dirty="0" smtClean="0"/>
              <a:t>Birthplace varied: 4 Texas, 1 Idaho, 5 Mexico</a:t>
            </a:r>
          </a:p>
          <a:p>
            <a:pPr lvl="1"/>
            <a:r>
              <a:rPr lang="en-US" sz="1600" dirty="0" smtClean="0"/>
              <a:t>Immigration status reported</a:t>
            </a:r>
            <a:r>
              <a:rPr lang="en-US" sz="1600" smtClean="0"/>
              <a:t>: 9 </a:t>
            </a:r>
            <a:r>
              <a:rPr lang="en-US" sz="1600" dirty="0" smtClean="0"/>
              <a:t>U.S. citizens or legal residents, 1 undocumented</a:t>
            </a:r>
          </a:p>
          <a:p>
            <a:pPr lvl="1"/>
            <a:r>
              <a:rPr lang="en-US" sz="1600" dirty="0" smtClean="0"/>
              <a:t>All but 1 receiving financial aid; two were on an academic scholarship (including one student who was undocumented)</a:t>
            </a:r>
          </a:p>
          <a:p>
            <a:pPr lvl="1"/>
            <a:r>
              <a:rPr lang="en-US" sz="1600" dirty="0" smtClean="0"/>
              <a:t>2 non-traditional students with families, children</a:t>
            </a:r>
            <a:endParaRPr lang="en-US" sz="1800" dirty="0" smtClean="0"/>
          </a:p>
          <a:p>
            <a:r>
              <a:rPr lang="en-US" sz="1800" dirty="0" smtClean="0"/>
              <a:t>We transcribed recorded interviews and utilized content analysis to identify major themes and attempted to capture voices of the student participants. </a:t>
            </a:r>
          </a:p>
          <a:p>
            <a:endParaRPr lang="en-US" sz="1800"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found… </a:t>
            </a:r>
            <a:endParaRPr lang="en-US" dirty="0"/>
          </a:p>
        </p:txBody>
      </p:sp>
      <p:sp>
        <p:nvSpPr>
          <p:cNvPr id="3" name="Content Placeholder 2"/>
          <p:cNvSpPr>
            <a:spLocks noGrp="1"/>
          </p:cNvSpPr>
          <p:nvPr>
            <p:ph idx="1"/>
          </p:nvPr>
        </p:nvSpPr>
        <p:spPr/>
        <p:txBody>
          <a:bodyPr/>
          <a:lstStyle/>
          <a:p>
            <a:pPr marL="0" indent="0" algn="ctr">
              <a:lnSpc>
                <a:spcPct val="115000"/>
              </a:lnSpc>
              <a:spcBef>
                <a:spcPts val="0"/>
              </a:spcBef>
              <a:buNone/>
              <a:defRPr/>
            </a:pPr>
            <a:r>
              <a:rPr lang="en-US" b="1" dirty="0" smtClean="0"/>
              <a:t>Theme #1 </a:t>
            </a:r>
          </a:p>
          <a:p>
            <a:pPr marL="0" indent="0">
              <a:lnSpc>
                <a:spcPct val="115000"/>
              </a:lnSpc>
              <a:spcBef>
                <a:spcPts val="0"/>
              </a:spcBef>
              <a:buNone/>
              <a:defRPr/>
            </a:pPr>
            <a:r>
              <a:rPr lang="en-US" dirty="0" smtClean="0"/>
              <a:t>Porous U.S./Texas border: Transmigration </a:t>
            </a:r>
          </a:p>
          <a:p>
            <a:pPr marL="0" indent="0">
              <a:lnSpc>
                <a:spcPct val="115000"/>
              </a:lnSpc>
              <a:spcBef>
                <a:spcPts val="0"/>
              </a:spcBef>
              <a:buNone/>
              <a:defRPr/>
            </a:pPr>
            <a:r>
              <a:rPr lang="en-US" dirty="0" smtClean="0"/>
              <a:t>accelerated by drug violence in Mexico</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Theme #2</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IDENTIFICATION OF “</a:t>
            </a:r>
            <a:r>
              <a:rPr lang="en-US" dirty="0" err="1" smtClean="0"/>
              <a:t>FRESAS</a:t>
            </a:r>
            <a:r>
              <a:rPr lang="en-US" dirty="0" smtClean="0"/>
              <a:t>” AS A UNIQUE STUDENT POPULATION </a:t>
            </a:r>
          </a:p>
          <a:p>
            <a:pPr lvl="1"/>
            <a:r>
              <a:rPr lang="en-US" sz="2000" dirty="0" smtClean="0"/>
              <a:t>(COMMONLY DESCRIBED AS COMING FROM MONTERREY)</a:t>
            </a:r>
          </a:p>
          <a:p>
            <a:r>
              <a:rPr lang="en-US" dirty="0" smtClean="0"/>
              <a:t>STUDENTS IDENTIFIED AS </a:t>
            </a:r>
            <a:r>
              <a:rPr lang="en-US" dirty="0" err="1" smtClean="0"/>
              <a:t>FRESAS</a:t>
            </a:r>
            <a:r>
              <a:rPr lang="en-US" dirty="0" smtClean="0"/>
              <a:t>= RECIPIENTS OF UNIVERSITY SUPPORT INCLUDING SCHOLARSHIPS </a:t>
            </a:r>
          </a:p>
          <a:p>
            <a:r>
              <a:rPr lang="en-US" dirty="0" smtClean="0"/>
              <a:t>RELATED: TWO STUDENTS IN STUDY WERE RECIPIENTS OF FULL ACADEMIC SCHOLARSHIPS, ONE </a:t>
            </a:r>
            <a:r>
              <a:rPr lang="en-US" dirty="0" err="1" smtClean="0"/>
              <a:t>FRESA</a:t>
            </a:r>
            <a:r>
              <a:rPr lang="en-US" dirty="0" smtClean="0"/>
              <a:t> STUDENT/ONE STUDENT WHO WAS UNDOCUMENTED</a:t>
            </a:r>
          </a:p>
          <a:p>
            <a:pPr>
              <a:buNone/>
            </a:pPr>
            <a:r>
              <a:rPr lang="en-US" dirty="0" smtClean="0"/>
              <a:t>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#3</a:t>
            </a:r>
            <a:endParaRPr lang="en-US" dirty="0"/>
          </a:p>
        </p:txBody>
      </p:sp>
      <p:sp>
        <p:nvSpPr>
          <p:cNvPr id="3" name="Content Placeholder 2"/>
          <p:cNvSpPr>
            <a:spLocks noGrp="1"/>
          </p:cNvSpPr>
          <p:nvPr>
            <p:ph idx="1"/>
          </p:nvPr>
        </p:nvSpPr>
        <p:spPr/>
        <p:txBody>
          <a:bodyPr/>
          <a:lstStyle/>
          <a:p>
            <a:r>
              <a:rPr lang="en-US" dirty="0" smtClean="0"/>
              <a:t>WIDE SUPPORT -- </a:t>
            </a:r>
            <a:r>
              <a:rPr lang="en-US" i="1" dirty="0" smtClean="0"/>
              <a:t>THE DREAM ACT </a:t>
            </a:r>
            <a:r>
              <a:rPr lang="en-US" dirty="0" smtClean="0"/>
              <a:t>OR OTHER AVENUE TO LEGAL RESIDENCY FOR MEXICAN-ORIGIN COLLEGE STUDENTS WHO WERE UNDOCUMENTED</a:t>
            </a:r>
            <a:endParaRPr lang="en-US" i="1"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545</TotalTime>
  <Words>996</Words>
  <Application>Microsoft Office PowerPoint</Application>
  <PresentationFormat>On-screen Show (4:3)</PresentationFormat>
  <Paragraphs>71</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Transnational Experience in Colleges and Universities in High Immigration Regions</vt:lpstr>
      <vt:lpstr>Description of Research</vt:lpstr>
      <vt:lpstr>Background</vt:lpstr>
      <vt:lpstr>Slide 4</vt:lpstr>
      <vt:lpstr>In the schools …</vt:lpstr>
      <vt:lpstr>           Immigrants the college level… </vt:lpstr>
      <vt:lpstr>What we found… </vt:lpstr>
      <vt:lpstr> Theme #2</vt:lpstr>
      <vt:lpstr>Theme #3</vt:lpstr>
      <vt:lpstr>Theme #4</vt:lpstr>
      <vt:lpstr>THEME #5</vt:lpstr>
      <vt:lpstr>CONCLUSIONS</vt:lpstr>
      <vt:lpstr>Slide 13</vt:lpstr>
    </vt:vector>
  </TitlesOfParts>
  <Company>Duke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eng1</dc:creator>
  <cp:lastModifiedBy>UTPA Faculty</cp:lastModifiedBy>
  <cp:revision>147</cp:revision>
  <dcterms:created xsi:type="dcterms:W3CDTF">2010-10-18T19:43:32Z</dcterms:created>
  <dcterms:modified xsi:type="dcterms:W3CDTF">2012-02-22T13:38:21Z</dcterms:modified>
</cp:coreProperties>
</file>