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885"/>
    <a:srgbClr val="355C8B"/>
    <a:srgbClr val="62A0D8"/>
    <a:srgbClr val="254265"/>
    <a:srgbClr val="203856"/>
    <a:srgbClr val="396497"/>
    <a:srgbClr val="345A88"/>
    <a:srgbClr val="213A59"/>
    <a:srgbClr val="264264"/>
    <a:srgbClr val="43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88" autoAdjust="0"/>
  </p:normalViewPr>
  <p:slideViewPr>
    <p:cSldViewPr>
      <p:cViewPr>
        <p:scale>
          <a:sx n="95" d="100"/>
          <a:sy n="95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F802A-3FE1-1B4C-97B9-C7FD0E529880}" type="datetimeFigureOut">
              <a:rPr lang="en-US" smtClean="0"/>
              <a:t>2/7/2012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D596-7543-0442-A11E-AB20E3CE0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2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8D596-7543-0442-A11E-AB20E3CE04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2011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pic>
        <p:nvPicPr>
          <p:cNvPr id="5" name="Picture 4" descr="aiea_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355C8B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A3AAA0A-1E20-48B8-8E0B-FBD6D7228BA5}" type="datetimeFigureOut">
              <a:rPr lang="en-US" smtClean="0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D31509-0851-49CF-B176-38B65454AD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chemeClr val="bg1"/>
            </a:gs>
            <a:gs pos="25000">
              <a:srgbClr val="62A0D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aiea_logo.gif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152400" y="152400"/>
            <a:ext cx="1714500" cy="695325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7"/>
          <p:cNvCxnSpPr/>
          <p:nvPr userDrawn="1"/>
        </p:nvCxnSpPr>
        <p:spPr>
          <a:xfrm rot="5400000">
            <a:off x="-2552700" y="3848100"/>
            <a:ext cx="5562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rot="10800000">
            <a:off x="2057400" y="152401"/>
            <a:ext cx="6705600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rot="10800000">
            <a:off x="2362200" y="304800"/>
            <a:ext cx="6400800" cy="0"/>
          </a:xfrm>
          <a:prstGeom prst="line">
            <a:avLst/>
          </a:prstGeom>
          <a:ln w="19050">
            <a:solidFill>
              <a:srgbClr val="F1C62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228600" y="99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96497"/>
                </a:solidFill>
                <a:latin typeface="Georgia" pitchFamily="18" charset="0"/>
              </a:rPr>
              <a:t>2012 Conference</a:t>
            </a:r>
            <a:endParaRPr lang="en-US" dirty="0">
              <a:solidFill>
                <a:srgbClr val="396497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04800" y="63246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254265"/>
                </a:solidFill>
                <a:latin typeface="Georgia" pitchFamily="18" charset="0"/>
              </a:rPr>
              <a:t>Building a Secure World </a:t>
            </a:r>
            <a:r>
              <a:rPr lang="en-US" sz="1600" smtClean="0">
                <a:solidFill>
                  <a:srgbClr val="254265"/>
                </a:solidFill>
                <a:latin typeface="Georgia" pitchFamily="18" charset="0"/>
              </a:rPr>
              <a:t>Through International Education</a:t>
            </a:r>
            <a:endParaRPr lang="en-US" sz="1600" dirty="0">
              <a:solidFill>
                <a:srgbClr val="254265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33588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l.ca/" TargetMode="External"/><Relationship Id="rId2" Type="http://schemas.openxmlformats.org/officeDocument/2006/relationships/hyperlink" Target="mailto:alain.boutet@dal.c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85900" y="1676400"/>
            <a:ext cx="6477000" cy="914399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TRENDS AND CHALLENGES IN INTERNATIONALIZATION WITHIN THE AMERICAS</a:t>
            </a:r>
            <a:endParaRPr lang="en-US" sz="2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124200"/>
            <a:ext cx="6400800" cy="2209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THREE INSTITUTIONAL CASES: BRAZIL, CANADA, COLOMBIA</a:t>
            </a:r>
          </a:p>
          <a:p>
            <a:endParaRPr lang="en-US" dirty="0" smtClean="0"/>
          </a:p>
          <a:p>
            <a:r>
              <a:rPr lang="en-US" sz="2400" dirty="0" smtClean="0"/>
              <a:t>FEBRUARY 21, </a:t>
            </a:r>
            <a:r>
              <a:rPr lang="en-US" sz="2400" dirty="0" smtClean="0"/>
              <a:t>2012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SESSION CHAIR: ALAIN BOUTET, PhD </a:t>
            </a:r>
          </a:p>
          <a:p>
            <a:r>
              <a:rPr lang="en-US" sz="2400" dirty="0" smtClean="0"/>
              <a:t>DALHOUSIE UNIVERSITY, CANADA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381000"/>
            <a:ext cx="6553200" cy="103663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INTERNATIONALIZATION OF HE IN CANADA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Context: Emerging trends for higher education in Canada (</a:t>
            </a:r>
            <a:r>
              <a:rPr lang="en-US" sz="2400" dirty="0" err="1" smtClean="0"/>
              <a:t>Academica</a:t>
            </a:r>
            <a:r>
              <a:rPr lang="en-US" sz="2400" dirty="0" smtClean="0"/>
              <a:t> Group, 2008)</a:t>
            </a:r>
          </a:p>
          <a:p>
            <a:pPr>
              <a:buFont typeface="Wingdings" pitchFamily="2" charset="2"/>
              <a:buChar char="q"/>
            </a:pP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Trends and challenges of internationalization in Canadian universities</a:t>
            </a:r>
          </a:p>
          <a:p>
            <a:pPr>
              <a:buFont typeface="Wingdings" pitchFamily="2" charset="2"/>
              <a:buChar char="q"/>
            </a:pP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Internationalization and Professionalization of OIR</a:t>
            </a:r>
          </a:p>
          <a:p>
            <a:pPr>
              <a:buFont typeface="Wingdings" pitchFamily="2" charset="2"/>
              <a:buChar char="q"/>
            </a:pPr>
            <a:endParaRPr lang="en-US" sz="2400" dirty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Key objectives for training in OIR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TRENDS AND CHALLENGES OF INTERNATIONALIZATION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Prepare graduate with international knowledge and skills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Integrate an international dimension into strategic plans and long term planning documents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Increase Canadian student international mobility and learning experience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Increase number of internationally oriented programs and foreign language programs in Canadian universities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Broaden modes of cooperation with Southern partners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72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/>
              <a:t>CREATE A CULTURE OF INTERNATIONALIZATION AT HOME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Work with front-line services to reinforce intercultural awareness and knowledge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Recognize and understand well the challenges/difficulties linked with the nature of international activities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Three key elements to create an international culture on campus: Commitment; Communication; Coordination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4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IMPORTANCE AND VALUE OF INTERNATIONAL PARTNERSHIPS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Reciprocity and balance of relationships/exchanges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Impact on building of global and sustainable networks through strategic alliances based on areas of excellence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Incentives provided to attract students and faculty/researchers in partnerships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Impact of international partnerships on academic programs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Impact of international partnerships on university governance</a:t>
            </a:r>
          </a:p>
        </p:txBody>
      </p:sp>
    </p:spTree>
    <p:extLst>
      <p:ext uri="{BB962C8B-B14F-4D97-AF65-F5344CB8AC3E}">
        <p14:creationId xmlns:p14="http://schemas.microsoft.com/office/powerpoint/2010/main" val="260089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A MODEL FOR TRAINING IN INTERNATIONALIZATION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COLAM online program in Internationalization of HE with three training modules: Planning and Management of Internationalization; Student Mobility; Internationalization of Curriculum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Train international education professionals who play a key role in developing strategic processes for internationalization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Create an Inter-American space for exchanges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Each training module (60 hours/module) with six units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Program started on November 14, 2011, with 50 participants registered from 14 countries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98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STRUCTURE OF MODULE 1: </a:t>
            </a:r>
            <a:br>
              <a:rPr lang="en-US" sz="2800" b="1" dirty="0" smtClean="0"/>
            </a:br>
            <a:r>
              <a:rPr lang="en-US" sz="2800" b="1" dirty="0" smtClean="0"/>
              <a:t>PLANNING AND MANAGEMENT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70511"/>
              </p:ext>
            </p:extLst>
          </p:nvPr>
        </p:nvGraphicFramePr>
        <p:xfrm>
          <a:off x="1524000" y="2209800"/>
          <a:ext cx="60960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1:</a:t>
                      </a:r>
                    </a:p>
                    <a:p>
                      <a:pPr algn="ctr"/>
                      <a:r>
                        <a:rPr lang="en-US" dirty="0" smtClean="0"/>
                        <a:t>BACKGROUND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2: NEW PERSPECTIVES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3: IMPLEMENTATION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trends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&amp;</a:t>
                      </a:r>
                      <a:r>
                        <a:rPr lang="en-US" baseline="0" dirty="0" smtClean="0"/>
                        <a:t> How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concepts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Securing Resources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and External Obstacles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Incentives</a:t>
                      </a:r>
                      <a:r>
                        <a:rPr lang="en-US" baseline="0" dirty="0" smtClean="0"/>
                        <a:t> for Involvement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Modes of cooperation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Diagnostic</a:t>
                      </a:r>
                      <a:r>
                        <a:rPr lang="en-US" baseline="0" dirty="0" smtClean="0"/>
                        <a:t> of Institution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Strategic Alliances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Office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 of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of Information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9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STRUCTURE OF MODULE 1: </a:t>
            </a:r>
            <a:br>
              <a:rPr lang="en-US" sz="2800" b="1" dirty="0" smtClean="0"/>
            </a:br>
            <a:r>
              <a:rPr lang="en-US" sz="2800" b="1" dirty="0" smtClean="0"/>
              <a:t>PLANNING AND MANAGEMENT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722596"/>
              </p:ext>
            </p:extLst>
          </p:nvPr>
        </p:nvGraphicFramePr>
        <p:xfrm>
          <a:off x="1447800" y="2133600"/>
          <a:ext cx="60960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4: STRATEGIC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5: ORGANIZATION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 6: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Key Concepts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Behind the Scenes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Agreements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University Contexts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Policy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Risk Management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Techniques</a:t>
                      </a:r>
                      <a:r>
                        <a:rPr lang="en-US" baseline="0" dirty="0" smtClean="0"/>
                        <a:t>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of Information II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Techniques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International Office</a:t>
                      </a:r>
                      <a:r>
                        <a:rPr lang="en-US" baseline="0" dirty="0" smtClean="0"/>
                        <a:t>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Development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63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THANKS FOR YOUR ATTENTION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ALAIN BOUTET, PhD</a:t>
            </a:r>
          </a:p>
          <a:p>
            <a:pPr marL="0" indent="0" algn="ctr">
              <a:buNone/>
            </a:pPr>
            <a:r>
              <a:rPr lang="en-US" sz="2400" b="1" dirty="0" smtClean="0"/>
              <a:t>EXECUTIVE DIRECTOR, INTERNATIONAL RELATIONS</a:t>
            </a:r>
          </a:p>
          <a:p>
            <a:pPr marL="0" indent="0" algn="ctr">
              <a:buNone/>
            </a:pPr>
            <a:r>
              <a:rPr lang="en-US" sz="2400" b="1" dirty="0" smtClean="0"/>
              <a:t>DALHOUSIE UNIVERSITY</a:t>
            </a:r>
          </a:p>
          <a:p>
            <a:pPr marL="0" indent="0" algn="ctr">
              <a:buNone/>
            </a:pPr>
            <a:r>
              <a:rPr lang="en-US" sz="2400" b="1" dirty="0" smtClean="0">
                <a:hlinkClick r:id="rId2"/>
              </a:rPr>
              <a:t>alain.boutet@dal.ca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hlinkClick r:id="rId3"/>
              </a:rPr>
              <a:t>www.dal.ca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311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418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TRENDS AND CHALLENGES IN INTERNATIONALIZATION WITHIN THE AMERICAS</vt:lpstr>
      <vt:lpstr>INTERNATIONALIZATION OF HE IN CANADA</vt:lpstr>
      <vt:lpstr>TRENDS AND CHALLENGES OF INTERNATIONALIZATION</vt:lpstr>
      <vt:lpstr>CREATE A CULTURE OF INTERNATIONALIZATION AT HOME</vt:lpstr>
      <vt:lpstr>IMPORTANCE AND VALUE OF INTERNATIONAL PARTNERSHIPS</vt:lpstr>
      <vt:lpstr>A MODEL FOR TRAINING IN INTERNATIONALIZATION</vt:lpstr>
      <vt:lpstr>STRUCTURE OF MODULE 1:  PLANNING AND MANAGEMENT</vt:lpstr>
      <vt:lpstr>STRUCTURE OF MODULE 1:  PLANNING AND MANAGEMENT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eng1</dc:creator>
  <cp:lastModifiedBy>aboutet</cp:lastModifiedBy>
  <cp:revision>89</cp:revision>
  <dcterms:created xsi:type="dcterms:W3CDTF">2010-10-18T19:43:32Z</dcterms:created>
  <dcterms:modified xsi:type="dcterms:W3CDTF">2012-02-07T14:29:34Z</dcterms:modified>
</cp:coreProperties>
</file>