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262" r:id="rId3"/>
    <p:sldId id="263" r:id="rId4"/>
    <p:sldId id="264" r:id="rId5"/>
    <p:sldId id="266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</p:sldIdLst>
  <p:sldSz cx="9144000" cy="6858000" type="screen4x3"/>
  <p:notesSz cx="6858000" cy="9144000"/>
  <p:custShowLst>
    <p:custShow name="Webster AIEA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</p:sldLst>
    </p:custShow>
    <p:custShow name="AIEA International Campuses" id="1">
      <p:sldLst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335885"/>
    <a:srgbClr val="355C8B"/>
    <a:srgbClr val="62A0D8"/>
    <a:srgbClr val="254265"/>
    <a:srgbClr val="203856"/>
    <a:srgbClr val="396497"/>
    <a:srgbClr val="345A88"/>
    <a:srgbClr val="213A59"/>
    <a:srgbClr val="264264"/>
    <a:srgbClr val="4376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88" autoAdjust="0"/>
  </p:normalViewPr>
  <p:slideViewPr>
    <p:cSldViewPr>
      <p:cViewPr varScale="1">
        <p:scale>
          <a:sx n="65" d="100"/>
          <a:sy n="65" d="100"/>
        </p:scale>
        <p:origin x="-1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F802A-3FE1-1B4C-97B9-C7FD0E529880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8D596-7543-0442-A11E-AB20E3CE0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092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8D596-7543-0442-A11E-AB20E3CE04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5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28600" y="99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96497"/>
                </a:solidFill>
                <a:latin typeface="Georgia" pitchFamily="18" charset="0"/>
              </a:rPr>
              <a:t>2011 Conference</a:t>
            </a:r>
            <a:endParaRPr lang="en-US" dirty="0">
              <a:solidFill>
                <a:srgbClr val="396497"/>
              </a:solidFill>
              <a:latin typeface="Georgia" pitchFamily="18" charset="0"/>
            </a:endParaRPr>
          </a:p>
        </p:txBody>
      </p:sp>
      <p:pic>
        <p:nvPicPr>
          <p:cNvPr id="5" name="Picture 4" descr="aiea_logo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714500" cy="695325"/>
          </a:xfrm>
          <a:prstGeom prst="rect">
            <a:avLst/>
          </a:prstGeom>
          <a:ln>
            <a:noFill/>
          </a:ln>
        </p:spPr>
      </p:pic>
      <p:cxnSp>
        <p:nvCxnSpPr>
          <p:cNvPr id="6" name="Straight Connector 5"/>
          <p:cNvCxnSpPr/>
          <p:nvPr userDrawn="1"/>
        </p:nvCxnSpPr>
        <p:spPr>
          <a:xfrm rot="5400000">
            <a:off x="-2552700" y="3848100"/>
            <a:ext cx="55626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10800000">
            <a:off x="2057400" y="152401"/>
            <a:ext cx="67056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10800000">
            <a:off x="2362200" y="304800"/>
            <a:ext cx="6400800" cy="0"/>
          </a:xfrm>
          <a:prstGeom prst="line">
            <a:avLst/>
          </a:prstGeom>
          <a:ln w="19050">
            <a:solidFill>
              <a:srgbClr val="F1C6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355C8B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3AAA0A-1E20-48B8-8E0B-FBD6D7228BA5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31509-0851-49CF-B176-38B65454A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3AAA0A-1E20-48B8-8E0B-FBD6D7228BA5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31509-0851-49CF-B176-38B65454A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3AAA0A-1E20-48B8-8E0B-FBD6D7228BA5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31509-0851-49CF-B176-38B65454A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3AAA0A-1E20-48B8-8E0B-FBD6D7228BA5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31509-0851-49CF-B176-38B65454A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3AAA0A-1E20-48B8-8E0B-FBD6D7228BA5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31509-0851-49CF-B176-38B65454A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3AAA0A-1E20-48B8-8E0B-FBD6D7228BA5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D31509-0851-49CF-B176-38B65454A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/>
            </a:gs>
            <a:gs pos="25000">
              <a:srgbClr val="62A0D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iea_logo.gif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52400" y="152400"/>
            <a:ext cx="1714500" cy="695325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7"/>
          <p:cNvCxnSpPr/>
          <p:nvPr userDrawn="1"/>
        </p:nvCxnSpPr>
        <p:spPr>
          <a:xfrm rot="5400000">
            <a:off x="-2552700" y="3848100"/>
            <a:ext cx="55626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10800000">
            <a:off x="2057400" y="152401"/>
            <a:ext cx="67056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10800000">
            <a:off x="2362200" y="304800"/>
            <a:ext cx="6400800" cy="0"/>
          </a:xfrm>
          <a:prstGeom prst="line">
            <a:avLst/>
          </a:prstGeom>
          <a:ln w="19050">
            <a:solidFill>
              <a:srgbClr val="F1C6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28600" y="99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96497"/>
                </a:solidFill>
                <a:latin typeface="Georgia" pitchFamily="18" charset="0"/>
              </a:rPr>
              <a:t>2012 Conference</a:t>
            </a:r>
            <a:endParaRPr lang="en-US" dirty="0">
              <a:solidFill>
                <a:srgbClr val="396497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04800" y="632460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54265"/>
                </a:solidFill>
                <a:latin typeface="Georgia" pitchFamily="18" charset="0"/>
              </a:rPr>
              <a:t>Building a Secure World </a:t>
            </a:r>
            <a:r>
              <a:rPr lang="en-US" sz="1600" smtClean="0">
                <a:solidFill>
                  <a:srgbClr val="254265"/>
                </a:solidFill>
                <a:latin typeface="Georgia" pitchFamily="18" charset="0"/>
              </a:rPr>
              <a:t>Through International Education</a:t>
            </a:r>
            <a:endParaRPr lang="en-US" sz="1600" dirty="0">
              <a:solidFill>
                <a:srgbClr val="254265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ransition advClick="0" advTm="3000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335885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85900" y="1676400"/>
            <a:ext cx="6477000" cy="914399"/>
          </a:xfrm>
        </p:spPr>
        <p:txBody>
          <a:bodyPr/>
          <a:lstStyle/>
          <a:p>
            <a:r>
              <a:rPr lang="en-US" dirty="0" smtClean="0"/>
              <a:t>Webster University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124200"/>
            <a:ext cx="6400800" cy="2209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International Campus Network</a:t>
            </a:r>
          </a:p>
          <a:p>
            <a:endParaRPr lang="en-US" sz="3600" dirty="0" smtClean="0"/>
          </a:p>
          <a:p>
            <a:r>
              <a:rPr lang="en-US" sz="3600" dirty="0" smtClean="0"/>
              <a:t>February 2012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000"/>
            <a:ext cx="2514600" cy="123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Only university in Austria granting US and Austrian accredited degrees</a:t>
            </a:r>
          </a:p>
          <a:p>
            <a:r>
              <a:rPr lang="en-US" dirty="0" smtClean="0"/>
              <a:t>Oldest provider of the MBA in Austria</a:t>
            </a:r>
          </a:p>
          <a:p>
            <a:r>
              <a:rPr lang="en-US" dirty="0" smtClean="0"/>
              <a:t>Only U.S. University in Central Europe to offer MBA programs in Slovakia and Hungary in partnership with local universities 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905000"/>
            <a:ext cx="3427291" cy="3844925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Only U.S. University with Dutch Accreditation</a:t>
            </a:r>
          </a:p>
          <a:p>
            <a:r>
              <a:rPr lang="en-US" dirty="0" smtClean="0"/>
              <a:t>Only U.S. University operating undergraduate and graduate programs in The Netherlands</a:t>
            </a:r>
          </a:p>
          <a:p>
            <a:r>
              <a:rPr lang="en-US" dirty="0" smtClean="0"/>
              <a:t>Operating in both Leiden and Amsterdam</a:t>
            </a:r>
          </a:p>
          <a:p>
            <a:endParaRPr lang="en-US" dirty="0"/>
          </a:p>
        </p:txBody>
      </p:sp>
      <p:pic>
        <p:nvPicPr>
          <p:cNvPr id="4" name="Picture 7" descr="webster with sw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05000"/>
            <a:ext cx="4038600" cy="3167062"/>
          </a:xfrm>
          <a:prstGeom prst="rect">
            <a:avLst/>
          </a:prstGeom>
          <a:noFill/>
          <a:ln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000"/>
            <a:ext cx="2514600" cy="123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3657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First and longest running American MBA program in the London</a:t>
            </a:r>
          </a:p>
          <a:p>
            <a:r>
              <a:rPr lang="en-US" dirty="0" smtClean="0"/>
              <a:t>Collaborative Partner with Regent’s College</a:t>
            </a:r>
          </a:p>
          <a:p>
            <a:r>
              <a:rPr lang="en-US" dirty="0" smtClean="0"/>
              <a:t>Largest provider of American masters’ degrees in the UK</a:t>
            </a:r>
          </a:p>
          <a:p>
            <a:r>
              <a:rPr lang="en-US" dirty="0" smtClean="0"/>
              <a:t>Accredited by the British Accreditation Council 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00200"/>
            <a:ext cx="4038600" cy="4530725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One of the first Joint MBA Programs in all of China</a:t>
            </a:r>
          </a:p>
          <a:p>
            <a:r>
              <a:rPr lang="en-US" dirty="0" smtClean="0"/>
              <a:t>First approved Joint MBA in China's West region (Chengdu)</a:t>
            </a:r>
          </a:p>
          <a:p>
            <a:r>
              <a:rPr lang="en-US" dirty="0" smtClean="0"/>
              <a:t>MBA in Shanghai and Chengdu</a:t>
            </a:r>
          </a:p>
          <a:p>
            <a:r>
              <a:rPr lang="en-US" dirty="0" smtClean="0"/>
              <a:t>Undergraduate programs and Confucius Institute partnership with Beijing Language and Culture University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00200"/>
            <a:ext cx="3886200" cy="4530725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Thailand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1905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Only US and Thai accredited University</a:t>
            </a:r>
          </a:p>
          <a:p>
            <a:r>
              <a:rPr lang="en-US" dirty="0" smtClean="0"/>
              <a:t>Operates in both </a:t>
            </a:r>
            <a:r>
              <a:rPr lang="en-US" dirty="0" err="1" smtClean="0"/>
              <a:t>Cha’am</a:t>
            </a:r>
            <a:r>
              <a:rPr lang="en-US" dirty="0" smtClean="0"/>
              <a:t> and Bangkok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76400"/>
            <a:ext cx="4800600" cy="142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0"/>
            <a:ext cx="73379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267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Average faculty member on an international campus speaks 3 languages, has lived in 3 or more countries, and has had 3 or more careers</a:t>
            </a:r>
          </a:p>
          <a:p>
            <a:r>
              <a:rPr lang="en-US" dirty="0" smtClean="0"/>
              <a:t>Sponsored more than one hundred (150) faculty on international exchange teaching and researching visits between and among the international campuses the past ten years.</a:t>
            </a:r>
          </a:p>
          <a:p>
            <a:endParaRPr lang="en-US" dirty="0"/>
          </a:p>
        </p:txBody>
      </p:sp>
      <p:pic>
        <p:nvPicPr>
          <p:cNvPr id="4" name="Picture 7" descr="Egg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600200"/>
            <a:ext cx="2951163" cy="4530725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Up Issues</a:t>
            </a:r>
          </a:p>
          <a:p>
            <a:r>
              <a:rPr lang="en-US" dirty="0" smtClean="0"/>
              <a:t>Financial, Legal and Regulatory Issues</a:t>
            </a:r>
          </a:p>
          <a:p>
            <a:r>
              <a:rPr lang="en-US" dirty="0" smtClean="0"/>
              <a:t>Home U.S. Campus and International Campus Relations</a:t>
            </a:r>
          </a:p>
          <a:p>
            <a:r>
              <a:rPr lang="en-US" dirty="0" smtClean="0"/>
              <a:t>Leading and Managing International Network of Campuses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514600" cy="123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28023890"/>
      </p:ext>
    </p:extLst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Start Up Issues</a:t>
            </a:r>
            <a:endParaRPr lang="en-US" sz="80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514600" cy="123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Up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start an international campus?</a:t>
            </a:r>
          </a:p>
          <a:p>
            <a:r>
              <a:rPr lang="en-US" dirty="0" smtClean="0"/>
              <a:t>How does a University start an international campus?</a:t>
            </a:r>
          </a:p>
          <a:p>
            <a:r>
              <a:rPr lang="en-US" dirty="0" smtClean="0"/>
              <a:t>How does one determine when to close an international campus?</a:t>
            </a:r>
          </a:p>
          <a:p>
            <a:r>
              <a:rPr lang="en-US" dirty="0" smtClean="0"/>
              <a:t>Other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514600" cy="123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Financial, Legal and Regulatory Issues</a:t>
            </a:r>
            <a:endParaRPr lang="en-US" sz="60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514600" cy="123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553200" cy="10366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Webster University Mission Statement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51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Webster University, a worldwide institution, ensures high quality learning experiences that </a:t>
            </a:r>
            <a:r>
              <a:rPr lang="en-US" sz="3600" i="1" dirty="0" smtClean="0">
                <a:solidFill>
                  <a:srgbClr val="FF0000"/>
                </a:solidFill>
              </a:rPr>
              <a:t>transform students for global citizenship</a:t>
            </a:r>
            <a:r>
              <a:rPr lang="en-US" dirty="0" smtClean="0"/>
              <a:t> and individual excellence.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514600" cy="123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Financial, Legal and Regulatory Issues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the legal and organizational form to the international campus?</a:t>
            </a:r>
          </a:p>
          <a:p>
            <a:r>
              <a:rPr lang="en-US" dirty="0" smtClean="0"/>
              <a:t>What are the regulatory issues including local accreditation and control?</a:t>
            </a:r>
          </a:p>
          <a:p>
            <a:r>
              <a:rPr lang="en-US" dirty="0" smtClean="0"/>
              <a:t>How to make an international campus operate within the University's financial framework?</a:t>
            </a:r>
          </a:p>
          <a:p>
            <a:r>
              <a:rPr lang="en-US" dirty="0" smtClean="0"/>
              <a:t>What are the financial and resource  challenges of operating an international campus? </a:t>
            </a:r>
          </a:p>
          <a:p>
            <a:r>
              <a:rPr lang="en-US" dirty="0" smtClean="0"/>
              <a:t>Other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514600" cy="123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Home U.S. Campus and International  Campus Relations</a:t>
            </a:r>
            <a:endParaRPr lang="en-US" sz="60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514600" cy="123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Home U.S. Campus and International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Campus Relations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does having an international campus fit within the University’s mission and vision?</a:t>
            </a:r>
          </a:p>
          <a:p>
            <a:r>
              <a:rPr lang="en-US" sz="2800" dirty="0" smtClean="0"/>
              <a:t>How to take advantage of an international campus with regards to faculty, students and staff mobility? </a:t>
            </a:r>
          </a:p>
          <a:p>
            <a:r>
              <a:rPr lang="en-US" sz="2800" dirty="0" smtClean="0"/>
              <a:t>How does a University ensure communications and decisions are as two-way and transparent as possible?</a:t>
            </a:r>
          </a:p>
          <a:p>
            <a:r>
              <a:rPr lang="en-US" sz="2800" dirty="0" smtClean="0"/>
              <a:t>Other</a:t>
            </a:r>
            <a:endParaRPr lang="en-US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514600" cy="123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Leading and Managing International Network of Campuses</a:t>
            </a:r>
            <a:endParaRPr lang="en-US" sz="54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514600" cy="123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Leading and Managing </a:t>
            </a:r>
            <a:br>
              <a:rPr lang="en-US" sz="2800" dirty="0" smtClean="0"/>
            </a:br>
            <a:r>
              <a:rPr lang="en-US" sz="2800" smtClean="0"/>
              <a:t>International Network of </a:t>
            </a:r>
            <a:r>
              <a:rPr lang="en-US" sz="2800" dirty="0" smtClean="0"/>
              <a:t>Campuses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does one determine the academic identity of the international campus?</a:t>
            </a:r>
          </a:p>
          <a:p>
            <a:r>
              <a:rPr lang="en-US" dirty="0" smtClean="0"/>
              <a:t>How does one ensure quality at the international campus?</a:t>
            </a:r>
          </a:p>
          <a:p>
            <a:r>
              <a:rPr lang="en-US" dirty="0" smtClean="0"/>
              <a:t>How does one hire and evaluate leaders, faculty and staff for the international campus?</a:t>
            </a:r>
          </a:p>
          <a:p>
            <a:r>
              <a:rPr lang="en-US" dirty="0" smtClean="0"/>
              <a:t>What are the possibilities of residential and student life at international campuses? </a:t>
            </a:r>
          </a:p>
          <a:p>
            <a:r>
              <a:rPr lang="en-US" dirty="0" smtClean="0"/>
              <a:t>Other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514600" cy="123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other burning questions do you have?</a:t>
            </a:r>
            <a:endParaRPr lang="en-US" sz="4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514600" cy="123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49885704"/>
      </p:ext>
    </p:extLst>
  </p:cSld>
  <p:clrMapOvr>
    <a:masterClrMapping/>
  </p:clrMapOvr>
  <p:transition advClick="0" advTm="2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Facts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Founded in 1915</a:t>
            </a:r>
          </a:p>
          <a:p>
            <a:r>
              <a:rPr lang="en-US" dirty="0" smtClean="0"/>
              <a:t>Home residential campus in Webster Groves, Missouri, a quiet residential suburb of St. Louis</a:t>
            </a:r>
          </a:p>
          <a:p>
            <a:r>
              <a:rPr lang="en-US" dirty="0" smtClean="0"/>
              <a:t>Approximately 3,300 undergraduate students in St. Louis</a:t>
            </a:r>
          </a:p>
          <a:p>
            <a:r>
              <a:rPr lang="en-US" dirty="0" smtClean="0"/>
              <a:t>Approximately 6,000 graduate students in St. Louis</a:t>
            </a:r>
          </a:p>
          <a:p>
            <a:r>
              <a:rPr lang="en-US" dirty="0" smtClean="0"/>
              <a:t>Student Faculty Ratio 13/1</a:t>
            </a:r>
          </a:p>
          <a:p>
            <a:r>
              <a:rPr lang="en-US" dirty="0" smtClean="0"/>
              <a:t>Average class size is 13</a:t>
            </a:r>
          </a:p>
          <a:p>
            <a:r>
              <a:rPr lang="en-US" dirty="0" smtClean="0"/>
              <a:t>Maximum class size is 25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33400"/>
            <a:ext cx="2557463" cy="11566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000"/>
            <a:ext cx="2514600" cy="123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Five Schools and Colleges</a:t>
            </a:r>
          </a:p>
          <a:p>
            <a:pPr marL="1260475" indent="0">
              <a:buNone/>
            </a:pPr>
            <a:r>
              <a:rPr lang="en-US" dirty="0" smtClean="0"/>
              <a:t>Arts and Sciences</a:t>
            </a:r>
          </a:p>
          <a:p>
            <a:pPr marL="1260475" indent="0">
              <a:buNone/>
            </a:pPr>
            <a:r>
              <a:rPr lang="en-US" dirty="0" smtClean="0"/>
              <a:t>Walker School of Business and Technology</a:t>
            </a:r>
          </a:p>
          <a:p>
            <a:pPr marL="1260475" indent="0">
              <a:buNone/>
            </a:pPr>
            <a:r>
              <a:rPr lang="en-US" dirty="0" smtClean="0"/>
              <a:t>Communications</a:t>
            </a:r>
          </a:p>
          <a:p>
            <a:pPr marL="1260475" indent="0">
              <a:buNone/>
            </a:pPr>
            <a:r>
              <a:rPr lang="en-US" dirty="0" smtClean="0"/>
              <a:t>Education</a:t>
            </a:r>
          </a:p>
          <a:p>
            <a:pPr marL="1260475" indent="0">
              <a:buNone/>
            </a:pPr>
            <a:r>
              <a:rPr lang="en-US" dirty="0" smtClean="0"/>
              <a:t>Leigh </a:t>
            </a:r>
            <a:r>
              <a:rPr lang="en-US" dirty="0" err="1" smtClean="0"/>
              <a:t>Gerdine</a:t>
            </a:r>
            <a:r>
              <a:rPr lang="en-US" dirty="0" smtClean="0"/>
              <a:t> School of Fine and Performing Arts</a:t>
            </a:r>
          </a:p>
          <a:p>
            <a:endParaRPr lang="en-US" dirty="0"/>
          </a:p>
        </p:txBody>
      </p:sp>
      <p:pic>
        <p:nvPicPr>
          <p:cNvPr id="4" name="Picture 19" descr="webster_h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762000"/>
            <a:ext cx="2720230" cy="182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47500" lnSpcReduction="20000"/>
          </a:bodyPr>
          <a:lstStyle/>
          <a:p>
            <a:r>
              <a:rPr lang="en-US" sz="3600" dirty="0" smtClean="0"/>
              <a:t>Webster University is accredited by The Higher Learning Commission and is a member of the North Central Association, 312-263-0456, www.ncahlc.org.</a:t>
            </a:r>
          </a:p>
          <a:p>
            <a:endParaRPr lang="en-US" sz="3600" dirty="0" smtClean="0"/>
          </a:p>
          <a:p>
            <a:r>
              <a:rPr lang="en-US" sz="3600" dirty="0" smtClean="0"/>
              <a:t>International Recognitions</a:t>
            </a:r>
          </a:p>
          <a:p>
            <a:pPr>
              <a:buNone/>
            </a:pPr>
            <a:r>
              <a:rPr lang="en-US" sz="3600" b="1" dirty="0" smtClean="0"/>
              <a:t>	China</a:t>
            </a:r>
            <a:r>
              <a:rPr lang="en-US" sz="3600" dirty="0" smtClean="0"/>
              <a:t>: The Webster University MBA program, offered in partnership with the Shanghai University of Finance and Economics, is officially approved by and recognized by the Ministry of Education in China.</a:t>
            </a:r>
            <a:br>
              <a:rPr lang="en-US" sz="3600" dirty="0" smtClean="0"/>
            </a:b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b="1" dirty="0" smtClean="0"/>
              <a:t>Thailand</a:t>
            </a:r>
            <a:r>
              <a:rPr lang="en-US" sz="3600" dirty="0" smtClean="0"/>
              <a:t>: Webster University in Thailand is an accredited, private university by the Thailand Ministry of Education under Thai law.</a:t>
            </a:r>
            <a:br>
              <a:rPr lang="en-US" sz="3600" dirty="0" smtClean="0"/>
            </a:b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b="1" dirty="0" smtClean="0"/>
              <a:t>Austria</a:t>
            </a:r>
            <a:r>
              <a:rPr lang="en-US" sz="3600" dirty="0" smtClean="0"/>
              <a:t>: Webster University in Vienna is accredited by the Austrian Ministry for Education and Culture as a private university under Austrian law.</a:t>
            </a:r>
            <a:br>
              <a:rPr lang="en-US" sz="3600" dirty="0" smtClean="0"/>
            </a:b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b="1" dirty="0" smtClean="0"/>
              <a:t>The Netherlands: </a:t>
            </a:r>
            <a:r>
              <a:rPr lang="en-US" sz="3600" dirty="0" smtClean="0"/>
              <a:t>Webster University in the Netherlands is accredited by the Netherlands-Flemish Accreditation Agency (NVAO) and is an approved institute of higher education under Dutch law.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Numerous Specialty Accreditations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0"/>
            <a:ext cx="2514600" cy="123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Facts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Over 20,000 students worldwide</a:t>
            </a:r>
          </a:p>
          <a:p>
            <a:r>
              <a:rPr lang="en-US" dirty="0" smtClean="0"/>
              <a:t>100 Campuses Around the World</a:t>
            </a:r>
          </a:p>
          <a:p>
            <a:r>
              <a:rPr lang="en-US" dirty="0" smtClean="0"/>
              <a:t>Over 130 Nationalities Represented on the student body</a:t>
            </a:r>
          </a:p>
          <a:p>
            <a:r>
              <a:rPr lang="en-US" dirty="0" smtClean="0"/>
              <a:t>Over 150,000 Living Alumni around the world</a:t>
            </a:r>
          </a:p>
          <a:p>
            <a:r>
              <a:rPr lang="en-US" dirty="0" smtClean="0"/>
              <a:t>Campuses in Austria, China, the Netherlands, Thailand, Switzerland, the United Kingdom, the United States</a:t>
            </a:r>
          </a:p>
          <a:p>
            <a:r>
              <a:rPr lang="en-US" dirty="0" smtClean="0"/>
              <a:t>Partnerships in Argentina, Hungary, Mexico and Slovakia</a:t>
            </a:r>
          </a:p>
          <a:p>
            <a:r>
              <a:rPr lang="en-US" dirty="0" smtClean="0"/>
              <a:t>Dual Degree Program with Kansai University, Japan</a:t>
            </a:r>
            <a:endParaRPr lang="en-US" dirty="0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705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Recognized Leader in International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International campuses spotlighted as part of the Paul Simon Award for Internationalization </a:t>
            </a:r>
          </a:p>
          <a:p>
            <a:r>
              <a:rPr lang="en-US" dirty="0" smtClean="0"/>
              <a:t>Study abroad program recognized by the U.S. News and World Report America’s Best Colleges as one of the top “academic programs to look for”</a:t>
            </a:r>
          </a:p>
          <a:p>
            <a:r>
              <a:rPr lang="en-US" dirty="0" smtClean="0"/>
              <a:t>Study abroad program recognized by the U.S. News and World Report America’s Best Colleges as a “top 100” University in the U.S. </a:t>
            </a:r>
          </a:p>
          <a:p>
            <a:endParaRPr lang="en-U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INTERNATIONAL CAMPUS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Geneva, 1978</a:t>
            </a:r>
          </a:p>
          <a:p>
            <a:r>
              <a:rPr lang="en-US" dirty="0" smtClean="0"/>
              <a:t>Vienna, 1981</a:t>
            </a:r>
          </a:p>
          <a:p>
            <a:r>
              <a:rPr lang="en-US" dirty="0" smtClean="0"/>
              <a:t>Leiden, 1983</a:t>
            </a:r>
          </a:p>
          <a:p>
            <a:r>
              <a:rPr lang="en-US" dirty="0" smtClean="0"/>
              <a:t>London, 1986</a:t>
            </a:r>
          </a:p>
          <a:p>
            <a:r>
              <a:rPr lang="en-US" dirty="0" smtClean="0"/>
              <a:t>China, 1996</a:t>
            </a:r>
          </a:p>
          <a:p>
            <a:r>
              <a:rPr lang="en-US" dirty="0" smtClean="0"/>
              <a:t>Thailand, 1999</a:t>
            </a:r>
          </a:p>
          <a:p>
            <a:r>
              <a:rPr lang="en-US" dirty="0" smtClean="0"/>
              <a:t>Partnership Programs</a:t>
            </a:r>
          </a:p>
          <a:p>
            <a:endParaRPr lang="en-US" dirty="0"/>
          </a:p>
        </p:txBody>
      </p:sp>
      <p:pic>
        <p:nvPicPr>
          <p:cNvPr id="4" name="Picture 10" descr="campu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447800"/>
            <a:ext cx="3505200" cy="4847617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3733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Celebrating 35 years</a:t>
            </a:r>
          </a:p>
          <a:p>
            <a:r>
              <a:rPr lang="en-US" dirty="0" smtClean="0"/>
              <a:t>Only U.S. University operating undergraduate and graduate programs in Switzerland</a:t>
            </a:r>
          </a:p>
          <a:p>
            <a:r>
              <a:rPr lang="en-US" dirty="0" smtClean="0"/>
              <a:t>Only residential University campus in the Geneva area</a:t>
            </a:r>
          </a:p>
          <a:p>
            <a:r>
              <a:rPr lang="en-US" dirty="0" smtClean="0"/>
              <a:t>Enrolls students from over 123 countries around the world</a:t>
            </a:r>
          </a:p>
          <a:p>
            <a:r>
              <a:rPr lang="en-US" dirty="0" smtClean="0"/>
              <a:t>Faculty members from 35 nations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 descr="lake_al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38400"/>
            <a:ext cx="4038600" cy="267176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787</Words>
  <Application>Microsoft Office PowerPoint</Application>
  <PresentationFormat>On-screen Show (4:3)</PresentationFormat>
  <Paragraphs>115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  <vt:variant>
        <vt:lpstr>Custom Shows</vt:lpstr>
      </vt:variant>
      <vt:variant>
        <vt:i4>2</vt:i4>
      </vt:variant>
    </vt:vector>
  </HeadingPairs>
  <TitlesOfParts>
    <vt:vector size="28" baseType="lpstr">
      <vt:lpstr>Office Theme</vt:lpstr>
      <vt:lpstr>Webster University</vt:lpstr>
      <vt:lpstr>Webster University Mission Statement</vt:lpstr>
      <vt:lpstr>Facts</vt:lpstr>
      <vt:lpstr>Facts</vt:lpstr>
      <vt:lpstr>Accreditations</vt:lpstr>
      <vt:lpstr>Facts</vt:lpstr>
      <vt:lpstr>Recognized Leader in International Education</vt:lpstr>
      <vt:lpstr>INTERNATIONAL CAMPUS HISTORY</vt:lpstr>
      <vt:lpstr>Geneva</vt:lpstr>
      <vt:lpstr>Vienna</vt:lpstr>
      <vt:lpstr>Leiden</vt:lpstr>
      <vt:lpstr>London</vt:lpstr>
      <vt:lpstr>China</vt:lpstr>
      <vt:lpstr>Thailand</vt:lpstr>
      <vt:lpstr>Faculty</vt:lpstr>
      <vt:lpstr>Topics of Discussion</vt:lpstr>
      <vt:lpstr>Start Up Issues</vt:lpstr>
      <vt:lpstr>Start Up Issues</vt:lpstr>
      <vt:lpstr>Financial, Legal and Regulatory Issues</vt:lpstr>
      <vt:lpstr>Financial, Legal and Regulatory Issues</vt:lpstr>
      <vt:lpstr>Home U.S. Campus and International  Campus Relations</vt:lpstr>
      <vt:lpstr>Home U.S. Campus and International   Campus Relations</vt:lpstr>
      <vt:lpstr>Leading and Managing International Network of Campuses</vt:lpstr>
      <vt:lpstr>Leading and Managing  International Network of Campuses</vt:lpstr>
      <vt:lpstr>OTHER QUESTIONS</vt:lpstr>
      <vt:lpstr>Webster AIEA</vt:lpstr>
      <vt:lpstr>AIEA International Campuses</vt:lpstr>
    </vt:vector>
  </TitlesOfParts>
  <Company>Duke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eng1</dc:creator>
  <cp:lastModifiedBy>Grant Chapman</cp:lastModifiedBy>
  <cp:revision>137</cp:revision>
  <dcterms:created xsi:type="dcterms:W3CDTF">2010-10-18T19:43:32Z</dcterms:created>
  <dcterms:modified xsi:type="dcterms:W3CDTF">2012-02-21T20:14:41Z</dcterms:modified>
</cp:coreProperties>
</file>